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notesSlides/notesSlide10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298" r:id="rId4"/>
    <p:sldId id="331" r:id="rId5"/>
    <p:sldId id="332" r:id="rId6"/>
    <p:sldId id="333" r:id="rId7"/>
    <p:sldId id="362" r:id="rId8"/>
    <p:sldId id="336" r:id="rId9"/>
    <p:sldId id="337" r:id="rId10"/>
    <p:sldId id="339" r:id="rId11"/>
    <p:sldId id="342" r:id="rId12"/>
    <p:sldId id="345" r:id="rId13"/>
    <p:sldId id="363" r:id="rId14"/>
    <p:sldId id="365" r:id="rId15"/>
    <p:sldId id="366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656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0311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29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26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2021-12-08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5 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2021-12-08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2021-12-08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2021-12-08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2021-12-08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2021-12-08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2021-12-08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2021-12-08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2021-12-08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2021-12-08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2021-12-08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7.xml"/><Relationship Id="rId12" Type="http://schemas.openxmlformats.org/officeDocument/2006/relationships/customXml" Target="../ink/ink3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4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3.xml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4918" y="2167018"/>
            <a:ext cx="7956176" cy="1568192"/>
          </a:xfrm>
        </p:spPr>
        <p:txBody>
          <a:bodyPr>
            <a:normAutofit/>
          </a:bodyPr>
          <a:lstStyle/>
          <a:p>
            <a:r>
              <a:rPr lang="ar-SA" dirty="0" smtClean="0"/>
              <a:t>أحكام المـــــدود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0294" y="5638799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 txBox="1">
            <a:spLocks/>
          </p:cNvSpPr>
          <p:nvPr/>
        </p:nvSpPr>
        <p:spPr>
          <a:xfrm>
            <a:off x="2756648" y="3645849"/>
            <a:ext cx="7956176" cy="15681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ar-SA" sz="3600" dirty="0" smtClean="0"/>
              <a:t>(</a:t>
            </a:r>
            <a:r>
              <a:rPr lang="en-US" sz="3600" dirty="0" smtClean="0"/>
              <a:t>4</a:t>
            </a:r>
            <a:r>
              <a:rPr lang="ar-SA" sz="3600" dirty="0" smtClean="0"/>
              <a:t>)</a:t>
            </a:r>
            <a:r>
              <a:rPr lang="ar-SA" dirty="0" smtClean="0"/>
              <a:t> مـــد البـــدل</a:t>
            </a:r>
            <a:br>
              <a:rPr lang="ar-SA" dirty="0" smtClean="0"/>
            </a:br>
            <a:r>
              <a:rPr lang="ar-SA" sz="3600" dirty="0" smtClean="0"/>
              <a:t>(5)</a:t>
            </a:r>
            <a:r>
              <a:rPr lang="ar-SA" dirty="0" smtClean="0"/>
              <a:t> المد العارض للسكون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الجواز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في </a:t>
            </a:r>
            <a:r>
              <a:rPr lang="ar-SA" sz="2800" b="1" dirty="0" smtClean="0"/>
              <a:t>معظم القراءات</a:t>
            </a:r>
            <a:endParaRPr lang="ar-SA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يتم مده بمقدار</a:t>
            </a:r>
            <a:r>
              <a:rPr lang="ar-SA" sz="4000" b="1" dirty="0" smtClean="0">
                <a:solidFill>
                  <a:srgbClr val="FF0000"/>
                </a:solidFill>
              </a:rPr>
              <a:t> حركتين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(القصر)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en-US" sz="1400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1400" dirty="0" smtClean="0"/>
              <a:t>Al-</a:t>
            </a:r>
            <a:r>
              <a:rPr lang="en-US" sz="1400" dirty="0" err="1" smtClean="0"/>
              <a:t>Jawaz</a:t>
            </a:r>
            <a:r>
              <a:rPr lang="en-US" sz="1400" dirty="0" smtClean="0"/>
              <a:t> </a:t>
            </a:r>
            <a:r>
              <a:rPr lang="en-US" sz="1400" dirty="0" smtClean="0"/>
              <a:t>(allowable / permissible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In most of the </a:t>
            </a:r>
            <a:r>
              <a:rPr lang="en-US" sz="1400" dirty="0" err="1" smtClean="0"/>
              <a:t>Qera’at</a:t>
            </a:r>
            <a:r>
              <a:rPr lang="en-US" sz="1400" dirty="0" smtClean="0"/>
              <a:t>, it </a:t>
            </a:r>
            <a:r>
              <a:rPr lang="en-US" sz="1400" dirty="0" smtClean="0"/>
              <a:t>should be stretched </a:t>
            </a:r>
            <a:r>
              <a:rPr lang="en-US" sz="1400" dirty="0" smtClean="0"/>
              <a:t>2 </a:t>
            </a:r>
            <a:r>
              <a:rPr lang="en-US" sz="1400" dirty="0" err="1" smtClean="0"/>
              <a:t>Harakah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/>
              <a:t>Qasr)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مـــد البـــدل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Badal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Substitution elongation)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 smtClean="0">
                <a:solidFill>
                  <a:srgbClr val="00B050"/>
                </a:solidFill>
              </a:rPr>
              <a:t>ء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/>
              <a:t>مَنوا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dirty="0" smtClean="0"/>
              <a:t>   </a:t>
            </a:r>
            <a:r>
              <a:rPr lang="ar-SA" sz="5400" dirty="0"/>
              <a:t> </a:t>
            </a:r>
            <a:r>
              <a:rPr lang="ar-SA" sz="5400" b="1" dirty="0" smtClean="0"/>
              <a:t>مـ</a:t>
            </a:r>
            <a:r>
              <a:rPr lang="ar-SA" sz="5400" b="1" dirty="0" smtClean="0">
                <a:solidFill>
                  <a:srgbClr val="00B050"/>
                </a:solidFill>
              </a:rPr>
              <a:t>ئ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/>
              <a:t>ب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وجـا</a:t>
            </a:r>
            <a:r>
              <a:rPr lang="ar-SA" sz="5400" b="1" dirty="0">
                <a:solidFill>
                  <a:srgbClr val="00B050"/>
                </a:solidFill>
              </a:rPr>
              <a:t>ء</a:t>
            </a:r>
            <a:r>
              <a:rPr lang="ar-SA" sz="5400" b="1" dirty="0" smtClean="0">
                <a:solidFill>
                  <a:srgbClr val="FF0000"/>
                </a:solidFill>
              </a:rPr>
              <a:t>و</a:t>
            </a:r>
            <a:endParaRPr lang="ar-SA" sz="4400" dirty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مـــد البـــدل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Badal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Substitution elongation)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23" y="2074796"/>
            <a:ext cx="7103078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المد العارض للسكون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Aarid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lil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Sukoon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(Temporary elongation due to the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sukoon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b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73506" y="2552124"/>
            <a:ext cx="6494929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2800" b="1" dirty="0"/>
              <a:t>أن يقع </a:t>
            </a:r>
            <a:r>
              <a:rPr lang="ar-SA" sz="2800" b="1" dirty="0" smtClean="0">
                <a:solidFill>
                  <a:srgbClr val="FF0000"/>
                </a:solidFill>
              </a:rPr>
              <a:t>بعد </a:t>
            </a:r>
            <a:r>
              <a:rPr lang="ar-DZ" sz="2800" b="1" dirty="0" smtClean="0">
                <a:solidFill>
                  <a:srgbClr val="FF0000"/>
                </a:solidFill>
              </a:rPr>
              <a:t>حرف المد</a:t>
            </a:r>
            <a:r>
              <a:rPr lang="ar-SA" sz="2800" b="1" dirty="0" smtClean="0">
                <a:solidFill>
                  <a:srgbClr val="FF0000"/>
                </a:solidFill>
              </a:rPr>
              <a:t> أو اللين</a:t>
            </a:r>
          </a:p>
          <a:p>
            <a:pPr marL="0" indent="0" algn="ctr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سكون عارض </a:t>
            </a:r>
            <a:r>
              <a:rPr lang="ar-SA" sz="2800" b="1" dirty="0" smtClean="0"/>
              <a:t>من أجل الوقف على آخر الكلمة</a:t>
            </a:r>
            <a:endParaRPr lang="ar-DZ" sz="2800" b="1" dirty="0"/>
          </a:p>
          <a:p>
            <a:pPr marL="0" indent="0" algn="ctr">
              <a:buNone/>
            </a:pPr>
            <a:r>
              <a:rPr lang="en-US" sz="1600" dirty="0" smtClean="0"/>
              <a:t>This happens </a:t>
            </a:r>
            <a:r>
              <a:rPr lang="en-US" sz="1600" dirty="0"/>
              <a:t>when the </a:t>
            </a:r>
            <a:r>
              <a:rPr lang="en-US" sz="1600" dirty="0" smtClean="0"/>
              <a:t>letters of </a:t>
            </a:r>
            <a:r>
              <a:rPr lang="en-US" sz="1600" dirty="0" err="1"/>
              <a:t>madd</a:t>
            </a:r>
            <a:r>
              <a:rPr lang="en-US" sz="1600" dirty="0"/>
              <a:t> or </a:t>
            </a:r>
            <a:r>
              <a:rPr lang="en-US" sz="1600" dirty="0" err="1"/>
              <a:t>leen</a:t>
            </a: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are followed </a:t>
            </a:r>
            <a:r>
              <a:rPr lang="en-US" sz="1600" dirty="0" smtClean="0"/>
              <a:t>by a </a:t>
            </a:r>
            <a:r>
              <a:rPr lang="en-US" sz="1600" dirty="0" err="1"/>
              <a:t>sakin</a:t>
            </a:r>
            <a:r>
              <a:rPr lang="en-US" sz="1600" dirty="0"/>
              <a:t> </a:t>
            </a:r>
            <a:r>
              <a:rPr lang="en-US" sz="1600" dirty="0" smtClean="0"/>
              <a:t>letter due </a:t>
            </a:r>
            <a:r>
              <a:rPr lang="en-US" sz="1600" dirty="0"/>
              <a:t>to </a:t>
            </a:r>
            <a:r>
              <a:rPr lang="en-US" sz="1600" dirty="0" smtClean="0"/>
              <a:t>stopping on the end of the word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المد العارض للسكون</a:t>
            </a:r>
            <a:b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of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Aarid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lil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Sukoon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22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الجواز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يجوز مده بمقدار</a:t>
            </a:r>
            <a:r>
              <a:rPr lang="ar-SA" sz="4000" b="1" dirty="0" smtClean="0">
                <a:solidFill>
                  <a:srgbClr val="FF0000"/>
                </a:solidFill>
              </a:rPr>
              <a:t> 2 – 4 -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6 حركات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en-US" sz="1400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1400" dirty="0" smtClean="0"/>
              <a:t>Al-</a:t>
            </a:r>
            <a:r>
              <a:rPr lang="en-US" sz="1400" dirty="0" err="1" smtClean="0"/>
              <a:t>Jawaz</a:t>
            </a:r>
            <a:r>
              <a:rPr lang="en-US" sz="1400" dirty="0" smtClean="0"/>
              <a:t> </a:t>
            </a:r>
            <a:r>
              <a:rPr lang="en-US" sz="1400" dirty="0" smtClean="0"/>
              <a:t>(allowable / permissible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it </a:t>
            </a:r>
            <a:r>
              <a:rPr lang="en-US" sz="1400" dirty="0" smtClean="0"/>
              <a:t>can </a:t>
            </a:r>
            <a:r>
              <a:rPr lang="en-US" sz="1400" dirty="0" smtClean="0"/>
              <a:t>be stretched by 2 – 4 - 6 </a:t>
            </a:r>
            <a:r>
              <a:rPr lang="en-US" sz="1400" dirty="0" err="1" smtClean="0"/>
              <a:t>Harakah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المد العارض للسكون</a:t>
            </a:r>
            <a:b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of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Aarid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lil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Sukoon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2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1752019"/>
            <a:ext cx="6517794" cy="2551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400" dirty="0"/>
              <a:t>قَالَ رَجُلَانِ مِنَ ٱلَّذِينَ يَخَافُونَ أَنۡعَمَ ٱللَّهُ </a:t>
            </a:r>
            <a:endParaRPr lang="ar-SA" sz="2400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600" dirty="0" smtClean="0"/>
              <a:t>عَلَيۡهِمَا </a:t>
            </a:r>
            <a:r>
              <a:rPr lang="ar-SA" sz="3600" dirty="0"/>
              <a:t>ٱدۡخُلُواْ عَلَيۡهِمُ </a:t>
            </a:r>
            <a:r>
              <a:rPr lang="ar-SA" sz="3600" b="1" dirty="0" smtClean="0"/>
              <a:t>ٱلۡبَ</a:t>
            </a:r>
            <a:r>
              <a:rPr lang="ar-SA" sz="3600" b="1" dirty="0" smtClean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</a:rPr>
              <a:t>بْ</a:t>
            </a:r>
            <a:r>
              <a:rPr lang="ar-SA" sz="3600" b="1" dirty="0" smtClean="0"/>
              <a:t>َ</a:t>
            </a: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600" dirty="0" smtClean="0"/>
              <a:t>فَإِذَا </a:t>
            </a:r>
            <a:r>
              <a:rPr lang="ar-SA" sz="3600" dirty="0"/>
              <a:t>دَخَلۡتُمُوهُ فَإِنَّكُمۡ </a:t>
            </a:r>
            <a:r>
              <a:rPr lang="ar-SA" sz="3600" b="1" dirty="0" smtClean="0"/>
              <a:t>غَٰلِبُ</a:t>
            </a:r>
            <a:r>
              <a:rPr lang="ar-SA" sz="3600" b="1" dirty="0" smtClean="0">
                <a:solidFill>
                  <a:srgbClr val="FF0000"/>
                </a:solidFill>
              </a:rPr>
              <a:t>و</a:t>
            </a:r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</a:rPr>
              <a:t>نْ</a:t>
            </a:r>
            <a:r>
              <a:rPr lang="ar-SA" sz="3600" b="1" dirty="0" smtClean="0"/>
              <a:t>َ</a:t>
            </a:r>
            <a:endParaRPr lang="en-US" sz="36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600" dirty="0" smtClean="0"/>
              <a:t>وَعَلَى </a:t>
            </a:r>
            <a:r>
              <a:rPr lang="ar-SA" sz="3600" dirty="0"/>
              <a:t>ٱللَّهِ فَتَوَكَّلُوٓاْ إِن كُنتُم </a:t>
            </a:r>
            <a:r>
              <a:rPr lang="ar-SA" sz="3600" b="1" dirty="0" smtClean="0"/>
              <a:t>مُّؤۡمِنِ</a:t>
            </a:r>
            <a:r>
              <a:rPr lang="ar-SA" sz="3600" b="1" dirty="0" smtClean="0">
                <a:solidFill>
                  <a:srgbClr val="FF0000"/>
                </a:solidFill>
              </a:rPr>
              <a:t>ي</a:t>
            </a:r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</a:rPr>
              <a:t>نْ</a:t>
            </a:r>
            <a:r>
              <a:rPr lang="ar-SA" sz="3600" b="1" dirty="0" smtClean="0"/>
              <a:t>َ</a:t>
            </a:r>
            <a:endParaRPr lang="ar-SA" sz="3600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المد العارض للسكون</a:t>
            </a:r>
            <a:br>
              <a:rPr lang="ar-SA" sz="3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of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Aarid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lil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Sukoon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070847" y="4912658"/>
            <a:ext cx="9426389" cy="1452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3600" dirty="0" smtClean="0"/>
              <a:t>لِإِيلَٰفِ </a:t>
            </a:r>
            <a:r>
              <a:rPr lang="ar-SA" sz="3600" b="1" dirty="0" smtClean="0"/>
              <a:t>قُ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رَ</a:t>
            </a:r>
            <a:r>
              <a:rPr lang="ar-SA" sz="3600" b="1" dirty="0" smtClean="0">
                <a:solidFill>
                  <a:srgbClr val="FF0000"/>
                </a:solidFill>
              </a:rPr>
              <a:t>يۡ</a:t>
            </a:r>
            <a:r>
              <a:rPr lang="ar-SA" sz="3600" b="1" dirty="0" smtClean="0">
                <a:solidFill>
                  <a:srgbClr val="00B050"/>
                </a:solidFill>
              </a:rPr>
              <a:t>شْ</a:t>
            </a:r>
            <a:r>
              <a:rPr lang="ar-SA" sz="3600" b="1" dirty="0" smtClean="0"/>
              <a:t>ٍ</a:t>
            </a:r>
            <a:r>
              <a:rPr lang="ar-SA" sz="3600" dirty="0" smtClean="0"/>
              <a:t> * </a:t>
            </a:r>
            <a:r>
              <a:rPr lang="ar-SA" sz="3600" dirty="0"/>
              <a:t>إِۦلَٰفِهِمۡ رِحۡلَةَ ٱلشِّتَآءِ </a:t>
            </a:r>
            <a:r>
              <a:rPr lang="ar-SA" sz="3600" b="1" dirty="0" smtClean="0"/>
              <a:t>وَٱل</a:t>
            </a:r>
            <a:r>
              <a:rPr lang="ar-SA" sz="3600" b="1" dirty="0" smtClean="0">
                <a:solidFill>
                  <a:srgbClr val="0066FF"/>
                </a:solidFill>
              </a:rPr>
              <a:t>صّ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َ</a:t>
            </a:r>
            <a:r>
              <a:rPr lang="ar-SA" sz="3600" b="1" dirty="0" smtClean="0">
                <a:solidFill>
                  <a:srgbClr val="FF0000"/>
                </a:solidFill>
              </a:rPr>
              <a:t>ي</a:t>
            </a:r>
            <a:r>
              <a:rPr lang="ar-SA" sz="3600" b="1" dirty="0" smtClean="0"/>
              <a:t>ۡ</a:t>
            </a:r>
            <a:r>
              <a:rPr lang="ar-SA" sz="3600" b="1" dirty="0" smtClean="0">
                <a:solidFill>
                  <a:srgbClr val="00B050"/>
                </a:solidFill>
              </a:rPr>
              <a:t>فْ</a:t>
            </a:r>
            <a:r>
              <a:rPr lang="ar-SA" sz="3600" dirty="0" smtClean="0"/>
              <a:t>ِ * </a:t>
            </a:r>
            <a:r>
              <a:rPr lang="ar-SA" sz="3600" dirty="0"/>
              <a:t>فَلۡيَعۡبُدُواْ رَبَّ هَٰذَا </a:t>
            </a:r>
            <a:r>
              <a:rPr lang="ar-SA" sz="3600" b="1" dirty="0" smtClean="0"/>
              <a:t>ٱلۡ</a:t>
            </a:r>
            <a:r>
              <a:rPr lang="ar-SA" sz="3600" b="1" dirty="0" smtClean="0">
                <a:solidFill>
                  <a:srgbClr val="0066FF"/>
                </a:solidFill>
              </a:rPr>
              <a:t>بَ</a:t>
            </a:r>
            <a:r>
              <a:rPr lang="ar-SA" sz="3600" b="1" dirty="0" smtClean="0">
                <a:solidFill>
                  <a:srgbClr val="FF0000"/>
                </a:solidFill>
              </a:rPr>
              <a:t>يۡ</a:t>
            </a:r>
            <a:r>
              <a:rPr lang="ar-SA" sz="3600" b="1" dirty="0" smtClean="0">
                <a:solidFill>
                  <a:srgbClr val="00B050"/>
                </a:solidFill>
              </a:rPr>
              <a:t>تْ</a:t>
            </a:r>
            <a:r>
              <a:rPr lang="ar-SA" sz="3600" dirty="0" smtClean="0"/>
              <a:t>ِ * </a:t>
            </a:r>
            <a:r>
              <a:rPr lang="ar-SA" sz="3600" dirty="0"/>
              <a:t>ٱلَّذِيٓ أَطۡعَمَهُم مِّن جُوعٖ وَءَامَنَهُم مِّنۡ </a:t>
            </a:r>
            <a:r>
              <a:rPr lang="ar-SA" sz="3600" b="1" dirty="0" smtClean="0">
                <a:solidFill>
                  <a:srgbClr val="0066FF"/>
                </a:solidFill>
              </a:rPr>
              <a:t>خَ</a:t>
            </a:r>
            <a:r>
              <a:rPr lang="ar-SA" sz="3600" b="1" dirty="0" smtClean="0">
                <a:solidFill>
                  <a:srgbClr val="FF0000"/>
                </a:solidFill>
              </a:rPr>
              <a:t>وۡ</a:t>
            </a:r>
            <a:r>
              <a:rPr lang="ar-SA" sz="3600" b="1" dirty="0" smtClean="0">
                <a:solidFill>
                  <a:srgbClr val="00B050"/>
                </a:solidFill>
              </a:rPr>
              <a:t>فْ</a:t>
            </a:r>
            <a:r>
              <a:rPr lang="ar-SA" sz="3600" dirty="0" smtClean="0"/>
              <a:t>ٍ*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1532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1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906" y="2484532"/>
            <a:ext cx="6015317" cy="2127810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مراجعة ما سبق دراسته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أحكام المد </a:t>
            </a:r>
            <a:r>
              <a:rPr lang="ar-SA" sz="3600" b="1" dirty="0" smtClean="0"/>
              <a:t>البدل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أحكام المد العارض للسكون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ما سبق دراسته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4684873"/>
            <a:ext cx="4147849" cy="1708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م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ـــد البـــدل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Badal</a:t>
            </a: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(Substitution elongation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sz="5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2021-12-08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24137" y="2552124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2800" b="1" dirty="0"/>
              <a:t>أن يقع </a:t>
            </a:r>
            <a:r>
              <a:rPr lang="ar-SA" sz="2800" b="1" dirty="0">
                <a:solidFill>
                  <a:srgbClr val="FF0000"/>
                </a:solidFill>
              </a:rPr>
              <a:t>الهمز</a:t>
            </a:r>
            <a:r>
              <a:rPr lang="ar-SA" sz="2800" b="1" dirty="0" smtClean="0">
                <a:solidFill>
                  <a:srgbClr val="FF0000"/>
                </a:solidFill>
              </a:rPr>
              <a:t> قبل </a:t>
            </a:r>
            <a:r>
              <a:rPr lang="ar-DZ" sz="2800" b="1" dirty="0" smtClean="0">
                <a:solidFill>
                  <a:srgbClr val="FF0000"/>
                </a:solidFill>
              </a:rPr>
              <a:t>حرف </a:t>
            </a:r>
            <a:r>
              <a:rPr lang="ar-DZ" sz="2800" b="1" dirty="0">
                <a:solidFill>
                  <a:srgbClr val="FF0000"/>
                </a:solidFill>
              </a:rPr>
              <a:t>المد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u="sng" dirty="0"/>
              <a:t>في كلمة</a:t>
            </a:r>
          </a:p>
          <a:p>
            <a:pPr marL="0" indent="0" algn="ctr">
              <a:buNone/>
            </a:pPr>
            <a:r>
              <a:rPr lang="ar-SA" sz="2800" b="1" dirty="0"/>
              <a:t>ولا يأتي </a:t>
            </a:r>
            <a:r>
              <a:rPr lang="ar-SA" sz="2800" b="1" u="sng" dirty="0"/>
              <a:t>بعد</a:t>
            </a:r>
            <a:r>
              <a:rPr lang="ar-SA" sz="2800" b="1" dirty="0"/>
              <a:t> حرف المد </a:t>
            </a:r>
            <a:r>
              <a:rPr lang="ar-DZ" sz="2800" b="1" dirty="0" smtClean="0">
                <a:solidFill>
                  <a:srgbClr val="FF0000"/>
                </a:solidFill>
              </a:rPr>
              <a:t>همز</a:t>
            </a:r>
            <a:r>
              <a:rPr lang="ar-DZ" sz="2800" b="1" dirty="0"/>
              <a:t> </a:t>
            </a:r>
            <a:r>
              <a:rPr lang="ar-SA" sz="2800" b="1" dirty="0"/>
              <a:t>أو </a:t>
            </a:r>
            <a:r>
              <a:rPr lang="ar-SA" sz="2800" b="1" dirty="0" smtClean="0">
                <a:solidFill>
                  <a:srgbClr val="FF0000"/>
                </a:solidFill>
              </a:rPr>
              <a:t>سكون</a:t>
            </a:r>
            <a:endParaRPr lang="ar-DZ" sz="2800" b="1" dirty="0"/>
          </a:p>
          <a:p>
            <a:pPr marL="0" indent="0" algn="ctr">
              <a:buNone/>
            </a:pPr>
            <a:r>
              <a:rPr lang="en-US" sz="1600" dirty="0"/>
              <a:t>This happens </a:t>
            </a:r>
            <a:r>
              <a:rPr lang="en-US" sz="1600" dirty="0" smtClean="0"/>
              <a:t>when</a:t>
            </a:r>
            <a:r>
              <a:rPr lang="ar-SA" sz="1600" dirty="0" smtClean="0"/>
              <a:t> </a:t>
            </a:r>
            <a:r>
              <a:rPr lang="en-US" sz="1600" dirty="0" smtClean="0"/>
              <a:t>a </a:t>
            </a:r>
            <a:r>
              <a:rPr lang="en-US" sz="1600" b="1" dirty="0" err="1">
                <a:solidFill>
                  <a:srgbClr val="FF0000"/>
                </a:solidFill>
              </a:rPr>
              <a:t>hamz</a:t>
            </a:r>
            <a:r>
              <a:rPr lang="en-US" sz="1600" b="1" dirty="0">
                <a:solidFill>
                  <a:srgbClr val="FF0000"/>
                </a:solidFill>
              </a:rPr>
              <a:t> is followed</a:t>
            </a:r>
          </a:p>
          <a:p>
            <a:pPr marL="0" indent="0" algn="ctr">
              <a:buNone/>
            </a:pPr>
            <a:r>
              <a:rPr lang="en-US" sz="1600" b="1" dirty="0">
                <a:solidFill>
                  <a:srgbClr val="FF0000"/>
                </a:solidFill>
              </a:rPr>
              <a:t>by a </a:t>
            </a:r>
            <a:r>
              <a:rPr lang="en-US" sz="1600" b="1" dirty="0" err="1">
                <a:solidFill>
                  <a:srgbClr val="FF0000"/>
                </a:solidFill>
              </a:rPr>
              <a:t>madd</a:t>
            </a:r>
            <a:r>
              <a:rPr lang="en-US" sz="1600" b="1" dirty="0">
                <a:solidFill>
                  <a:srgbClr val="FF0000"/>
                </a:solidFill>
              </a:rPr>
              <a:t> letter </a:t>
            </a:r>
            <a:r>
              <a:rPr lang="en-US" sz="1600" dirty="0" smtClean="0"/>
              <a:t>in </a:t>
            </a:r>
            <a:r>
              <a:rPr lang="en-US" sz="1600" u="sng" dirty="0" smtClean="0"/>
              <a:t>the </a:t>
            </a:r>
            <a:r>
              <a:rPr lang="en-US" sz="1600" u="sng" dirty="0"/>
              <a:t>same word</a:t>
            </a:r>
            <a:r>
              <a:rPr lang="en-US" sz="1600" dirty="0"/>
              <a:t>; </a:t>
            </a:r>
            <a:r>
              <a:rPr lang="en-US" sz="1600" dirty="0" smtClean="0"/>
              <a:t>and the </a:t>
            </a:r>
            <a:r>
              <a:rPr lang="en-US" sz="1600" dirty="0" err="1"/>
              <a:t>madd</a:t>
            </a:r>
            <a:r>
              <a:rPr lang="en-US" sz="1600" dirty="0"/>
              <a:t> letter </a:t>
            </a:r>
            <a:r>
              <a:rPr lang="en-US" sz="1600" dirty="0" smtClean="0"/>
              <a:t>is </a:t>
            </a:r>
            <a:r>
              <a:rPr lang="en-US" sz="1600" u="sng" dirty="0" smtClean="0"/>
              <a:t>not </a:t>
            </a:r>
            <a:r>
              <a:rPr lang="en-US" sz="1600" u="sng" dirty="0"/>
              <a:t>followed </a:t>
            </a:r>
            <a:r>
              <a:rPr lang="en-US" sz="1600" dirty="0"/>
              <a:t>by </a:t>
            </a:r>
            <a:r>
              <a:rPr lang="en-US" sz="1600" dirty="0" smtClean="0"/>
              <a:t>a </a:t>
            </a:r>
            <a:r>
              <a:rPr lang="en-US" sz="1600" dirty="0" err="1" smtClean="0">
                <a:solidFill>
                  <a:srgbClr val="FF0000"/>
                </a:solidFill>
              </a:rPr>
              <a:t>hamz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or </a:t>
            </a:r>
            <a:r>
              <a:rPr lang="en-US" sz="1600" dirty="0" err="1" smtClean="0">
                <a:solidFill>
                  <a:srgbClr val="FF0000"/>
                </a:solidFill>
              </a:rPr>
              <a:t>sukoon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مـــد البـــدل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Badal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Substitution elongation)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05062" y="2752164"/>
            <a:ext cx="5626982" cy="2158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لأن حرف المد غالباً ما يكون مبدلاً من الهمزة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Because the letter </a:t>
            </a:r>
            <a:r>
              <a:rPr lang="en-US" sz="1800" dirty="0"/>
              <a:t>of </a:t>
            </a:r>
            <a:r>
              <a:rPr lang="en-US" sz="1800" dirty="0" err="1" smtClean="0"/>
              <a:t>madd</a:t>
            </a:r>
            <a:r>
              <a:rPr lang="en-US" sz="1800" dirty="0" smtClean="0"/>
              <a:t> is substituted for </a:t>
            </a:r>
            <a:r>
              <a:rPr lang="en-US" sz="1800" dirty="0"/>
              <a:t>a </a:t>
            </a:r>
            <a:r>
              <a:rPr lang="en-US" sz="1800" dirty="0" err="1" smtClean="0"/>
              <a:t>hamzah</a:t>
            </a:r>
            <a:r>
              <a:rPr lang="en-US" sz="1800" dirty="0" smtClean="0"/>
              <a:t> in </a:t>
            </a:r>
            <a:r>
              <a:rPr lang="en-US" sz="1800" dirty="0"/>
              <a:t>most cases</a:t>
            </a:r>
            <a:endParaRPr lang="en-CA" sz="36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88659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سبب تسميته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Reason for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the Name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مـــد البـــدل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Badal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Substitution elongation)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23983</TotalTime>
  <Words>308</Words>
  <Application>Microsoft Office PowerPoint</Application>
  <PresentationFormat>Widescreen</PresentationFormat>
  <Paragraphs>78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أحكام المـــــدود</vt:lpstr>
      <vt:lpstr>عناصر المحاضرة</vt:lpstr>
      <vt:lpstr>مراجعة ما سبق دراسته Revision</vt:lpstr>
      <vt:lpstr>PowerPoint Presentation</vt:lpstr>
      <vt:lpstr>PowerPoint Presentation</vt:lpstr>
      <vt:lpstr>PowerPoint Presentation</vt:lpstr>
      <vt:lpstr>أحكام مـــد البـــدل Madd Badal (Substitution elongation)</vt:lpstr>
      <vt:lpstr>PowerPoint Presentation</vt:lpstr>
      <vt:lpstr>PowerPoint Presentation</vt:lpstr>
      <vt:lpstr>PowerPoint Presentation</vt:lpstr>
      <vt:lpstr>PowerPoint Presentation</vt:lpstr>
      <vt:lpstr>أحكام المد العارض للسكون Rules of Madd Aarid lil Sukoon  (Temporary elongation due to the sukoon) </vt:lpstr>
      <vt:lpstr>أحكام المد العارض للسكون Rules of Madd Aarid lil Sukoon</vt:lpstr>
      <vt:lpstr>أحكام المد العارض للسكون Rules of Madd Aarid lil Sukoon</vt:lpstr>
      <vt:lpstr>أحكام المد العارض للسكون Rules of Madd Aarid lil Sukoon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116</cp:revision>
  <dcterms:created xsi:type="dcterms:W3CDTF">2020-09-13T17:12:40Z</dcterms:created>
  <dcterms:modified xsi:type="dcterms:W3CDTF">2021-12-08T21:48:35Z</dcterms:modified>
</cp:coreProperties>
</file>