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072"/>
    <p:restoredTop sz="92683"/>
  </p:normalViewPr>
  <p:slideViewPr>
    <p:cSldViewPr snapToGrid="0" snapToObjects="1">
      <p:cViewPr varScale="1">
        <p:scale>
          <a:sx n="67" d="100"/>
          <a:sy n="67" d="100"/>
        </p:scale>
        <p:origin x="832" y="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C97DA2-CF9B-0548-89BC-41DD59467B85}" type="datetimeFigureOut">
              <a:rPr lang="en-US" smtClean="0"/>
              <a:t>1/8/2021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DBDEBF2-CC02-1548-9470-B528E3625D40}" type="slidenum">
              <a:rPr lang="en-US" smtClean="0"/>
              <a:t>‹#›</a:t>
            </a:fld>
            <a:endParaRPr lang="en-US"/>
          </a:p>
        </p:txBody>
      </p:sp>
    </p:spTree>
    <p:extLst>
      <p:ext uri="{BB962C8B-B14F-4D97-AF65-F5344CB8AC3E}">
        <p14:creationId xmlns:p14="http://schemas.microsoft.com/office/powerpoint/2010/main" val="17874983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9530D08-FCBC-2442-8AF0-6F57396B269F}"/>
              </a:ext>
            </a:extLst>
          </p:cNvPr>
          <p:cNvSpPr>
            <a:spLocks noGrp="1"/>
          </p:cNvSpPr>
          <p:nvPr>
            <p:ph type="subTitle" idx="1"/>
          </p:nvPr>
        </p:nvSpPr>
        <p:spPr>
          <a:xfrm>
            <a:off x="1524000" y="470219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49FB2A54-FC40-FE44-B3CA-E2D3E1BD244C}"/>
              </a:ext>
            </a:extLst>
          </p:cNvPr>
          <p:cNvSpPr>
            <a:spLocks noGrp="1"/>
          </p:cNvSpPr>
          <p:nvPr>
            <p:ph type="dt" sz="half" idx="10"/>
          </p:nvPr>
        </p:nvSpPr>
        <p:spPr/>
        <p:txBody>
          <a:bodyPr/>
          <a:lstStyle>
            <a:lvl1pPr>
              <a:defRPr/>
            </a:lvl1pPr>
          </a:lstStyle>
          <a:p>
            <a:r>
              <a:rPr lang="en-CA" dirty="0"/>
              <a:t>01/11/2020</a:t>
            </a:r>
            <a:endParaRPr lang="en-US" dirty="0"/>
          </a:p>
        </p:txBody>
      </p:sp>
      <p:sp>
        <p:nvSpPr>
          <p:cNvPr id="6" name="Slide Number Placeholder 5">
            <a:extLst>
              <a:ext uri="{FF2B5EF4-FFF2-40B4-BE49-F238E27FC236}">
                <a16:creationId xmlns:a16="http://schemas.microsoft.com/office/drawing/2014/main" id="{6CF84A88-7E80-B240-B1D0-E6162EFB86F5}"/>
              </a:ext>
            </a:extLst>
          </p:cNvPr>
          <p:cNvSpPr>
            <a:spLocks noGrp="1"/>
          </p:cNvSpPr>
          <p:nvPr>
            <p:ph type="sldNum" sz="quarter" idx="12"/>
          </p:nvPr>
        </p:nvSpPr>
        <p:spPr/>
        <p:txBody>
          <a:bodyPr/>
          <a:lstStyle/>
          <a:p>
            <a:fld id="{C8784B88-F3D9-6A4F-9660-1A0A1E561ED7}" type="slidenum">
              <a:rPr lang="en-US" smtClean="0"/>
              <a:t>‹#›</a:t>
            </a:fld>
            <a:endParaRPr lang="en-US" dirty="0"/>
          </a:p>
        </p:txBody>
      </p:sp>
      <p:sp>
        <p:nvSpPr>
          <p:cNvPr id="16" name="Rectangle 15">
            <a:extLst>
              <a:ext uri="{FF2B5EF4-FFF2-40B4-BE49-F238E27FC236}">
                <a16:creationId xmlns:a16="http://schemas.microsoft.com/office/drawing/2014/main" id="{2DBDC0EF-082B-474B-8CA4-98454AF4AEBA}"/>
              </a:ext>
            </a:extLst>
          </p:cNvPr>
          <p:cNvSpPr/>
          <p:nvPr userDrawn="1"/>
        </p:nvSpPr>
        <p:spPr>
          <a:xfrm>
            <a:off x="9982200" y="242888"/>
            <a:ext cx="2062163" cy="17145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375D6A4-DD0F-A54E-8615-5D0133DAE6EA}"/>
              </a:ext>
            </a:extLst>
          </p:cNvPr>
          <p:cNvSpPr>
            <a:spLocks noGrp="1"/>
          </p:cNvSpPr>
          <p:nvPr>
            <p:ph type="ctrTitle"/>
          </p:nvPr>
        </p:nvSpPr>
        <p:spPr>
          <a:xfrm>
            <a:off x="1524000" y="2222523"/>
            <a:ext cx="9144000" cy="2387600"/>
          </a:xfrm>
        </p:spPr>
        <p:txBody>
          <a:bodyPr anchor="b"/>
          <a:lstStyle>
            <a:lvl1pPr algn="ctr">
              <a:defRPr sz="6000"/>
            </a:lvl1pPr>
          </a:lstStyle>
          <a:p>
            <a:r>
              <a:rPr lang="en-US" dirty="0"/>
              <a:t>Click to edit Master title style</a:t>
            </a:r>
          </a:p>
        </p:txBody>
      </p:sp>
      <p:pic>
        <p:nvPicPr>
          <p:cNvPr id="17" name="Picture 16">
            <a:extLst>
              <a:ext uri="{FF2B5EF4-FFF2-40B4-BE49-F238E27FC236}">
                <a16:creationId xmlns:a16="http://schemas.microsoft.com/office/drawing/2014/main" id="{03BDEBF7-FA97-0741-A594-97BCE55D7662}"/>
              </a:ext>
            </a:extLst>
          </p:cNvPr>
          <p:cNvPicPr>
            <a:picLocks noChangeAspect="1"/>
          </p:cNvPicPr>
          <p:nvPr userDrawn="1"/>
        </p:nvPicPr>
        <p:blipFill>
          <a:blip r:embed="rId2"/>
          <a:stretch>
            <a:fillRect/>
          </a:stretch>
        </p:blipFill>
        <p:spPr>
          <a:xfrm>
            <a:off x="5183274" y="242888"/>
            <a:ext cx="1825452" cy="1333141"/>
          </a:xfrm>
          <a:prstGeom prst="rect">
            <a:avLst/>
          </a:prstGeom>
        </p:spPr>
      </p:pic>
      <p:sp>
        <p:nvSpPr>
          <p:cNvPr id="18" name="Rectangle 17">
            <a:extLst>
              <a:ext uri="{FF2B5EF4-FFF2-40B4-BE49-F238E27FC236}">
                <a16:creationId xmlns:a16="http://schemas.microsoft.com/office/drawing/2014/main" id="{FC41CAC8-26EE-AD4F-92B7-481D2D348569}"/>
              </a:ext>
            </a:extLst>
          </p:cNvPr>
          <p:cNvSpPr/>
          <p:nvPr userDrawn="1"/>
        </p:nvSpPr>
        <p:spPr>
          <a:xfrm>
            <a:off x="4857750" y="14177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
        <p:nvSpPr>
          <p:cNvPr id="19" name="TextBox 18">
            <a:extLst>
              <a:ext uri="{FF2B5EF4-FFF2-40B4-BE49-F238E27FC236}">
                <a16:creationId xmlns:a16="http://schemas.microsoft.com/office/drawing/2014/main" id="{B1122BF2-C2B8-FA49-843E-12C8E5D64BD1}"/>
              </a:ext>
            </a:extLst>
          </p:cNvPr>
          <p:cNvSpPr txBox="1"/>
          <p:nvPr userDrawn="1"/>
        </p:nvSpPr>
        <p:spPr>
          <a:xfrm>
            <a:off x="0" y="1791401"/>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0"/>
            <a:r>
              <a:rPr lang="en-CA" sz="1800" b="1" dirty="0"/>
              <a:t>AQD 131 – </a:t>
            </a:r>
            <a:r>
              <a:rPr lang="en-CA" sz="1800" b="1" dirty="0" err="1"/>
              <a:t>Aqeedah</a:t>
            </a:r>
            <a:r>
              <a:rPr lang="en-CA" sz="1800" b="1" dirty="0"/>
              <a:t> Curriculum – Lecture No. 12</a:t>
            </a:r>
            <a:endParaRPr lang="en-US" sz="1600" dirty="0"/>
          </a:p>
        </p:txBody>
      </p:sp>
    </p:spTree>
    <p:extLst>
      <p:ext uri="{BB962C8B-B14F-4D97-AF65-F5344CB8AC3E}">
        <p14:creationId xmlns:p14="http://schemas.microsoft.com/office/powerpoint/2010/main" val="3426675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0DF3F3-9817-DF45-9720-EC62753AD38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639DE9E-49B4-5245-8859-91B7E5EA2D0A}"/>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2670A9-CBAB-2C49-950E-5B31284F2D97}"/>
              </a:ext>
            </a:extLst>
          </p:cNvPr>
          <p:cNvSpPr>
            <a:spLocks noGrp="1"/>
          </p:cNvSpPr>
          <p:nvPr>
            <p:ph type="dt" sz="half" idx="10"/>
          </p:nvPr>
        </p:nvSpPr>
        <p:spPr/>
        <p:txBody>
          <a:bodyPr/>
          <a:lstStyle>
            <a:lvl1pPr>
              <a:defRPr/>
            </a:lvl1pPr>
          </a:lstStyle>
          <a:p>
            <a:r>
              <a:rPr lang="en-CA" dirty="0"/>
              <a:t>01/11/2020</a:t>
            </a:r>
            <a:endParaRPr lang="en-US" dirty="0"/>
          </a:p>
        </p:txBody>
      </p:sp>
      <p:sp>
        <p:nvSpPr>
          <p:cNvPr id="6" name="Slide Number Placeholder 5">
            <a:extLst>
              <a:ext uri="{FF2B5EF4-FFF2-40B4-BE49-F238E27FC236}">
                <a16:creationId xmlns:a16="http://schemas.microsoft.com/office/drawing/2014/main" id="{ACE9C57E-F3D0-124E-BE46-E8D0BC6F51B4}"/>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9829004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E7EF1F6-BFC8-E54B-BD75-AD0467B4D7A9}"/>
              </a:ext>
            </a:extLst>
          </p:cNvPr>
          <p:cNvSpPr>
            <a:spLocks noGrp="1"/>
          </p:cNvSpPr>
          <p:nvPr>
            <p:ph type="title" orient="vert"/>
          </p:nvPr>
        </p:nvSpPr>
        <p:spPr>
          <a:xfrm>
            <a:off x="8724900" y="365125"/>
            <a:ext cx="2628900" cy="5811838"/>
          </a:xfrm>
        </p:spPr>
        <p:txBody>
          <a:bodyPr vert="eaVert"/>
          <a:lstStyle/>
          <a:p>
            <a:r>
              <a:rPr lang="en-US" dirty="0"/>
              <a:t>Click to edit Master title style</a:t>
            </a:r>
          </a:p>
        </p:txBody>
      </p:sp>
      <p:sp>
        <p:nvSpPr>
          <p:cNvPr id="3" name="Vertical Text Placeholder 2">
            <a:extLst>
              <a:ext uri="{FF2B5EF4-FFF2-40B4-BE49-F238E27FC236}">
                <a16:creationId xmlns:a16="http://schemas.microsoft.com/office/drawing/2014/main" id="{9CEC5120-FFD1-DF48-80C8-000736276E52}"/>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EE515DF-717B-B242-AE59-FBFEC115EAFF}"/>
              </a:ext>
            </a:extLst>
          </p:cNvPr>
          <p:cNvSpPr>
            <a:spLocks noGrp="1"/>
          </p:cNvSpPr>
          <p:nvPr>
            <p:ph type="dt" sz="half" idx="10"/>
          </p:nvPr>
        </p:nvSpPr>
        <p:spPr/>
        <p:txBody>
          <a:bodyPr/>
          <a:lstStyle>
            <a:lvl1pPr>
              <a:defRPr/>
            </a:lvl1pPr>
          </a:lstStyle>
          <a:p>
            <a:r>
              <a:rPr lang="en-CA" dirty="0"/>
              <a:t>01/11/2020</a:t>
            </a:r>
            <a:endParaRPr lang="en-US" dirty="0"/>
          </a:p>
        </p:txBody>
      </p:sp>
      <p:sp>
        <p:nvSpPr>
          <p:cNvPr id="6" name="Slide Number Placeholder 5">
            <a:extLst>
              <a:ext uri="{FF2B5EF4-FFF2-40B4-BE49-F238E27FC236}">
                <a16:creationId xmlns:a16="http://schemas.microsoft.com/office/drawing/2014/main" id="{6BACAEFF-B8AB-074B-AAD7-B40D9E5BE13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571875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432FA-8667-4446-A71D-C97A83700C4E}"/>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E4910346-13AE-AC46-BB14-BD42A0147E5F}"/>
              </a:ext>
            </a:extLst>
          </p:cNvPr>
          <p:cNvSpPr>
            <a:spLocks noGrp="1"/>
          </p:cNvSpPr>
          <p:nvPr>
            <p:ph idx="1"/>
          </p:nvPr>
        </p:nvSpPr>
        <p:spPr/>
        <p:txBody>
          <a:bodyPr/>
          <a:lstStyle>
            <a:lvl1pPr>
              <a:defRPr sz="2600"/>
            </a:lvl1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A9F3B3C2-584D-B04F-9C08-AEBABB5984D6}"/>
              </a:ext>
            </a:extLst>
          </p:cNvPr>
          <p:cNvSpPr>
            <a:spLocks noGrp="1"/>
          </p:cNvSpPr>
          <p:nvPr>
            <p:ph type="dt" sz="half" idx="10"/>
          </p:nvPr>
        </p:nvSpPr>
        <p:spPr/>
        <p:txBody>
          <a:bodyPr/>
          <a:lstStyle>
            <a:lvl1pPr>
              <a:defRPr/>
            </a:lvl1pPr>
          </a:lstStyle>
          <a:p>
            <a:r>
              <a:rPr lang="en-CA" dirty="0"/>
              <a:t>01/11/2020</a:t>
            </a:r>
            <a:endParaRPr lang="en-US" dirty="0"/>
          </a:p>
        </p:txBody>
      </p:sp>
      <p:sp>
        <p:nvSpPr>
          <p:cNvPr id="6" name="Slide Number Placeholder 5">
            <a:extLst>
              <a:ext uri="{FF2B5EF4-FFF2-40B4-BE49-F238E27FC236}">
                <a16:creationId xmlns:a16="http://schemas.microsoft.com/office/drawing/2014/main" id="{8048785F-521D-0C44-8EE3-2CFF92EC9775}"/>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7186942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D92CDF-C717-7044-AA4A-5150F849899D}"/>
              </a:ext>
            </a:extLst>
          </p:cNvPr>
          <p:cNvSpPr>
            <a:spLocks noGrp="1"/>
          </p:cNvSpPr>
          <p:nvPr>
            <p:ph type="title"/>
          </p:nvPr>
        </p:nvSpPr>
        <p:spPr>
          <a:xfrm>
            <a:off x="831850" y="1709738"/>
            <a:ext cx="10515600" cy="2852737"/>
          </a:xfrm>
        </p:spPr>
        <p:txBody>
          <a:bodyPr anchor="b">
            <a:normAutofit/>
          </a:bodyPr>
          <a:lstStyle>
            <a:lvl1pPr>
              <a:defRPr sz="5400"/>
            </a:lvl1pPr>
          </a:lstStyle>
          <a:p>
            <a:r>
              <a:rPr lang="en-US" dirty="0"/>
              <a:t>Click to edit Master title style</a:t>
            </a:r>
          </a:p>
        </p:txBody>
      </p:sp>
      <p:sp>
        <p:nvSpPr>
          <p:cNvPr id="3" name="Text Placeholder 2">
            <a:extLst>
              <a:ext uri="{FF2B5EF4-FFF2-40B4-BE49-F238E27FC236}">
                <a16:creationId xmlns:a16="http://schemas.microsoft.com/office/drawing/2014/main" id="{4610F1A3-EE6B-B643-8A96-7EB5355F43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4" name="Date Placeholder 3">
            <a:extLst>
              <a:ext uri="{FF2B5EF4-FFF2-40B4-BE49-F238E27FC236}">
                <a16:creationId xmlns:a16="http://schemas.microsoft.com/office/drawing/2014/main" id="{912EA2A2-1905-F64F-A921-98677409C732}"/>
              </a:ext>
            </a:extLst>
          </p:cNvPr>
          <p:cNvSpPr>
            <a:spLocks noGrp="1"/>
          </p:cNvSpPr>
          <p:nvPr>
            <p:ph type="dt" sz="half" idx="10"/>
          </p:nvPr>
        </p:nvSpPr>
        <p:spPr/>
        <p:txBody>
          <a:bodyPr/>
          <a:lstStyle>
            <a:lvl1pPr>
              <a:defRPr/>
            </a:lvl1pPr>
          </a:lstStyle>
          <a:p>
            <a:r>
              <a:rPr lang="en-CA" dirty="0"/>
              <a:t>01/11/2020</a:t>
            </a:r>
            <a:endParaRPr lang="en-US" dirty="0"/>
          </a:p>
        </p:txBody>
      </p:sp>
      <p:sp>
        <p:nvSpPr>
          <p:cNvPr id="6" name="Slide Number Placeholder 5">
            <a:extLst>
              <a:ext uri="{FF2B5EF4-FFF2-40B4-BE49-F238E27FC236}">
                <a16:creationId xmlns:a16="http://schemas.microsoft.com/office/drawing/2014/main" id="{1AB12FB8-D1DA-5C42-865C-4E2AF1F5487D}"/>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10711875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93EAE3-61A7-F749-875E-C4F204A1FF52}"/>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22690A70-3233-6345-B755-997D04AE3888}"/>
              </a:ext>
            </a:extLst>
          </p:cNvPr>
          <p:cNvSpPr>
            <a:spLocks noGrp="1"/>
          </p:cNvSpPr>
          <p:nvPr>
            <p:ph sz="half" idx="1"/>
          </p:nvPr>
        </p:nvSpPr>
        <p:spPr>
          <a:xfrm>
            <a:off x="838200" y="1825625"/>
            <a:ext cx="5181600" cy="435133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5EF07842-B9FF-AE49-814C-4AD1A5B0F328}"/>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6BCD8A8-3C59-E545-B02E-2C1655DF8219}"/>
              </a:ext>
            </a:extLst>
          </p:cNvPr>
          <p:cNvSpPr>
            <a:spLocks noGrp="1"/>
          </p:cNvSpPr>
          <p:nvPr>
            <p:ph type="dt" sz="half" idx="10"/>
          </p:nvPr>
        </p:nvSpPr>
        <p:spPr/>
        <p:txBody>
          <a:bodyPr/>
          <a:lstStyle>
            <a:lvl1pPr>
              <a:defRPr/>
            </a:lvl1pPr>
          </a:lstStyle>
          <a:p>
            <a:r>
              <a:rPr lang="en-CA" dirty="0"/>
              <a:t>01/11/2020</a:t>
            </a:r>
            <a:endParaRPr lang="en-US" dirty="0"/>
          </a:p>
        </p:txBody>
      </p:sp>
      <p:sp>
        <p:nvSpPr>
          <p:cNvPr id="7" name="Slide Number Placeholder 6">
            <a:extLst>
              <a:ext uri="{FF2B5EF4-FFF2-40B4-BE49-F238E27FC236}">
                <a16:creationId xmlns:a16="http://schemas.microsoft.com/office/drawing/2014/main" id="{EA882D9E-F43F-D44C-82D8-8DC2B412D099}"/>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6200317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8C3363-FA41-1940-8E68-047776A8510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C8131B48-0769-F746-A5E4-D04C2A776AE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Edit Master text styles</a:t>
            </a:r>
          </a:p>
        </p:txBody>
      </p:sp>
      <p:sp>
        <p:nvSpPr>
          <p:cNvPr id="4" name="Content Placeholder 3">
            <a:extLst>
              <a:ext uri="{FF2B5EF4-FFF2-40B4-BE49-F238E27FC236}">
                <a16:creationId xmlns:a16="http://schemas.microsoft.com/office/drawing/2014/main" id="{873771C5-36C7-4348-94E9-B488F912ED33}"/>
              </a:ext>
            </a:extLst>
          </p:cNvPr>
          <p:cNvSpPr>
            <a:spLocks noGrp="1"/>
          </p:cNvSpPr>
          <p:nvPr>
            <p:ph sz="half" idx="2"/>
          </p:nvPr>
        </p:nvSpPr>
        <p:spPr>
          <a:xfrm>
            <a:off x="839788" y="2505075"/>
            <a:ext cx="5157787" cy="36845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D54492BF-37AF-F14B-92DB-45CF3B7B0B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C2C5698-46FB-3D46-A19E-E67525E4FEA4}"/>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117F8ED-C600-CB41-A494-4CC0D8ACAEF7}"/>
              </a:ext>
            </a:extLst>
          </p:cNvPr>
          <p:cNvSpPr>
            <a:spLocks noGrp="1"/>
          </p:cNvSpPr>
          <p:nvPr>
            <p:ph type="dt" sz="half" idx="10"/>
          </p:nvPr>
        </p:nvSpPr>
        <p:spPr/>
        <p:txBody>
          <a:bodyPr/>
          <a:lstStyle>
            <a:lvl1pPr>
              <a:defRPr/>
            </a:lvl1pPr>
          </a:lstStyle>
          <a:p>
            <a:r>
              <a:rPr lang="en-CA" dirty="0"/>
              <a:t>01/11/2020</a:t>
            </a:r>
            <a:endParaRPr lang="en-US" dirty="0"/>
          </a:p>
        </p:txBody>
      </p:sp>
      <p:sp>
        <p:nvSpPr>
          <p:cNvPr id="9" name="Slide Number Placeholder 8">
            <a:extLst>
              <a:ext uri="{FF2B5EF4-FFF2-40B4-BE49-F238E27FC236}">
                <a16:creationId xmlns:a16="http://schemas.microsoft.com/office/drawing/2014/main" id="{C5487123-0779-FB4A-827B-51AC31926FE8}"/>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303484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3DA3E6-AEA3-B54D-9374-6AE6FBDBA29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04D16E0-8AC1-FB48-892C-65E7457A1629}"/>
              </a:ext>
            </a:extLst>
          </p:cNvPr>
          <p:cNvSpPr>
            <a:spLocks noGrp="1"/>
          </p:cNvSpPr>
          <p:nvPr>
            <p:ph type="dt" sz="half" idx="10"/>
          </p:nvPr>
        </p:nvSpPr>
        <p:spPr/>
        <p:txBody>
          <a:bodyPr/>
          <a:lstStyle>
            <a:lvl1pPr>
              <a:defRPr/>
            </a:lvl1pPr>
          </a:lstStyle>
          <a:p>
            <a:r>
              <a:rPr lang="en-CA" dirty="0"/>
              <a:t>01/11/2020</a:t>
            </a:r>
            <a:endParaRPr lang="en-US" dirty="0"/>
          </a:p>
        </p:txBody>
      </p:sp>
      <p:sp>
        <p:nvSpPr>
          <p:cNvPr id="5" name="Slide Number Placeholder 4">
            <a:extLst>
              <a:ext uri="{FF2B5EF4-FFF2-40B4-BE49-F238E27FC236}">
                <a16:creationId xmlns:a16="http://schemas.microsoft.com/office/drawing/2014/main" id="{E936B769-975D-F442-93E9-0CEA3345375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807887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5A3B0DD-3463-5344-B094-815387B42932}"/>
              </a:ext>
            </a:extLst>
          </p:cNvPr>
          <p:cNvSpPr>
            <a:spLocks noGrp="1"/>
          </p:cNvSpPr>
          <p:nvPr>
            <p:ph type="dt" sz="half" idx="10"/>
          </p:nvPr>
        </p:nvSpPr>
        <p:spPr/>
        <p:txBody>
          <a:bodyPr/>
          <a:lstStyle>
            <a:lvl1pPr>
              <a:defRPr/>
            </a:lvl1pPr>
          </a:lstStyle>
          <a:p>
            <a:r>
              <a:rPr lang="en-CA" dirty="0"/>
              <a:t>01/11/2020</a:t>
            </a:r>
            <a:endParaRPr lang="en-US" dirty="0"/>
          </a:p>
        </p:txBody>
      </p:sp>
      <p:sp>
        <p:nvSpPr>
          <p:cNvPr id="4" name="Slide Number Placeholder 3">
            <a:extLst>
              <a:ext uri="{FF2B5EF4-FFF2-40B4-BE49-F238E27FC236}">
                <a16:creationId xmlns:a16="http://schemas.microsoft.com/office/drawing/2014/main" id="{94EC7B5A-ACA7-1149-B4B9-6FC902D09F41}"/>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1436204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E692AF-27A0-C249-800F-C129E9BB1AAE}"/>
              </a:ext>
            </a:extLst>
          </p:cNvPr>
          <p:cNvSpPr>
            <a:spLocks noGrp="1"/>
          </p:cNvSpPr>
          <p:nvPr>
            <p:ph type="title"/>
          </p:nvPr>
        </p:nvSpPr>
        <p:spPr>
          <a:xfrm>
            <a:off x="839788" y="457200"/>
            <a:ext cx="3932237" cy="1600200"/>
          </a:xfrm>
        </p:spPr>
        <p:txBody>
          <a:bodyPr anchor="b"/>
          <a:lstStyle>
            <a:lvl1pPr>
              <a:defRPr sz="3200"/>
            </a:lvl1pPr>
          </a:lstStyle>
          <a:p>
            <a:r>
              <a:rPr lang="en-US" dirty="0"/>
              <a:t>Click to edit Master title style</a:t>
            </a:r>
          </a:p>
        </p:txBody>
      </p:sp>
      <p:sp>
        <p:nvSpPr>
          <p:cNvPr id="3" name="Content Placeholder 2">
            <a:extLst>
              <a:ext uri="{FF2B5EF4-FFF2-40B4-BE49-F238E27FC236}">
                <a16:creationId xmlns:a16="http://schemas.microsoft.com/office/drawing/2014/main" id="{58F05945-3F90-1F41-8D50-86FDDCDDFA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B75FF419-5B04-CA4D-B134-92D8E45F29D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3027EFE-F754-E54E-92CC-853C3A3E3843}"/>
              </a:ext>
            </a:extLst>
          </p:cNvPr>
          <p:cNvSpPr>
            <a:spLocks noGrp="1"/>
          </p:cNvSpPr>
          <p:nvPr>
            <p:ph type="dt" sz="half" idx="10"/>
          </p:nvPr>
        </p:nvSpPr>
        <p:spPr/>
        <p:txBody>
          <a:bodyPr/>
          <a:lstStyle>
            <a:lvl1pPr>
              <a:defRPr/>
            </a:lvl1pPr>
          </a:lstStyle>
          <a:p>
            <a:r>
              <a:rPr lang="en-CA" dirty="0"/>
              <a:t>01/11/2020</a:t>
            </a:r>
            <a:endParaRPr lang="en-US" dirty="0"/>
          </a:p>
        </p:txBody>
      </p:sp>
      <p:sp>
        <p:nvSpPr>
          <p:cNvPr id="7" name="Slide Number Placeholder 6">
            <a:extLst>
              <a:ext uri="{FF2B5EF4-FFF2-40B4-BE49-F238E27FC236}">
                <a16:creationId xmlns:a16="http://schemas.microsoft.com/office/drawing/2014/main" id="{3FC53744-71D3-DE4B-85B7-2122B010BB52}"/>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8923603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8B656-7A5A-F843-9502-BFA3B1FFB8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D43EA3C-67FA-964E-9DB0-ED8DEA2F97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4A2A11A-2029-3640-9DD4-B7D24EDA76D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94D85BC-44AD-2443-953B-FAF3B3FEC79F}"/>
              </a:ext>
            </a:extLst>
          </p:cNvPr>
          <p:cNvSpPr>
            <a:spLocks noGrp="1"/>
          </p:cNvSpPr>
          <p:nvPr>
            <p:ph type="dt" sz="half" idx="10"/>
          </p:nvPr>
        </p:nvSpPr>
        <p:spPr/>
        <p:txBody>
          <a:bodyPr/>
          <a:lstStyle>
            <a:lvl1pPr>
              <a:defRPr/>
            </a:lvl1pPr>
          </a:lstStyle>
          <a:p>
            <a:r>
              <a:rPr lang="en-CA" dirty="0"/>
              <a:t>01/11/2020</a:t>
            </a:r>
            <a:endParaRPr lang="en-US" dirty="0"/>
          </a:p>
        </p:txBody>
      </p:sp>
      <p:sp>
        <p:nvSpPr>
          <p:cNvPr id="7" name="Slide Number Placeholder 6">
            <a:extLst>
              <a:ext uri="{FF2B5EF4-FFF2-40B4-BE49-F238E27FC236}">
                <a16:creationId xmlns:a16="http://schemas.microsoft.com/office/drawing/2014/main" id="{F0BBF23B-F646-BF47-AE26-9F9D9402CD2C}"/>
              </a:ext>
            </a:extLst>
          </p:cNvPr>
          <p:cNvSpPr>
            <a:spLocks noGrp="1"/>
          </p:cNvSpPr>
          <p:nvPr>
            <p:ph type="sldNum" sz="quarter" idx="12"/>
          </p:nvPr>
        </p:nvSpPr>
        <p:spPr/>
        <p:txBody>
          <a:bodyPr/>
          <a:lstStyle/>
          <a:p>
            <a:fld id="{C8784B88-F3D9-6A4F-9660-1A0A1E561ED7}" type="slidenum">
              <a:rPr lang="en-US" smtClean="0"/>
              <a:t>‹#›</a:t>
            </a:fld>
            <a:endParaRPr lang="en-US"/>
          </a:p>
        </p:txBody>
      </p:sp>
    </p:spTree>
    <p:extLst>
      <p:ext uri="{BB962C8B-B14F-4D97-AF65-F5344CB8AC3E}">
        <p14:creationId xmlns:p14="http://schemas.microsoft.com/office/powerpoint/2010/main" val="2788149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TextBox 8">
            <a:extLst>
              <a:ext uri="{FF2B5EF4-FFF2-40B4-BE49-F238E27FC236}">
                <a16:creationId xmlns:a16="http://schemas.microsoft.com/office/drawing/2014/main" id="{5AA4472B-77C3-C84F-B148-9A6105B11873}"/>
              </a:ext>
            </a:extLst>
          </p:cNvPr>
          <p:cNvSpPr txBox="1"/>
          <p:nvPr userDrawn="1"/>
        </p:nvSpPr>
        <p:spPr>
          <a:xfrm>
            <a:off x="1" y="6519446"/>
            <a:ext cx="12192000" cy="369332"/>
          </a:xfrm>
          <a:prstGeom prst="rect">
            <a:avLst/>
          </a:prstGeom>
          <a:solidFill>
            <a:schemeClr val="accent1">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rtl="1"/>
            <a:r>
              <a:rPr lang="ar-KW" sz="1800" b="1" dirty="0"/>
              <a:t>أكاديمية آيات للعلوم الإسلامية      </a:t>
            </a:r>
            <a:r>
              <a:rPr lang="en-US" sz="1600" dirty="0"/>
              <a:t>www.ayaatacademy.ca     </a:t>
            </a:r>
          </a:p>
        </p:txBody>
      </p:sp>
      <p:sp>
        <p:nvSpPr>
          <p:cNvPr id="2" name="Title Placeholder 1">
            <a:extLst>
              <a:ext uri="{FF2B5EF4-FFF2-40B4-BE49-F238E27FC236}">
                <a16:creationId xmlns:a16="http://schemas.microsoft.com/office/drawing/2014/main" id="{17DDCA45-CB87-4846-A6A1-55A1929CB6A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C30F31F4-BF77-CA4D-AD13-C0EF018F7E3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00A73850-9D85-2A4A-B6B7-456EA1583E36}"/>
              </a:ext>
            </a:extLst>
          </p:cNvPr>
          <p:cNvSpPr>
            <a:spLocks noGrp="1"/>
          </p:cNvSpPr>
          <p:nvPr>
            <p:ph type="dt" sz="half" idx="2"/>
          </p:nvPr>
        </p:nvSpPr>
        <p:spPr>
          <a:xfrm>
            <a:off x="838200" y="6527806"/>
            <a:ext cx="2743200" cy="365125"/>
          </a:xfrm>
          <a:prstGeom prst="rect">
            <a:avLst/>
          </a:prstGeom>
        </p:spPr>
        <p:txBody>
          <a:bodyPr vert="horz" lIns="91440" tIns="45720" rIns="91440" bIns="45720" rtlCol="0" anchor="ctr"/>
          <a:lstStyle>
            <a:lvl1pPr algn="l">
              <a:defRPr sz="1800" b="1">
                <a:solidFill>
                  <a:schemeClr val="bg1"/>
                </a:solidFill>
                <a:latin typeface="Arial" panose="020B0604020202020204" pitchFamily="34" charset="0"/>
                <a:cs typeface="Arial" panose="020B0604020202020204" pitchFamily="34" charset="0"/>
              </a:defRPr>
            </a:lvl1pPr>
          </a:lstStyle>
          <a:p>
            <a:fld id="{3D6E881E-EDFF-9A48-8643-9E8960853ECB}" type="datetime1">
              <a:rPr lang="en-CA" smtClean="0"/>
              <a:t>2021-01-08</a:t>
            </a:fld>
            <a:endParaRPr lang="en-US" dirty="0"/>
          </a:p>
        </p:txBody>
      </p:sp>
      <p:sp>
        <p:nvSpPr>
          <p:cNvPr id="6" name="Slide Number Placeholder 5">
            <a:extLst>
              <a:ext uri="{FF2B5EF4-FFF2-40B4-BE49-F238E27FC236}">
                <a16:creationId xmlns:a16="http://schemas.microsoft.com/office/drawing/2014/main" id="{19CBF62B-EBD9-1342-8CB5-9BCC68E882CD}"/>
              </a:ext>
            </a:extLst>
          </p:cNvPr>
          <p:cNvSpPr>
            <a:spLocks noGrp="1"/>
          </p:cNvSpPr>
          <p:nvPr>
            <p:ph type="sldNum" sz="quarter" idx="4"/>
          </p:nvPr>
        </p:nvSpPr>
        <p:spPr>
          <a:xfrm>
            <a:off x="8610600" y="6527806"/>
            <a:ext cx="2743200" cy="365125"/>
          </a:xfrm>
          <a:prstGeom prst="rect">
            <a:avLst/>
          </a:prstGeom>
        </p:spPr>
        <p:txBody>
          <a:bodyPr vert="horz" lIns="91440" tIns="45720" rIns="91440" bIns="45720" rtlCol="0" anchor="ctr"/>
          <a:lstStyle>
            <a:lvl1pPr algn="r">
              <a:defRPr sz="1800" b="1">
                <a:solidFill>
                  <a:schemeClr val="bg1"/>
                </a:solidFill>
                <a:latin typeface="Arial" panose="020B0604020202020204" pitchFamily="34" charset="0"/>
                <a:cs typeface="Arial" panose="020B0604020202020204" pitchFamily="34" charset="0"/>
              </a:defRPr>
            </a:lvl1pPr>
          </a:lstStyle>
          <a:p>
            <a:fld id="{C8784B88-F3D9-6A4F-9660-1A0A1E561ED7}" type="slidenum">
              <a:rPr lang="en-US" smtClean="0"/>
              <a:pPr/>
              <a:t>‹#›</a:t>
            </a:fld>
            <a:endParaRPr lang="en-US" dirty="0"/>
          </a:p>
        </p:txBody>
      </p:sp>
      <p:pic>
        <p:nvPicPr>
          <p:cNvPr id="7" name="Picture 6">
            <a:extLst>
              <a:ext uri="{FF2B5EF4-FFF2-40B4-BE49-F238E27FC236}">
                <a16:creationId xmlns:a16="http://schemas.microsoft.com/office/drawing/2014/main" id="{27A79718-0341-3243-9AE1-3D0C2DA74180}"/>
              </a:ext>
            </a:extLst>
          </p:cNvPr>
          <p:cNvPicPr>
            <a:picLocks noChangeAspect="1"/>
          </p:cNvPicPr>
          <p:nvPr userDrawn="1"/>
        </p:nvPicPr>
        <p:blipFill>
          <a:blip r:embed="rId13"/>
          <a:stretch>
            <a:fillRect/>
          </a:stretch>
        </p:blipFill>
        <p:spPr>
          <a:xfrm>
            <a:off x="10069186" y="230188"/>
            <a:ext cx="1825452" cy="1333141"/>
          </a:xfrm>
          <a:prstGeom prst="rect">
            <a:avLst/>
          </a:prstGeom>
        </p:spPr>
      </p:pic>
      <p:sp>
        <p:nvSpPr>
          <p:cNvPr id="8" name="Rectangle 7">
            <a:extLst>
              <a:ext uri="{FF2B5EF4-FFF2-40B4-BE49-F238E27FC236}">
                <a16:creationId xmlns:a16="http://schemas.microsoft.com/office/drawing/2014/main" id="{3D8A766A-995A-9C41-BF6C-E3EBFD67ED69}"/>
              </a:ext>
            </a:extLst>
          </p:cNvPr>
          <p:cNvSpPr/>
          <p:nvPr userDrawn="1"/>
        </p:nvSpPr>
        <p:spPr>
          <a:xfrm>
            <a:off x="9743662" y="1405008"/>
            <a:ext cx="2476500" cy="338554"/>
          </a:xfrm>
          <a:prstGeom prst="rect">
            <a:avLst/>
          </a:prstGeom>
        </p:spPr>
        <p:txBody>
          <a:bodyPr wrap="square">
            <a:spAutoFit/>
          </a:bodyPr>
          <a:lstStyle/>
          <a:p>
            <a:pPr algn="ctr"/>
            <a:r>
              <a:rPr lang="ar-KW" sz="1600" b="1" dirty="0">
                <a:solidFill>
                  <a:schemeClr val="accent1">
                    <a:lumMod val="75000"/>
                  </a:schemeClr>
                </a:solidFill>
              </a:rPr>
              <a:t>أكاديمية آيات للعلوم الإسلامية </a:t>
            </a:r>
            <a:endParaRPr lang="en-US" sz="1600" dirty="0">
              <a:solidFill>
                <a:schemeClr val="accent1">
                  <a:lumMod val="75000"/>
                </a:schemeClr>
              </a:solidFill>
            </a:endParaRPr>
          </a:p>
        </p:txBody>
      </p:sp>
    </p:spTree>
    <p:extLst>
      <p:ext uri="{BB962C8B-B14F-4D97-AF65-F5344CB8AC3E}">
        <p14:creationId xmlns:p14="http://schemas.microsoft.com/office/powerpoint/2010/main" val="3379582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p:txStyles>
    <p:title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50000"/>
        </a:lnSpc>
        <a:spcBef>
          <a:spcPts val="1000"/>
        </a:spcBef>
        <a:buFont typeface="Arial" panose="020B0604020202020204" pitchFamily="34" charset="0"/>
        <a:buChar char="•"/>
        <a:defRPr sz="26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5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5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5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C2B0BB-85E7-444B-A033-873561327BFC}"/>
              </a:ext>
            </a:extLst>
          </p:cNvPr>
          <p:cNvSpPr>
            <a:spLocks noGrp="1"/>
          </p:cNvSpPr>
          <p:nvPr>
            <p:ph type="ctrTitle"/>
          </p:nvPr>
        </p:nvSpPr>
        <p:spPr>
          <a:xfrm>
            <a:off x="838200" y="2222523"/>
            <a:ext cx="10515600" cy="2387600"/>
          </a:xfrm>
        </p:spPr>
        <p:txBody>
          <a:bodyPr>
            <a:normAutofit/>
          </a:bodyPr>
          <a:lstStyle/>
          <a:p>
            <a:r>
              <a:rPr lang="en-US" sz="5000" dirty="0"/>
              <a:t>Believing in the Angels</a:t>
            </a:r>
            <a:br>
              <a:rPr lang="en-US" sz="5000" dirty="0"/>
            </a:br>
            <a:endParaRPr lang="en-US" sz="5000" dirty="0"/>
          </a:p>
        </p:txBody>
      </p:sp>
      <p:sp>
        <p:nvSpPr>
          <p:cNvPr id="3" name="Subtitle 2">
            <a:extLst>
              <a:ext uri="{FF2B5EF4-FFF2-40B4-BE49-F238E27FC236}">
                <a16:creationId xmlns:a16="http://schemas.microsoft.com/office/drawing/2014/main" id="{D2CE41B7-91BB-2643-B51E-9483CCFAA46F}"/>
              </a:ext>
            </a:extLst>
          </p:cNvPr>
          <p:cNvSpPr>
            <a:spLocks noGrp="1"/>
          </p:cNvSpPr>
          <p:nvPr>
            <p:ph type="subTitle" idx="1"/>
          </p:nvPr>
        </p:nvSpPr>
        <p:spPr/>
        <p:txBody>
          <a:bodyPr/>
          <a:lstStyle/>
          <a:p>
            <a:r>
              <a:rPr lang="en-US" b="1" dirty="0"/>
              <a:t>Fatima </a:t>
            </a:r>
            <a:r>
              <a:rPr lang="en-US" b="1" dirty="0" err="1"/>
              <a:t>Sallam</a:t>
            </a:r>
            <a:endParaRPr lang="en-US" dirty="0"/>
          </a:p>
        </p:txBody>
      </p:sp>
      <p:sp>
        <p:nvSpPr>
          <p:cNvPr id="4" name="Date Placeholder 3">
            <a:extLst>
              <a:ext uri="{FF2B5EF4-FFF2-40B4-BE49-F238E27FC236}">
                <a16:creationId xmlns:a16="http://schemas.microsoft.com/office/drawing/2014/main" id="{B58D3839-5137-2E43-9E9E-2448574C133B}"/>
              </a:ext>
            </a:extLst>
          </p:cNvPr>
          <p:cNvSpPr>
            <a:spLocks noGrp="1"/>
          </p:cNvSpPr>
          <p:nvPr>
            <p:ph type="dt" sz="half" idx="10"/>
          </p:nvPr>
        </p:nvSpPr>
        <p:spPr/>
        <p:txBody>
          <a:bodyPr/>
          <a:lstStyle/>
          <a:p>
            <a:r>
              <a:rPr lang="en-CA" dirty="0"/>
              <a:t>10/01/2021</a:t>
            </a:r>
            <a:endParaRPr lang="en-US" dirty="0"/>
          </a:p>
        </p:txBody>
      </p:sp>
      <p:sp>
        <p:nvSpPr>
          <p:cNvPr id="5" name="Slide Number Placeholder 4">
            <a:extLst>
              <a:ext uri="{FF2B5EF4-FFF2-40B4-BE49-F238E27FC236}">
                <a16:creationId xmlns:a16="http://schemas.microsoft.com/office/drawing/2014/main" id="{5C1C79E2-969B-654E-9C3F-A0C291F5423E}"/>
              </a:ext>
            </a:extLst>
          </p:cNvPr>
          <p:cNvSpPr>
            <a:spLocks noGrp="1"/>
          </p:cNvSpPr>
          <p:nvPr>
            <p:ph type="sldNum" sz="quarter" idx="12"/>
          </p:nvPr>
        </p:nvSpPr>
        <p:spPr/>
        <p:txBody>
          <a:bodyPr/>
          <a:lstStyle/>
          <a:p>
            <a:fld id="{C8784B88-F3D9-6A4F-9660-1A0A1E561ED7}" type="slidenum">
              <a:rPr lang="en-US" smtClean="0"/>
              <a:t>1</a:t>
            </a:fld>
            <a:endParaRPr lang="en-US"/>
          </a:p>
        </p:txBody>
      </p:sp>
    </p:spTree>
    <p:extLst>
      <p:ext uri="{BB962C8B-B14F-4D97-AF65-F5344CB8AC3E}">
        <p14:creationId xmlns:p14="http://schemas.microsoft.com/office/powerpoint/2010/main" val="39340972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23FD4-8E45-2C4E-A2B0-7EE5066E270B}"/>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81542286-A1D8-B645-BE41-A0441A30AB55}"/>
              </a:ext>
            </a:extLst>
          </p:cNvPr>
          <p:cNvSpPr>
            <a:spLocks noGrp="1"/>
          </p:cNvSpPr>
          <p:nvPr>
            <p:ph idx="1"/>
          </p:nvPr>
        </p:nvSpPr>
        <p:spPr/>
        <p:txBody>
          <a:bodyPr>
            <a:normAutofit/>
          </a:bodyPr>
          <a:lstStyle/>
          <a:p>
            <a:pPr algn="just"/>
            <a:r>
              <a:rPr lang="en-US" dirty="0"/>
              <a:t>Believing in the Angels.</a:t>
            </a:r>
          </a:p>
          <a:p>
            <a:pPr algn="just"/>
            <a:r>
              <a:rPr lang="en-US" dirty="0"/>
              <a:t>The characteristics of their creation.</a:t>
            </a:r>
          </a:p>
          <a:p>
            <a:pPr algn="just"/>
            <a:r>
              <a:rPr lang="en-US" dirty="0"/>
              <a:t>Angels relationship with Allah (SWT).</a:t>
            </a:r>
          </a:p>
          <a:p>
            <a:pPr algn="just"/>
            <a:r>
              <a:rPr lang="en-US" dirty="0"/>
              <a:t>Angels relationship with the universe.</a:t>
            </a:r>
          </a:p>
          <a:p>
            <a:pPr algn="just"/>
            <a:r>
              <a:rPr lang="en-US" dirty="0"/>
              <a:t>Angels relationship with mankind.</a:t>
            </a:r>
          </a:p>
          <a:p>
            <a:pPr algn="just"/>
            <a:r>
              <a:rPr lang="en-US" dirty="0"/>
              <a:t>The number of Angels.</a:t>
            </a:r>
          </a:p>
          <a:p>
            <a:pPr algn="just"/>
            <a:endParaRPr lang="en-US" dirty="0"/>
          </a:p>
        </p:txBody>
      </p:sp>
      <p:sp>
        <p:nvSpPr>
          <p:cNvPr id="4" name="Date Placeholder 3">
            <a:extLst>
              <a:ext uri="{FF2B5EF4-FFF2-40B4-BE49-F238E27FC236}">
                <a16:creationId xmlns:a16="http://schemas.microsoft.com/office/drawing/2014/main" id="{7AB13A6E-2CC9-B340-8DDB-115870560707}"/>
              </a:ext>
            </a:extLst>
          </p:cNvPr>
          <p:cNvSpPr>
            <a:spLocks noGrp="1"/>
          </p:cNvSpPr>
          <p:nvPr>
            <p:ph type="dt" sz="half" idx="10"/>
          </p:nvPr>
        </p:nvSpPr>
        <p:spPr/>
        <p:txBody>
          <a:bodyPr/>
          <a:lstStyle/>
          <a:p>
            <a:r>
              <a:rPr lang="en-CA" dirty="0"/>
              <a:t>10/01/2021</a:t>
            </a:r>
            <a:endParaRPr lang="en-US" dirty="0"/>
          </a:p>
        </p:txBody>
      </p:sp>
      <p:sp>
        <p:nvSpPr>
          <p:cNvPr id="5" name="Slide Number Placeholder 4">
            <a:extLst>
              <a:ext uri="{FF2B5EF4-FFF2-40B4-BE49-F238E27FC236}">
                <a16:creationId xmlns:a16="http://schemas.microsoft.com/office/drawing/2014/main" id="{E22DFAB7-4DF7-F140-9E7E-63058FA08F95}"/>
              </a:ext>
            </a:extLst>
          </p:cNvPr>
          <p:cNvSpPr>
            <a:spLocks noGrp="1"/>
          </p:cNvSpPr>
          <p:nvPr>
            <p:ph type="sldNum" sz="quarter" idx="12"/>
          </p:nvPr>
        </p:nvSpPr>
        <p:spPr/>
        <p:txBody>
          <a:bodyPr/>
          <a:lstStyle/>
          <a:p>
            <a:fld id="{C8784B88-F3D9-6A4F-9660-1A0A1E561ED7}" type="slidenum">
              <a:rPr lang="en-US" smtClean="0"/>
              <a:t>2</a:t>
            </a:fld>
            <a:endParaRPr lang="en-US"/>
          </a:p>
        </p:txBody>
      </p:sp>
    </p:spTree>
    <p:extLst>
      <p:ext uri="{BB962C8B-B14F-4D97-AF65-F5344CB8AC3E}">
        <p14:creationId xmlns:p14="http://schemas.microsoft.com/office/powerpoint/2010/main" val="10832184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3">
                                            <p:txEl>
                                              <p:pRg st="5" end="5"/>
                                            </p:txEl>
                                          </p:spTgt>
                                        </p:tgtEl>
                                        <p:attrNameLst>
                                          <p:attrName>style.visibility</p:attrName>
                                        </p:attrNameLst>
                                      </p:cBhvr>
                                      <p:to>
                                        <p:strVal val="visible"/>
                                      </p:to>
                                    </p:set>
                                    <p:animEffect transition="in" filter="fade">
                                      <p:cBhvr>
                                        <p:cTn id="49" dur="1000"/>
                                        <p:tgtEl>
                                          <p:spTgt spid="3">
                                            <p:txEl>
                                              <p:pRg st="5" end="5"/>
                                            </p:txEl>
                                          </p:spTgt>
                                        </p:tgtEl>
                                      </p:cBhvr>
                                    </p:animEffect>
                                    <p:anim calcmode="lin" valueType="num">
                                      <p:cBhvr>
                                        <p:cTn id="5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23FD4-8E45-2C4E-A2B0-7EE5066E270B}"/>
              </a:ext>
            </a:extLst>
          </p:cNvPr>
          <p:cNvSpPr>
            <a:spLocks noGrp="1"/>
          </p:cNvSpPr>
          <p:nvPr>
            <p:ph type="title"/>
          </p:nvPr>
        </p:nvSpPr>
        <p:spPr/>
        <p:txBody>
          <a:bodyPr/>
          <a:lstStyle/>
          <a:p>
            <a:pPr algn="ctr"/>
            <a:r>
              <a:rPr lang="en-US" dirty="0"/>
              <a:t>Believing in the Angels</a:t>
            </a:r>
          </a:p>
        </p:txBody>
      </p:sp>
      <p:sp>
        <p:nvSpPr>
          <p:cNvPr id="3" name="Content Placeholder 2">
            <a:extLst>
              <a:ext uri="{FF2B5EF4-FFF2-40B4-BE49-F238E27FC236}">
                <a16:creationId xmlns:a16="http://schemas.microsoft.com/office/drawing/2014/main" id="{81542286-A1D8-B645-BE41-A0441A30AB55}"/>
              </a:ext>
            </a:extLst>
          </p:cNvPr>
          <p:cNvSpPr>
            <a:spLocks noGrp="1"/>
          </p:cNvSpPr>
          <p:nvPr>
            <p:ph idx="1"/>
          </p:nvPr>
        </p:nvSpPr>
        <p:spPr/>
        <p:txBody>
          <a:bodyPr>
            <a:normAutofit fontScale="85000" lnSpcReduction="10000"/>
          </a:bodyPr>
          <a:lstStyle/>
          <a:p>
            <a:pPr algn="just"/>
            <a:r>
              <a:rPr lang="en-US" dirty="0"/>
              <a:t>Regarding believing in the angels, a Muslim should:</a:t>
            </a:r>
          </a:p>
          <a:p>
            <a:pPr marL="514350" lvl="0" indent="-514350" algn="just">
              <a:buFont typeface="+mj-lt"/>
              <a:buAutoNum type="arabicPeriod"/>
            </a:pPr>
            <a:r>
              <a:rPr lang="en-US" dirty="0"/>
              <a:t>Believe that angels exist, and that they are another type of creation, other than mankind and jinn.</a:t>
            </a:r>
          </a:p>
          <a:p>
            <a:pPr marL="514350" lvl="0" indent="-514350" algn="just">
              <a:buFont typeface="+mj-lt"/>
              <a:buAutoNum type="arabicPeriod"/>
            </a:pPr>
            <a:r>
              <a:rPr lang="en-US" dirty="0"/>
              <a:t>Believe that angels are amongst Allah’s servants, and that they have powers given to them by Allah (SWT), and they follow His orders and commands.</a:t>
            </a:r>
          </a:p>
          <a:p>
            <a:pPr marL="514350" lvl="0" indent="-514350" algn="just">
              <a:buFont typeface="+mj-lt"/>
              <a:buAutoNum type="arabicPeriod"/>
            </a:pPr>
            <a:r>
              <a:rPr lang="en-US" dirty="0"/>
              <a:t>Believe that angels die.</a:t>
            </a:r>
          </a:p>
          <a:p>
            <a:pPr marL="514350" lvl="0" indent="-514350" algn="just">
              <a:buFont typeface="+mj-lt"/>
              <a:buAutoNum type="arabicPeriod"/>
            </a:pPr>
            <a:r>
              <a:rPr lang="en-US" dirty="0"/>
              <a:t>Believe that there are messengers amongst angels.</a:t>
            </a:r>
          </a:p>
        </p:txBody>
      </p:sp>
      <p:sp>
        <p:nvSpPr>
          <p:cNvPr id="4" name="Date Placeholder 3">
            <a:extLst>
              <a:ext uri="{FF2B5EF4-FFF2-40B4-BE49-F238E27FC236}">
                <a16:creationId xmlns:a16="http://schemas.microsoft.com/office/drawing/2014/main" id="{7AB13A6E-2CC9-B340-8DDB-115870560707}"/>
              </a:ext>
            </a:extLst>
          </p:cNvPr>
          <p:cNvSpPr>
            <a:spLocks noGrp="1"/>
          </p:cNvSpPr>
          <p:nvPr>
            <p:ph type="dt" sz="half" idx="10"/>
          </p:nvPr>
        </p:nvSpPr>
        <p:spPr/>
        <p:txBody>
          <a:bodyPr/>
          <a:lstStyle/>
          <a:p>
            <a:r>
              <a:rPr lang="en-CA" dirty="0"/>
              <a:t>10/01/2021</a:t>
            </a:r>
            <a:endParaRPr lang="en-US" dirty="0"/>
          </a:p>
        </p:txBody>
      </p:sp>
      <p:sp>
        <p:nvSpPr>
          <p:cNvPr id="5" name="Slide Number Placeholder 4">
            <a:extLst>
              <a:ext uri="{FF2B5EF4-FFF2-40B4-BE49-F238E27FC236}">
                <a16:creationId xmlns:a16="http://schemas.microsoft.com/office/drawing/2014/main" id="{E22DFAB7-4DF7-F140-9E7E-63058FA08F95}"/>
              </a:ext>
            </a:extLst>
          </p:cNvPr>
          <p:cNvSpPr>
            <a:spLocks noGrp="1"/>
          </p:cNvSpPr>
          <p:nvPr>
            <p:ph type="sldNum" sz="quarter" idx="12"/>
          </p:nvPr>
        </p:nvSpPr>
        <p:spPr/>
        <p:txBody>
          <a:bodyPr/>
          <a:lstStyle/>
          <a:p>
            <a:fld id="{C8784B88-F3D9-6A4F-9660-1A0A1E561ED7}" type="slidenum">
              <a:rPr lang="en-US" smtClean="0"/>
              <a:t>3</a:t>
            </a:fld>
            <a:endParaRPr lang="en-US"/>
          </a:p>
        </p:txBody>
      </p:sp>
    </p:spTree>
    <p:extLst>
      <p:ext uri="{BB962C8B-B14F-4D97-AF65-F5344CB8AC3E}">
        <p14:creationId xmlns:p14="http://schemas.microsoft.com/office/powerpoint/2010/main" val="27589475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23FD4-8E45-2C4E-A2B0-7EE5066E270B}"/>
              </a:ext>
            </a:extLst>
          </p:cNvPr>
          <p:cNvSpPr>
            <a:spLocks noGrp="1"/>
          </p:cNvSpPr>
          <p:nvPr>
            <p:ph type="title"/>
          </p:nvPr>
        </p:nvSpPr>
        <p:spPr/>
        <p:txBody>
          <a:bodyPr/>
          <a:lstStyle/>
          <a:p>
            <a:pPr algn="ctr"/>
            <a:r>
              <a:rPr lang="en-US" dirty="0"/>
              <a:t>The Characteristics of their Creation</a:t>
            </a:r>
          </a:p>
        </p:txBody>
      </p:sp>
      <p:sp>
        <p:nvSpPr>
          <p:cNvPr id="3" name="Content Placeholder 2">
            <a:extLst>
              <a:ext uri="{FF2B5EF4-FFF2-40B4-BE49-F238E27FC236}">
                <a16:creationId xmlns:a16="http://schemas.microsoft.com/office/drawing/2014/main" id="{81542286-A1D8-B645-BE41-A0441A30AB55}"/>
              </a:ext>
            </a:extLst>
          </p:cNvPr>
          <p:cNvSpPr>
            <a:spLocks noGrp="1"/>
          </p:cNvSpPr>
          <p:nvPr>
            <p:ph idx="1"/>
          </p:nvPr>
        </p:nvSpPr>
        <p:spPr/>
        <p:txBody>
          <a:bodyPr>
            <a:normAutofit fontScale="92500" lnSpcReduction="10000"/>
          </a:bodyPr>
          <a:lstStyle/>
          <a:p>
            <a:pPr algn="just"/>
            <a:r>
              <a:rPr lang="en-US" dirty="0"/>
              <a:t>Allah (SWT) informed us that Angels existed before Adam, and they were created from light.</a:t>
            </a:r>
          </a:p>
          <a:p>
            <a:pPr algn="just"/>
            <a:r>
              <a:rPr lang="en-US" dirty="0"/>
              <a:t>Angels have no physical body which can be discerned by the human senses.</a:t>
            </a:r>
          </a:p>
          <a:p>
            <a:pPr algn="just"/>
            <a:r>
              <a:rPr lang="en-US" dirty="0"/>
              <a:t>Angels don’t eat, drink, sleep, or procreate.</a:t>
            </a:r>
          </a:p>
          <a:p>
            <a:pPr algn="just"/>
            <a:r>
              <a:rPr lang="en-US" dirty="0"/>
              <a:t>Angels can take human form.</a:t>
            </a:r>
          </a:p>
          <a:p>
            <a:pPr algn="just"/>
            <a:r>
              <a:rPr lang="en-US" dirty="0"/>
              <a:t>Angels have been described as having varying numbers of wings.</a:t>
            </a:r>
          </a:p>
        </p:txBody>
      </p:sp>
      <p:sp>
        <p:nvSpPr>
          <p:cNvPr id="4" name="Date Placeholder 3">
            <a:extLst>
              <a:ext uri="{FF2B5EF4-FFF2-40B4-BE49-F238E27FC236}">
                <a16:creationId xmlns:a16="http://schemas.microsoft.com/office/drawing/2014/main" id="{7AB13A6E-2CC9-B340-8DDB-115870560707}"/>
              </a:ext>
            </a:extLst>
          </p:cNvPr>
          <p:cNvSpPr>
            <a:spLocks noGrp="1"/>
          </p:cNvSpPr>
          <p:nvPr>
            <p:ph type="dt" sz="half" idx="10"/>
          </p:nvPr>
        </p:nvSpPr>
        <p:spPr/>
        <p:txBody>
          <a:bodyPr/>
          <a:lstStyle/>
          <a:p>
            <a:r>
              <a:rPr lang="en-CA" dirty="0"/>
              <a:t>10/01/2021</a:t>
            </a:r>
            <a:endParaRPr lang="en-US" dirty="0"/>
          </a:p>
        </p:txBody>
      </p:sp>
      <p:sp>
        <p:nvSpPr>
          <p:cNvPr id="5" name="Slide Number Placeholder 4">
            <a:extLst>
              <a:ext uri="{FF2B5EF4-FFF2-40B4-BE49-F238E27FC236}">
                <a16:creationId xmlns:a16="http://schemas.microsoft.com/office/drawing/2014/main" id="{E22DFAB7-4DF7-F140-9E7E-63058FA08F95}"/>
              </a:ext>
            </a:extLst>
          </p:cNvPr>
          <p:cNvSpPr>
            <a:spLocks noGrp="1"/>
          </p:cNvSpPr>
          <p:nvPr>
            <p:ph type="sldNum" sz="quarter" idx="12"/>
          </p:nvPr>
        </p:nvSpPr>
        <p:spPr/>
        <p:txBody>
          <a:bodyPr/>
          <a:lstStyle/>
          <a:p>
            <a:fld id="{C8784B88-F3D9-6A4F-9660-1A0A1E561ED7}" type="slidenum">
              <a:rPr lang="en-US" smtClean="0"/>
              <a:t>4</a:t>
            </a:fld>
            <a:endParaRPr lang="en-US"/>
          </a:p>
        </p:txBody>
      </p:sp>
    </p:spTree>
    <p:extLst>
      <p:ext uri="{BB962C8B-B14F-4D97-AF65-F5344CB8AC3E}">
        <p14:creationId xmlns:p14="http://schemas.microsoft.com/office/powerpoint/2010/main" val="3374016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23FD4-8E45-2C4E-A2B0-7EE5066E270B}"/>
              </a:ext>
            </a:extLst>
          </p:cNvPr>
          <p:cNvSpPr>
            <a:spLocks noGrp="1"/>
          </p:cNvSpPr>
          <p:nvPr>
            <p:ph type="title"/>
          </p:nvPr>
        </p:nvSpPr>
        <p:spPr/>
        <p:txBody>
          <a:bodyPr/>
          <a:lstStyle/>
          <a:p>
            <a:pPr algn="ctr"/>
            <a:r>
              <a:rPr lang="en-US" dirty="0"/>
              <a:t>Angels Relationship with Allah (SWT)</a:t>
            </a:r>
          </a:p>
        </p:txBody>
      </p:sp>
      <p:sp>
        <p:nvSpPr>
          <p:cNvPr id="3" name="Content Placeholder 2">
            <a:extLst>
              <a:ext uri="{FF2B5EF4-FFF2-40B4-BE49-F238E27FC236}">
                <a16:creationId xmlns:a16="http://schemas.microsoft.com/office/drawing/2014/main" id="{81542286-A1D8-B645-BE41-A0441A30AB55}"/>
              </a:ext>
            </a:extLst>
          </p:cNvPr>
          <p:cNvSpPr>
            <a:spLocks noGrp="1"/>
          </p:cNvSpPr>
          <p:nvPr>
            <p:ph idx="1"/>
          </p:nvPr>
        </p:nvSpPr>
        <p:spPr/>
        <p:txBody>
          <a:bodyPr>
            <a:normAutofit/>
          </a:bodyPr>
          <a:lstStyle/>
          <a:p>
            <a:pPr algn="just"/>
            <a:r>
              <a:rPr lang="en-US" dirty="0"/>
              <a:t>The relationship of angels with Allah is based upon pure worship, obedience and absolute submission to His commands.</a:t>
            </a:r>
          </a:p>
          <a:p>
            <a:pPr algn="just"/>
            <a:r>
              <a:rPr lang="en-US" dirty="0"/>
              <a:t>They are neither gods in association with Him, nor they are His offspring as the polytheists had claimed.</a:t>
            </a:r>
          </a:p>
          <a:p>
            <a:pPr algn="just"/>
            <a:endParaRPr lang="en-US" dirty="0"/>
          </a:p>
        </p:txBody>
      </p:sp>
      <p:sp>
        <p:nvSpPr>
          <p:cNvPr id="4" name="Date Placeholder 3">
            <a:extLst>
              <a:ext uri="{FF2B5EF4-FFF2-40B4-BE49-F238E27FC236}">
                <a16:creationId xmlns:a16="http://schemas.microsoft.com/office/drawing/2014/main" id="{7AB13A6E-2CC9-B340-8DDB-115870560707}"/>
              </a:ext>
            </a:extLst>
          </p:cNvPr>
          <p:cNvSpPr>
            <a:spLocks noGrp="1"/>
          </p:cNvSpPr>
          <p:nvPr>
            <p:ph type="dt" sz="half" idx="10"/>
          </p:nvPr>
        </p:nvSpPr>
        <p:spPr/>
        <p:txBody>
          <a:bodyPr/>
          <a:lstStyle/>
          <a:p>
            <a:r>
              <a:rPr lang="en-CA" dirty="0"/>
              <a:t>10/01/2021</a:t>
            </a:r>
            <a:endParaRPr lang="en-US" dirty="0"/>
          </a:p>
        </p:txBody>
      </p:sp>
      <p:sp>
        <p:nvSpPr>
          <p:cNvPr id="5" name="Slide Number Placeholder 4">
            <a:extLst>
              <a:ext uri="{FF2B5EF4-FFF2-40B4-BE49-F238E27FC236}">
                <a16:creationId xmlns:a16="http://schemas.microsoft.com/office/drawing/2014/main" id="{E22DFAB7-4DF7-F140-9E7E-63058FA08F95}"/>
              </a:ext>
            </a:extLst>
          </p:cNvPr>
          <p:cNvSpPr>
            <a:spLocks noGrp="1"/>
          </p:cNvSpPr>
          <p:nvPr>
            <p:ph type="sldNum" sz="quarter" idx="12"/>
          </p:nvPr>
        </p:nvSpPr>
        <p:spPr/>
        <p:txBody>
          <a:bodyPr/>
          <a:lstStyle/>
          <a:p>
            <a:fld id="{C8784B88-F3D9-6A4F-9660-1A0A1E561ED7}" type="slidenum">
              <a:rPr lang="en-US" smtClean="0"/>
              <a:t>5</a:t>
            </a:fld>
            <a:endParaRPr lang="en-US"/>
          </a:p>
        </p:txBody>
      </p:sp>
    </p:spTree>
    <p:extLst>
      <p:ext uri="{BB962C8B-B14F-4D97-AF65-F5344CB8AC3E}">
        <p14:creationId xmlns:p14="http://schemas.microsoft.com/office/powerpoint/2010/main" val="32653603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23FD4-8E45-2C4E-A2B0-7EE5066E270B}"/>
              </a:ext>
            </a:extLst>
          </p:cNvPr>
          <p:cNvSpPr>
            <a:spLocks noGrp="1"/>
          </p:cNvSpPr>
          <p:nvPr>
            <p:ph type="title"/>
          </p:nvPr>
        </p:nvSpPr>
        <p:spPr/>
        <p:txBody>
          <a:bodyPr/>
          <a:lstStyle/>
          <a:p>
            <a:pPr algn="ctr"/>
            <a:r>
              <a:rPr lang="en-US" dirty="0"/>
              <a:t>Angels Relationship with the Universe</a:t>
            </a:r>
          </a:p>
        </p:txBody>
      </p:sp>
      <p:sp>
        <p:nvSpPr>
          <p:cNvPr id="3" name="Content Placeholder 2">
            <a:extLst>
              <a:ext uri="{FF2B5EF4-FFF2-40B4-BE49-F238E27FC236}">
                <a16:creationId xmlns:a16="http://schemas.microsoft.com/office/drawing/2014/main" id="{81542286-A1D8-B645-BE41-A0441A30AB55}"/>
              </a:ext>
            </a:extLst>
          </p:cNvPr>
          <p:cNvSpPr>
            <a:spLocks noGrp="1"/>
          </p:cNvSpPr>
          <p:nvPr>
            <p:ph idx="1"/>
          </p:nvPr>
        </p:nvSpPr>
        <p:spPr/>
        <p:txBody>
          <a:bodyPr>
            <a:normAutofit fontScale="77500" lnSpcReduction="20000"/>
          </a:bodyPr>
          <a:lstStyle/>
          <a:p>
            <a:pPr algn="just"/>
            <a:r>
              <a:rPr lang="en-US" dirty="0"/>
              <a:t>The relationship of the angels with the universe and mankind is an extension of their worship and obedience to Allah.</a:t>
            </a:r>
          </a:p>
          <a:p>
            <a:pPr algn="just"/>
            <a:r>
              <a:rPr lang="en-US" dirty="0"/>
              <a:t>Their worship is not confined to praising and glorifying Allah (SWT), but also includes the execution of His will.</a:t>
            </a:r>
          </a:p>
          <a:p>
            <a:pPr algn="just"/>
            <a:r>
              <a:rPr lang="en-US" dirty="0"/>
              <a:t>The angels are charged with managing the affairs of the universe and watching over it.</a:t>
            </a:r>
          </a:p>
          <a:p>
            <a:pPr algn="just"/>
            <a:r>
              <a:rPr lang="en-US" dirty="0"/>
              <a:t>Those duties cover all creation, movement and activity.</a:t>
            </a:r>
          </a:p>
          <a:p>
            <a:pPr algn="just"/>
            <a:r>
              <a:rPr lang="en-US" dirty="0"/>
              <a:t>The Quran and the Sunnah have indicated the existence of several kinds of angels, each of which is charged with a certain aspect of the universe.</a:t>
            </a:r>
          </a:p>
        </p:txBody>
      </p:sp>
      <p:sp>
        <p:nvSpPr>
          <p:cNvPr id="4" name="Date Placeholder 3">
            <a:extLst>
              <a:ext uri="{FF2B5EF4-FFF2-40B4-BE49-F238E27FC236}">
                <a16:creationId xmlns:a16="http://schemas.microsoft.com/office/drawing/2014/main" id="{7AB13A6E-2CC9-B340-8DDB-115870560707}"/>
              </a:ext>
            </a:extLst>
          </p:cNvPr>
          <p:cNvSpPr>
            <a:spLocks noGrp="1"/>
          </p:cNvSpPr>
          <p:nvPr>
            <p:ph type="dt" sz="half" idx="10"/>
          </p:nvPr>
        </p:nvSpPr>
        <p:spPr/>
        <p:txBody>
          <a:bodyPr/>
          <a:lstStyle/>
          <a:p>
            <a:r>
              <a:rPr lang="en-CA" dirty="0"/>
              <a:t>10/01/2021</a:t>
            </a:r>
            <a:endParaRPr lang="en-US" dirty="0"/>
          </a:p>
        </p:txBody>
      </p:sp>
      <p:sp>
        <p:nvSpPr>
          <p:cNvPr id="5" name="Slide Number Placeholder 4">
            <a:extLst>
              <a:ext uri="{FF2B5EF4-FFF2-40B4-BE49-F238E27FC236}">
                <a16:creationId xmlns:a16="http://schemas.microsoft.com/office/drawing/2014/main" id="{E22DFAB7-4DF7-F140-9E7E-63058FA08F95}"/>
              </a:ext>
            </a:extLst>
          </p:cNvPr>
          <p:cNvSpPr>
            <a:spLocks noGrp="1"/>
          </p:cNvSpPr>
          <p:nvPr>
            <p:ph type="sldNum" sz="quarter" idx="12"/>
          </p:nvPr>
        </p:nvSpPr>
        <p:spPr/>
        <p:txBody>
          <a:bodyPr/>
          <a:lstStyle/>
          <a:p>
            <a:fld id="{C8784B88-F3D9-6A4F-9660-1A0A1E561ED7}" type="slidenum">
              <a:rPr lang="en-US" smtClean="0"/>
              <a:t>6</a:t>
            </a:fld>
            <a:endParaRPr lang="en-US"/>
          </a:p>
        </p:txBody>
      </p:sp>
    </p:spTree>
    <p:extLst>
      <p:ext uri="{BB962C8B-B14F-4D97-AF65-F5344CB8AC3E}">
        <p14:creationId xmlns:p14="http://schemas.microsoft.com/office/powerpoint/2010/main" val="2286228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23FD4-8E45-2C4E-A2B0-7EE5066E270B}"/>
              </a:ext>
            </a:extLst>
          </p:cNvPr>
          <p:cNvSpPr>
            <a:spLocks noGrp="1"/>
          </p:cNvSpPr>
          <p:nvPr>
            <p:ph type="title"/>
          </p:nvPr>
        </p:nvSpPr>
        <p:spPr/>
        <p:txBody>
          <a:bodyPr/>
          <a:lstStyle/>
          <a:p>
            <a:pPr algn="ctr"/>
            <a:r>
              <a:rPr lang="en-US" dirty="0"/>
              <a:t>Angels Relationship with Mankind</a:t>
            </a:r>
          </a:p>
        </p:txBody>
      </p:sp>
      <p:sp>
        <p:nvSpPr>
          <p:cNvPr id="3" name="Content Placeholder 2">
            <a:extLst>
              <a:ext uri="{FF2B5EF4-FFF2-40B4-BE49-F238E27FC236}">
                <a16:creationId xmlns:a16="http://schemas.microsoft.com/office/drawing/2014/main" id="{81542286-A1D8-B645-BE41-A0441A30AB55}"/>
              </a:ext>
            </a:extLst>
          </p:cNvPr>
          <p:cNvSpPr>
            <a:spLocks noGrp="1"/>
          </p:cNvSpPr>
          <p:nvPr>
            <p:ph idx="1"/>
          </p:nvPr>
        </p:nvSpPr>
        <p:spPr/>
        <p:txBody>
          <a:bodyPr>
            <a:normAutofit fontScale="85000" lnSpcReduction="10000"/>
          </a:bodyPr>
          <a:lstStyle/>
          <a:p>
            <a:pPr algn="just"/>
            <a:r>
              <a:rPr lang="en-US" dirty="0"/>
              <a:t>Allah made the angels responsible for guiding mankind, assisting them in choosing right guidance and avoiding evil.</a:t>
            </a:r>
          </a:p>
          <a:p>
            <a:pPr algn="just"/>
            <a:r>
              <a:rPr lang="en-US" dirty="0"/>
              <a:t>They were chosen to communicate Allah’s messages, and the angel responsible for this task was </a:t>
            </a:r>
            <a:r>
              <a:rPr lang="en-US" dirty="0" err="1"/>
              <a:t>Jibreel</a:t>
            </a:r>
            <a:r>
              <a:rPr lang="en-US" dirty="0"/>
              <a:t>.</a:t>
            </a:r>
          </a:p>
          <a:p>
            <a:pPr algn="just"/>
            <a:r>
              <a:rPr lang="en-US" dirty="0"/>
              <a:t>They encourage man to adopt truth and goodness.</a:t>
            </a:r>
          </a:p>
          <a:p>
            <a:pPr algn="just"/>
            <a:r>
              <a:rPr lang="en-US" dirty="0"/>
              <a:t>Allah (SWT) employs the angels to supplicate to Him on behalf of the believers and seek His forgiveness.</a:t>
            </a:r>
          </a:p>
          <a:p>
            <a:pPr algn="just"/>
            <a:r>
              <a:rPr lang="en-US" dirty="0"/>
              <a:t>They also write down the person’s deeds.</a:t>
            </a:r>
          </a:p>
        </p:txBody>
      </p:sp>
      <p:sp>
        <p:nvSpPr>
          <p:cNvPr id="4" name="Date Placeholder 3">
            <a:extLst>
              <a:ext uri="{FF2B5EF4-FFF2-40B4-BE49-F238E27FC236}">
                <a16:creationId xmlns:a16="http://schemas.microsoft.com/office/drawing/2014/main" id="{7AB13A6E-2CC9-B340-8DDB-115870560707}"/>
              </a:ext>
            </a:extLst>
          </p:cNvPr>
          <p:cNvSpPr>
            <a:spLocks noGrp="1"/>
          </p:cNvSpPr>
          <p:nvPr>
            <p:ph type="dt" sz="half" idx="10"/>
          </p:nvPr>
        </p:nvSpPr>
        <p:spPr/>
        <p:txBody>
          <a:bodyPr/>
          <a:lstStyle/>
          <a:p>
            <a:r>
              <a:rPr lang="en-CA" dirty="0"/>
              <a:t>10/01/2021</a:t>
            </a:r>
            <a:endParaRPr lang="en-US" dirty="0"/>
          </a:p>
        </p:txBody>
      </p:sp>
      <p:sp>
        <p:nvSpPr>
          <p:cNvPr id="5" name="Slide Number Placeholder 4">
            <a:extLst>
              <a:ext uri="{FF2B5EF4-FFF2-40B4-BE49-F238E27FC236}">
                <a16:creationId xmlns:a16="http://schemas.microsoft.com/office/drawing/2014/main" id="{E22DFAB7-4DF7-F140-9E7E-63058FA08F95}"/>
              </a:ext>
            </a:extLst>
          </p:cNvPr>
          <p:cNvSpPr>
            <a:spLocks noGrp="1"/>
          </p:cNvSpPr>
          <p:nvPr>
            <p:ph type="sldNum" sz="quarter" idx="12"/>
          </p:nvPr>
        </p:nvSpPr>
        <p:spPr/>
        <p:txBody>
          <a:bodyPr/>
          <a:lstStyle/>
          <a:p>
            <a:fld id="{C8784B88-F3D9-6A4F-9660-1A0A1E561ED7}" type="slidenum">
              <a:rPr lang="en-US" smtClean="0"/>
              <a:t>7</a:t>
            </a:fld>
            <a:endParaRPr lang="en-US"/>
          </a:p>
        </p:txBody>
      </p:sp>
    </p:spTree>
    <p:extLst>
      <p:ext uri="{BB962C8B-B14F-4D97-AF65-F5344CB8AC3E}">
        <p14:creationId xmlns:p14="http://schemas.microsoft.com/office/powerpoint/2010/main" val="20533615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A23FD4-8E45-2C4E-A2B0-7EE5066E270B}"/>
              </a:ext>
            </a:extLst>
          </p:cNvPr>
          <p:cNvSpPr>
            <a:spLocks noGrp="1"/>
          </p:cNvSpPr>
          <p:nvPr>
            <p:ph type="title"/>
          </p:nvPr>
        </p:nvSpPr>
        <p:spPr/>
        <p:txBody>
          <a:bodyPr/>
          <a:lstStyle/>
          <a:p>
            <a:pPr algn="ctr"/>
            <a:r>
              <a:rPr lang="en-US" dirty="0"/>
              <a:t>The number of Angels</a:t>
            </a:r>
          </a:p>
        </p:txBody>
      </p:sp>
      <p:sp>
        <p:nvSpPr>
          <p:cNvPr id="3" name="Content Placeholder 2">
            <a:extLst>
              <a:ext uri="{FF2B5EF4-FFF2-40B4-BE49-F238E27FC236}">
                <a16:creationId xmlns:a16="http://schemas.microsoft.com/office/drawing/2014/main" id="{81542286-A1D8-B645-BE41-A0441A30AB55}"/>
              </a:ext>
            </a:extLst>
          </p:cNvPr>
          <p:cNvSpPr>
            <a:spLocks noGrp="1"/>
          </p:cNvSpPr>
          <p:nvPr>
            <p:ph idx="1"/>
          </p:nvPr>
        </p:nvSpPr>
        <p:spPr/>
        <p:txBody>
          <a:bodyPr>
            <a:normAutofit fontScale="77500" lnSpcReduction="20000"/>
          </a:bodyPr>
          <a:lstStyle/>
          <a:p>
            <a:r>
              <a:rPr lang="en-US" dirty="0"/>
              <a:t>There are a vast number of angels, only Allah (SWT) knows how many there are. It is an obligation for every Muslim to believe in the angels mentioned by their names in the Quran or the Sunnah. Three of the most important are:</a:t>
            </a:r>
          </a:p>
          <a:p>
            <a:pPr marL="514350" lvl="0" indent="-514350">
              <a:buFont typeface="+mj-lt"/>
              <a:buAutoNum type="arabicPeriod"/>
            </a:pPr>
            <a:r>
              <a:rPr lang="en-US" dirty="0" err="1"/>
              <a:t>Jibreel</a:t>
            </a:r>
            <a:r>
              <a:rPr lang="en-US" dirty="0"/>
              <a:t> (PBUH) who is in charge of revelation.</a:t>
            </a:r>
          </a:p>
          <a:p>
            <a:pPr marL="514350" lvl="0" indent="-514350">
              <a:buFont typeface="+mj-lt"/>
              <a:buAutoNum type="arabicPeriod"/>
            </a:pPr>
            <a:r>
              <a:rPr lang="en-US" dirty="0" err="1"/>
              <a:t>Mikaeel</a:t>
            </a:r>
            <a:r>
              <a:rPr lang="en-US" dirty="0"/>
              <a:t> (PBUH) who is in charge of rain and therefore the life of earth, plants and animals.</a:t>
            </a:r>
          </a:p>
          <a:p>
            <a:pPr marL="514350" lvl="0" indent="-514350">
              <a:buFont typeface="+mj-lt"/>
              <a:buAutoNum type="arabicPeriod"/>
            </a:pPr>
            <a:r>
              <a:rPr lang="en-US" dirty="0" err="1"/>
              <a:t>Israfeel</a:t>
            </a:r>
            <a:r>
              <a:rPr lang="en-US" dirty="0"/>
              <a:t> (PBUH) who is in charge of blowing in the horn.</a:t>
            </a:r>
          </a:p>
          <a:p>
            <a:pPr marL="514350" indent="-514350">
              <a:buFont typeface="+mj-lt"/>
              <a:buAutoNum type="arabicPeriod"/>
            </a:pPr>
            <a:r>
              <a:rPr lang="en-US" dirty="0"/>
              <a:t>Other angels include the angels who write our deeds, the angel of death, and the angels who carry the throne.</a:t>
            </a:r>
          </a:p>
        </p:txBody>
      </p:sp>
      <p:sp>
        <p:nvSpPr>
          <p:cNvPr id="4" name="Date Placeholder 3">
            <a:extLst>
              <a:ext uri="{FF2B5EF4-FFF2-40B4-BE49-F238E27FC236}">
                <a16:creationId xmlns:a16="http://schemas.microsoft.com/office/drawing/2014/main" id="{7AB13A6E-2CC9-B340-8DDB-115870560707}"/>
              </a:ext>
            </a:extLst>
          </p:cNvPr>
          <p:cNvSpPr>
            <a:spLocks noGrp="1"/>
          </p:cNvSpPr>
          <p:nvPr>
            <p:ph type="dt" sz="half" idx="10"/>
          </p:nvPr>
        </p:nvSpPr>
        <p:spPr/>
        <p:txBody>
          <a:bodyPr/>
          <a:lstStyle/>
          <a:p>
            <a:r>
              <a:rPr lang="en-CA" dirty="0"/>
              <a:t>10/01/2021</a:t>
            </a:r>
            <a:endParaRPr lang="en-US" dirty="0"/>
          </a:p>
        </p:txBody>
      </p:sp>
      <p:sp>
        <p:nvSpPr>
          <p:cNvPr id="5" name="Slide Number Placeholder 4">
            <a:extLst>
              <a:ext uri="{FF2B5EF4-FFF2-40B4-BE49-F238E27FC236}">
                <a16:creationId xmlns:a16="http://schemas.microsoft.com/office/drawing/2014/main" id="{E22DFAB7-4DF7-F140-9E7E-63058FA08F95}"/>
              </a:ext>
            </a:extLst>
          </p:cNvPr>
          <p:cNvSpPr>
            <a:spLocks noGrp="1"/>
          </p:cNvSpPr>
          <p:nvPr>
            <p:ph type="sldNum" sz="quarter" idx="12"/>
          </p:nvPr>
        </p:nvSpPr>
        <p:spPr/>
        <p:txBody>
          <a:bodyPr/>
          <a:lstStyle/>
          <a:p>
            <a:fld id="{C8784B88-F3D9-6A4F-9660-1A0A1E561ED7}" type="slidenum">
              <a:rPr lang="en-US" smtClean="0"/>
              <a:t>8</a:t>
            </a:fld>
            <a:endParaRPr lang="en-US"/>
          </a:p>
        </p:txBody>
      </p:sp>
    </p:spTree>
    <p:extLst>
      <p:ext uri="{BB962C8B-B14F-4D97-AF65-F5344CB8AC3E}">
        <p14:creationId xmlns:p14="http://schemas.microsoft.com/office/powerpoint/2010/main" val="9327383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fade">
                                      <p:cBhvr>
                                        <p:cTn id="14" dur="1000"/>
                                        <p:tgtEl>
                                          <p:spTgt spid="3">
                                            <p:txEl>
                                              <p:pRg st="0" end="0"/>
                                            </p:txEl>
                                          </p:spTgt>
                                        </p:tgtEl>
                                      </p:cBhvr>
                                    </p:animEffect>
                                    <p:anim calcmode="lin" valueType="num">
                                      <p:cBhvr>
                                        <p:cTn id="15"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1000"/>
                                        <p:tgtEl>
                                          <p:spTgt spid="3">
                                            <p:txEl>
                                              <p:pRg st="1" end="1"/>
                                            </p:txEl>
                                          </p:spTgt>
                                        </p:tgtEl>
                                      </p:cBhvr>
                                    </p:animEffect>
                                    <p:anim calcmode="lin" valueType="num">
                                      <p:cBhvr>
                                        <p:cTn id="22"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2" end="2"/>
                                            </p:txEl>
                                          </p:spTgt>
                                        </p:tgtEl>
                                        <p:attrNameLst>
                                          <p:attrName>style.visibility</p:attrName>
                                        </p:attrNameLst>
                                      </p:cBhvr>
                                      <p:to>
                                        <p:strVal val="visible"/>
                                      </p:to>
                                    </p:set>
                                    <p:animEffect transition="in" filter="fade">
                                      <p:cBhvr>
                                        <p:cTn id="28" dur="1000"/>
                                        <p:tgtEl>
                                          <p:spTgt spid="3">
                                            <p:txEl>
                                              <p:pRg st="2" end="2"/>
                                            </p:txEl>
                                          </p:spTgt>
                                        </p:tgtEl>
                                      </p:cBhvr>
                                    </p:animEffect>
                                    <p:anim calcmode="lin" valueType="num">
                                      <p:cBhvr>
                                        <p:cTn id="29"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3" end="3"/>
                                            </p:txEl>
                                          </p:spTgt>
                                        </p:tgtEl>
                                        <p:attrNameLst>
                                          <p:attrName>style.visibility</p:attrName>
                                        </p:attrNameLst>
                                      </p:cBhvr>
                                      <p:to>
                                        <p:strVal val="visible"/>
                                      </p:to>
                                    </p:set>
                                    <p:animEffect transition="in" filter="fade">
                                      <p:cBhvr>
                                        <p:cTn id="35" dur="1000"/>
                                        <p:tgtEl>
                                          <p:spTgt spid="3">
                                            <p:txEl>
                                              <p:pRg st="3" end="3"/>
                                            </p:txEl>
                                          </p:spTgt>
                                        </p:tgtEl>
                                      </p:cBhvr>
                                    </p:animEffect>
                                    <p:anim calcmode="lin" valueType="num">
                                      <p:cBhvr>
                                        <p:cTn id="36"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4" end="4"/>
                                            </p:txEl>
                                          </p:spTgt>
                                        </p:tgtEl>
                                        <p:attrNameLst>
                                          <p:attrName>style.visibility</p:attrName>
                                        </p:attrNameLst>
                                      </p:cBhvr>
                                      <p:to>
                                        <p:strVal val="visible"/>
                                      </p:to>
                                    </p:set>
                                    <p:animEffect transition="in" filter="fade">
                                      <p:cBhvr>
                                        <p:cTn id="42" dur="1000"/>
                                        <p:tgtEl>
                                          <p:spTgt spid="3">
                                            <p:txEl>
                                              <p:pRg st="4" end="4"/>
                                            </p:txEl>
                                          </p:spTgt>
                                        </p:tgtEl>
                                      </p:cBhvr>
                                    </p:animEffect>
                                    <p:anim calcmode="lin" valueType="num">
                                      <p:cBhvr>
                                        <p:cTn id="43"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6952</TotalTime>
  <Words>550</Words>
  <Application>Microsoft Office PowerPoint</Application>
  <PresentationFormat>Widescreen</PresentationFormat>
  <Paragraphs>58</Paragraphs>
  <Slides>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8</vt:i4>
      </vt:variant>
    </vt:vector>
  </HeadingPairs>
  <TitlesOfParts>
    <vt:vector size="11" baseType="lpstr">
      <vt:lpstr>Arial</vt:lpstr>
      <vt:lpstr>Calibri</vt:lpstr>
      <vt:lpstr>Office Theme</vt:lpstr>
      <vt:lpstr>Believing in the Angels </vt:lpstr>
      <vt:lpstr>Agenda</vt:lpstr>
      <vt:lpstr>Believing in the Angels</vt:lpstr>
      <vt:lpstr>The Characteristics of their Creation</vt:lpstr>
      <vt:lpstr>Angels Relationship with Allah (SWT)</vt:lpstr>
      <vt:lpstr>Angels Relationship with the Universe</vt:lpstr>
      <vt:lpstr>Angels Relationship with Mankind</vt:lpstr>
      <vt:lpstr>The number of Angels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Amro Ibrahim</dc:creator>
  <cp:lastModifiedBy>fatima sallam</cp:lastModifiedBy>
  <cp:revision>128</cp:revision>
  <dcterms:created xsi:type="dcterms:W3CDTF">2020-09-13T16:40:33Z</dcterms:created>
  <dcterms:modified xsi:type="dcterms:W3CDTF">2021-01-09T01:22:21Z</dcterms:modified>
</cp:coreProperties>
</file>