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58" r:id="rId4"/>
    <p:sldId id="259" r:id="rId5"/>
    <p:sldId id="260" r:id="rId6"/>
    <p:sldId id="263" r:id="rId7"/>
    <p:sldId id="264" r:id="rId8"/>
    <p:sldId id="261" r:id="rId9"/>
    <p:sldId id="265" r:id="rId10"/>
    <p:sldId id="266" r:id="rId11"/>
    <p:sldId id="262"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72"/>
    <p:restoredTop sz="92683"/>
  </p:normalViewPr>
  <p:slideViewPr>
    <p:cSldViewPr snapToGrid="0" snapToObjects="1">
      <p:cViewPr varScale="1">
        <p:scale>
          <a:sx n="67" d="100"/>
          <a:sy n="67" d="100"/>
        </p:scale>
        <p:origin x="832" y="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12/11/2020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dirty="0"/>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en-CA" sz="1800" b="1" dirty="0"/>
              <a:t>AQD 131 – </a:t>
            </a:r>
            <a:r>
              <a:rPr lang="en-CA" sz="1800" b="1" dirty="0" err="1"/>
              <a:t>Aqeedah</a:t>
            </a:r>
            <a:r>
              <a:rPr lang="en-CA" sz="1800" b="1" dirty="0"/>
              <a:t> Curriculum – Lecture No. 10</a:t>
            </a:r>
            <a:endParaRPr lang="en-US" sz="1600" dirty="0"/>
          </a:p>
        </p:txBody>
      </p:sp>
    </p:spTree>
    <p:extLst>
      <p:ext uri="{BB962C8B-B14F-4D97-AF65-F5344CB8AC3E}">
        <p14:creationId xmlns:p14="http://schemas.microsoft.com/office/powerpoint/2010/main" val="342667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lvl1pPr>
              <a:defRPr/>
            </a:lvl1pPr>
          </a:lstStyle>
          <a:p>
            <a:r>
              <a:rPr lang="en-CA" dirty="0"/>
              <a:t>01/11/2020</a:t>
            </a:r>
            <a:endParaRPr lang="en-US" dirty="0"/>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lvl1pPr>
              <a:defRPr/>
            </a:lvl1pPr>
          </a:lstStyle>
          <a:p>
            <a:r>
              <a:rPr lang="en-CA" dirty="0"/>
              <a:t>01/11/2020</a:t>
            </a:r>
            <a:endParaRPr lang="en-US" dirty="0"/>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lvl1pPr>
              <a:defRPr/>
            </a:lvl1pPr>
          </a:lstStyle>
          <a:p>
            <a:r>
              <a:rPr lang="en-CA" dirty="0"/>
              <a:t>01/11/2020</a:t>
            </a:r>
            <a:endParaRPr lang="en-US" dirty="0"/>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lvl1pPr>
              <a:defRPr/>
            </a:lvl1pPr>
          </a:lstStyle>
          <a:p>
            <a:r>
              <a:rPr lang="en-CA" dirty="0"/>
              <a:t>01/11/2020</a:t>
            </a:r>
            <a:endParaRPr lang="en-US" dirty="0"/>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lvl1pPr>
              <a:defRPr/>
            </a:lvl1pPr>
          </a:lstStyle>
          <a:p>
            <a:r>
              <a:rPr lang="en-CA" dirty="0"/>
              <a:t>01/11/2020</a:t>
            </a:r>
            <a:endParaRPr lang="en-US" dirty="0"/>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lvl1pPr>
              <a:defRPr/>
            </a:lvl1pPr>
          </a:lstStyle>
          <a:p>
            <a:r>
              <a:rPr lang="en-CA" dirty="0"/>
              <a:t>01/11/2020</a:t>
            </a:r>
            <a:endParaRPr lang="en-US" dirty="0"/>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2020-12-11</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a:xfrm>
            <a:off x="838200" y="2222523"/>
            <a:ext cx="10515600" cy="2387600"/>
          </a:xfrm>
        </p:spPr>
        <p:txBody>
          <a:bodyPr>
            <a:normAutofit/>
          </a:bodyPr>
          <a:lstStyle/>
          <a:p>
            <a:r>
              <a:rPr lang="en-US" sz="5000" dirty="0"/>
              <a:t>Believing in Allah (SWT)</a:t>
            </a:r>
            <a:br>
              <a:rPr lang="en-US" sz="5000" dirty="0"/>
            </a:br>
            <a:endParaRPr lang="en-US" sz="5000" dirty="0"/>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b="1" dirty="0"/>
              <a:t>Fatima </a:t>
            </a:r>
            <a:r>
              <a:rPr lang="en-US" b="1" dirty="0" err="1"/>
              <a:t>Sallam</a:t>
            </a:r>
            <a:endParaRPr lang="en-US" dirty="0"/>
          </a:p>
        </p:txBody>
      </p:sp>
      <p:sp>
        <p:nvSpPr>
          <p:cNvPr id="4" name="Date Placeholder 3">
            <a:extLst>
              <a:ext uri="{FF2B5EF4-FFF2-40B4-BE49-F238E27FC236}">
                <a16:creationId xmlns:a16="http://schemas.microsoft.com/office/drawing/2014/main" id="{B58D3839-5137-2E43-9E9E-2448574C133B}"/>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Tree>
    <p:extLst>
      <p:ext uri="{BB962C8B-B14F-4D97-AF65-F5344CB8AC3E}">
        <p14:creationId xmlns:p14="http://schemas.microsoft.com/office/powerpoint/2010/main" val="3934097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The prerequisite for the </a:t>
            </a:r>
            <a:r>
              <a:rPr lang="en-US" dirty="0" err="1"/>
              <a:t>Tawheed</a:t>
            </a:r>
            <a:r>
              <a:rPr lang="en-US" dirty="0"/>
              <a:t> of Worship</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a:bodyPr>
          <a:lstStyle/>
          <a:p>
            <a:pPr marL="514350" indent="-514350" algn="just">
              <a:buAutoNum type="arabicPeriod"/>
            </a:pPr>
            <a:r>
              <a:rPr lang="en-US" dirty="0"/>
              <a:t>The obligation of sincere dedication of love to Allah (SWT).</a:t>
            </a:r>
          </a:p>
          <a:p>
            <a:pPr marL="514350" indent="-514350" algn="just">
              <a:buAutoNum type="arabicPeriod"/>
            </a:pPr>
            <a:r>
              <a:rPr lang="en-US" dirty="0"/>
              <a:t>The obligation of devoting supplication, reliance, and hope to Allah (SWT) alone in matters which only He has power.</a:t>
            </a:r>
          </a:p>
          <a:p>
            <a:pPr marL="514350" indent="-514350" algn="just">
              <a:buAutoNum type="arabicPeriod"/>
            </a:pPr>
            <a:r>
              <a:rPr lang="en-US" dirty="0"/>
              <a:t>The obligation of only fearing Allah (SWT).</a:t>
            </a:r>
          </a:p>
          <a:p>
            <a:pPr marL="514350" indent="-514350" algn="just">
              <a:buAutoNum type="arabicPeriod"/>
            </a:pPr>
            <a:r>
              <a:rPr lang="en-US" dirty="0"/>
              <a:t>The obligation of dedicating purely and solely to Allah (SWT) all physical forms of worship, as well as all verbal forms.</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10</a:t>
            </a:fld>
            <a:endParaRPr lang="en-US"/>
          </a:p>
        </p:txBody>
      </p:sp>
    </p:spTree>
    <p:extLst>
      <p:ext uri="{BB962C8B-B14F-4D97-AF65-F5344CB8AC3E}">
        <p14:creationId xmlns:p14="http://schemas.microsoft.com/office/powerpoint/2010/main" val="762849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The </a:t>
            </a:r>
            <a:r>
              <a:rPr lang="en-US" dirty="0" err="1"/>
              <a:t>Tawheed</a:t>
            </a:r>
            <a:r>
              <a:rPr lang="en-US" dirty="0"/>
              <a:t> of the Names and Attributes (</a:t>
            </a:r>
            <a:r>
              <a:rPr lang="en-US" dirty="0" err="1"/>
              <a:t>Asma’a</a:t>
            </a:r>
            <a:r>
              <a:rPr lang="en-US" dirty="0"/>
              <a:t> </a:t>
            </a:r>
            <a:r>
              <a:rPr lang="en-US" dirty="0" err="1"/>
              <a:t>wa</a:t>
            </a:r>
            <a:r>
              <a:rPr lang="en-US" dirty="0"/>
              <a:t> </a:t>
            </a:r>
            <a:r>
              <a:rPr lang="en-US" dirty="0" err="1"/>
              <a:t>Sifat</a:t>
            </a:r>
            <a:r>
              <a:rPr lang="en-US" dirty="0"/>
              <a:t>)</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a:bodyPr>
          <a:lstStyle/>
          <a:p>
            <a:pPr algn="just"/>
            <a:r>
              <a:rPr lang="en-US" dirty="0"/>
              <a:t>It is the firm conviction that Allah is:</a:t>
            </a:r>
          </a:p>
          <a:p>
            <a:pPr lvl="1" algn="just"/>
            <a:r>
              <a:rPr lang="en-US" dirty="0"/>
              <a:t>characterized by all the attributes of perfection,</a:t>
            </a:r>
          </a:p>
          <a:p>
            <a:pPr lvl="1" algn="just"/>
            <a:r>
              <a:rPr lang="en-US" dirty="0"/>
              <a:t>above all defects and deficiencies,</a:t>
            </a:r>
          </a:p>
          <a:p>
            <a:pPr lvl="1" algn="just"/>
            <a:r>
              <a:rPr lang="en-US" dirty="0"/>
              <a:t>and that He alone is distinguished from the rest of creation by these characteristics.</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11</a:t>
            </a:fld>
            <a:endParaRPr lang="en-US"/>
          </a:p>
        </p:txBody>
      </p:sp>
    </p:spTree>
    <p:extLst>
      <p:ext uri="{BB962C8B-B14F-4D97-AF65-F5344CB8AC3E}">
        <p14:creationId xmlns:p14="http://schemas.microsoft.com/office/powerpoint/2010/main" val="3929564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The </a:t>
            </a:r>
            <a:r>
              <a:rPr lang="en-US" dirty="0" err="1"/>
              <a:t>Tawheed</a:t>
            </a:r>
            <a:r>
              <a:rPr lang="en-US" dirty="0"/>
              <a:t> of the Names and Attributes (</a:t>
            </a:r>
            <a:r>
              <a:rPr lang="en-US" dirty="0" err="1"/>
              <a:t>Asma’a</a:t>
            </a:r>
            <a:r>
              <a:rPr lang="en-US" dirty="0"/>
              <a:t> </a:t>
            </a:r>
            <a:r>
              <a:rPr lang="en-US" dirty="0" err="1"/>
              <a:t>wa</a:t>
            </a:r>
            <a:r>
              <a:rPr lang="en-US" dirty="0"/>
              <a:t> </a:t>
            </a:r>
            <a:r>
              <a:rPr lang="en-US" dirty="0" err="1"/>
              <a:t>Sifat</a:t>
            </a:r>
            <a:r>
              <a:rPr lang="en-US" dirty="0"/>
              <a:t>)</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fontScale="92500" lnSpcReduction="10000"/>
          </a:bodyPr>
          <a:lstStyle/>
          <a:p>
            <a:pPr algn="just"/>
            <a:r>
              <a:rPr lang="en-US" dirty="0"/>
              <a:t>This </a:t>
            </a:r>
            <a:r>
              <a:rPr lang="en-US" dirty="0" err="1"/>
              <a:t>Tawheed</a:t>
            </a:r>
            <a:r>
              <a:rPr lang="en-US" dirty="0"/>
              <a:t> is achieved by attesting to all the names and attributes that Allah reported about Himself, and those confirmed by His Prophet in the Quran and Sunnah, without:</a:t>
            </a:r>
          </a:p>
          <a:p>
            <a:pPr lvl="1" algn="just"/>
            <a:r>
              <a:rPr lang="en-US" dirty="0"/>
              <a:t>altering their expression or meaning,</a:t>
            </a:r>
          </a:p>
          <a:p>
            <a:pPr lvl="1" algn="just"/>
            <a:r>
              <a:rPr lang="en-US" dirty="0"/>
              <a:t>nullifying them by denying all or some of them,</a:t>
            </a:r>
          </a:p>
          <a:p>
            <a:pPr lvl="1" algn="just"/>
            <a:r>
              <a:rPr lang="en-US" dirty="0"/>
              <a:t>modifying them by attempting to determine their essence and assigning a certain form to them,</a:t>
            </a:r>
          </a:p>
          <a:p>
            <a:pPr lvl="1" algn="just"/>
            <a:r>
              <a:rPr lang="en-US" dirty="0"/>
              <a:t>comparing them to any human characteristics.</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12</a:t>
            </a:fld>
            <a:endParaRPr lang="en-US"/>
          </a:p>
        </p:txBody>
      </p:sp>
    </p:spTree>
    <p:extLst>
      <p:ext uri="{BB962C8B-B14F-4D97-AF65-F5344CB8AC3E}">
        <p14:creationId xmlns:p14="http://schemas.microsoft.com/office/powerpoint/2010/main" val="1000429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The bases of </a:t>
            </a:r>
            <a:r>
              <a:rPr lang="en-US" dirty="0" err="1"/>
              <a:t>Tawheed</a:t>
            </a:r>
            <a:r>
              <a:rPr lang="en-US" dirty="0"/>
              <a:t> of Names and Attributes</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a:bodyPr>
          <a:lstStyle/>
          <a:p>
            <a:pPr marL="514350" indent="-514350" algn="just">
              <a:buAutoNum type="arabicPeriod"/>
            </a:pPr>
            <a:r>
              <a:rPr lang="en-US" dirty="0"/>
              <a:t>Placing Allah (SWT) above any likeness to human beings, and beyond any imperfections.</a:t>
            </a:r>
          </a:p>
          <a:p>
            <a:pPr marL="514350" indent="-514350" algn="just">
              <a:buAutoNum type="arabicPeriod"/>
            </a:pPr>
            <a:r>
              <a:rPr lang="en-US" dirty="0"/>
              <a:t>Belief in the names and attributes established in the Quran and the Sunnah, without detracting from them, expanding upon them, altering or nullifying them.</a:t>
            </a:r>
          </a:p>
          <a:p>
            <a:pPr marL="514350" indent="-514350" algn="just">
              <a:buAutoNum type="arabicPeriod"/>
            </a:pPr>
            <a:r>
              <a:rPr lang="en-US" dirty="0"/>
              <a:t>Abandoning any desire to ascertain the form of those attributes.</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13</a:t>
            </a:fld>
            <a:endParaRPr lang="en-US"/>
          </a:p>
        </p:txBody>
      </p:sp>
    </p:spTree>
    <p:extLst>
      <p:ext uri="{BB962C8B-B14F-4D97-AF65-F5344CB8AC3E}">
        <p14:creationId xmlns:p14="http://schemas.microsoft.com/office/powerpoint/2010/main" val="2612134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Types of Attributes</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fontScale="92500" lnSpcReduction="10000"/>
          </a:bodyPr>
          <a:lstStyle/>
          <a:p>
            <a:pPr marL="514350" indent="-514350" algn="just">
              <a:buAutoNum type="arabicPeriod"/>
            </a:pPr>
            <a:r>
              <a:rPr lang="en-US" b="1" dirty="0"/>
              <a:t>Individual Attributes</a:t>
            </a:r>
            <a:r>
              <a:rPr lang="en-US" dirty="0"/>
              <a:t>: Those are the attributes that are fixed constituents of Allah, constant parts of His very being. They include knowledge, life, power, hearing, seeing, the face, the hands, speech, sovereignty, majesty, exaltation, self-sufficiency, mercy and wisdom.</a:t>
            </a:r>
          </a:p>
          <a:p>
            <a:pPr marL="514350" indent="-514350" algn="just">
              <a:buAutoNum type="arabicPeriod"/>
            </a:pPr>
            <a:r>
              <a:rPr lang="en-US" b="1" dirty="0"/>
              <a:t>The Attributes of Action</a:t>
            </a:r>
            <a:r>
              <a:rPr lang="en-US" dirty="0"/>
              <a:t>: Those are the attributes connected with Allah’s Will and Power, such as His occupation of the Throne, His descent, marveling, laughter, pleasure, love, detestation, wrath, joy, anger, stratagem and cunning.</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14</a:t>
            </a:fld>
            <a:endParaRPr lang="en-US"/>
          </a:p>
        </p:txBody>
      </p:sp>
    </p:spTree>
    <p:extLst>
      <p:ext uri="{BB962C8B-B14F-4D97-AF65-F5344CB8AC3E}">
        <p14:creationId xmlns:p14="http://schemas.microsoft.com/office/powerpoint/2010/main" val="2701100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Allah’s names</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lnSpcReduction="10000"/>
          </a:bodyPr>
          <a:lstStyle/>
          <a:p>
            <a:pPr algn="just"/>
            <a:r>
              <a:rPr lang="en-US" dirty="0"/>
              <a:t>The names of Allah are those proper nouns employed in reference to Him in the Quran and the Sunnah.</a:t>
            </a:r>
          </a:p>
          <a:p>
            <a:pPr algn="just"/>
            <a:r>
              <a:rPr lang="en-US" dirty="0"/>
              <a:t>Every one of those names refers to one or more attribute of Allah.</a:t>
            </a:r>
          </a:p>
          <a:p>
            <a:pPr algn="just"/>
            <a:r>
              <a:rPr lang="en-US" dirty="0"/>
              <a:t>Each name is derived from its verbal noun, such as the All Knowing, which is derived from the attribute of knowledge.</a:t>
            </a:r>
          </a:p>
          <a:p>
            <a:pPr algn="just"/>
            <a:r>
              <a:rPr lang="en-US" dirty="0"/>
              <a:t>The name that incorporates the meanings of all the other nouns and attributes is the name ‘Allah’.</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15</a:t>
            </a:fld>
            <a:endParaRPr lang="en-US"/>
          </a:p>
        </p:txBody>
      </p:sp>
    </p:spTree>
    <p:extLst>
      <p:ext uri="{BB962C8B-B14F-4D97-AF65-F5344CB8AC3E}">
        <p14:creationId xmlns:p14="http://schemas.microsoft.com/office/powerpoint/2010/main" val="3504135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Allah’s names</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fontScale="77500" lnSpcReduction="20000"/>
          </a:bodyPr>
          <a:lstStyle/>
          <a:p>
            <a:pPr algn="just"/>
            <a:r>
              <a:rPr lang="en-US" dirty="0"/>
              <a:t>There is no contradiction between those names being adjectives or nouns.</a:t>
            </a:r>
          </a:p>
          <a:p>
            <a:pPr algn="just"/>
            <a:r>
              <a:rPr lang="en-US" dirty="0"/>
              <a:t>The name ‘Merciful’ is both a proper noun and an adjective.</a:t>
            </a:r>
          </a:p>
          <a:p>
            <a:pPr algn="just"/>
            <a:r>
              <a:rPr lang="en-US" dirty="0"/>
              <a:t>All of Allah’s Names are adjectives of praise as well as being references to their proper meanings.</a:t>
            </a:r>
          </a:p>
          <a:p>
            <a:pPr algn="just"/>
            <a:r>
              <a:rPr lang="en-US" dirty="0"/>
              <a:t>Those names were described as beautiful (</a:t>
            </a:r>
            <a:r>
              <a:rPr lang="en-US" dirty="0" err="1"/>
              <a:t>husna</a:t>
            </a:r>
            <a:r>
              <a:rPr lang="en-US" dirty="0"/>
              <a:t> in Arabic) because they describe the most Excellent and Exalted being.</a:t>
            </a:r>
          </a:p>
          <a:p>
            <a:pPr algn="just"/>
            <a:r>
              <a:rPr lang="en-US" dirty="0"/>
              <a:t>The </a:t>
            </a:r>
            <a:r>
              <a:rPr lang="en-US" dirty="0" err="1"/>
              <a:t>Tawheed</a:t>
            </a:r>
            <a:r>
              <a:rPr lang="en-US" dirty="0"/>
              <a:t> of Allah in his Names requires the belief in each and every name He ascribed to Himself, and belief in the qualities and consequences incorporated in them.</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16</a:t>
            </a:fld>
            <a:endParaRPr lang="en-US"/>
          </a:p>
        </p:txBody>
      </p:sp>
    </p:spTree>
    <p:extLst>
      <p:ext uri="{BB962C8B-B14F-4D97-AF65-F5344CB8AC3E}">
        <p14:creationId xmlns:p14="http://schemas.microsoft.com/office/powerpoint/2010/main" val="1318799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The Number of Allah’s names</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fontScale="77500" lnSpcReduction="20000"/>
          </a:bodyPr>
          <a:lstStyle/>
          <a:p>
            <a:pPr algn="just"/>
            <a:r>
              <a:rPr lang="en-US" dirty="0"/>
              <a:t>Al-Bukhari and Muslim reported on the authority of Abu </a:t>
            </a:r>
            <a:r>
              <a:rPr lang="en-US" dirty="0" err="1"/>
              <a:t>Hurayrah</a:t>
            </a:r>
            <a:r>
              <a:rPr lang="en-US" dirty="0"/>
              <a:t> that the prophet (PBUH) said: “Allah has ninety-nine names, one hundred minus one, and he who counts them all will enter paradise”.</a:t>
            </a:r>
          </a:p>
          <a:p>
            <a:pPr algn="just"/>
            <a:r>
              <a:rPr lang="en-US" dirty="0"/>
              <a:t>There is a consensus among the scholars that Allah’s names are not confined to the number mentioned by the prophet (PBUH), which simply tells us that a Muslim who recites those names will enter paradise but does not negate the existence of other names for the Almighty.</a:t>
            </a:r>
          </a:p>
          <a:p>
            <a:pPr algn="just"/>
            <a:r>
              <a:rPr lang="en-US" dirty="0"/>
              <a:t>Counting Allah’s ninety-nine names means: knowing them, learning them by heart, understanding them, believing in them, good observance towards them and supplicating Allah through them.</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17</a:t>
            </a:fld>
            <a:endParaRPr lang="en-US"/>
          </a:p>
        </p:txBody>
      </p:sp>
    </p:spTree>
    <p:extLst>
      <p:ext uri="{BB962C8B-B14F-4D97-AF65-F5344CB8AC3E}">
        <p14:creationId xmlns:p14="http://schemas.microsoft.com/office/powerpoint/2010/main" val="256461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lstStyle/>
          <a:p>
            <a:r>
              <a:rPr lang="en-US" dirty="0"/>
              <a:t>The meaning of Believing in Allah (SWT).</a:t>
            </a:r>
          </a:p>
          <a:p>
            <a:r>
              <a:rPr lang="en-US" dirty="0"/>
              <a:t>Types of </a:t>
            </a:r>
            <a:r>
              <a:rPr lang="en-US" dirty="0" err="1"/>
              <a:t>Tawheed</a:t>
            </a:r>
            <a:r>
              <a:rPr lang="en-US" dirty="0"/>
              <a:t>.</a:t>
            </a:r>
          </a:p>
          <a:p>
            <a:r>
              <a:rPr lang="en-US" dirty="0"/>
              <a:t>The </a:t>
            </a:r>
            <a:r>
              <a:rPr lang="en-US" dirty="0" err="1"/>
              <a:t>Tawheed</a:t>
            </a:r>
            <a:r>
              <a:rPr lang="en-US" dirty="0"/>
              <a:t> of Lordship (</a:t>
            </a:r>
            <a:r>
              <a:rPr lang="en-US" dirty="0" err="1"/>
              <a:t>Rububiyyah</a:t>
            </a:r>
            <a:r>
              <a:rPr lang="en-US" dirty="0"/>
              <a:t>).</a:t>
            </a:r>
          </a:p>
          <a:p>
            <a:r>
              <a:rPr lang="en-US" dirty="0"/>
              <a:t>The </a:t>
            </a:r>
            <a:r>
              <a:rPr lang="en-US" dirty="0" err="1"/>
              <a:t>Tawheed</a:t>
            </a:r>
            <a:r>
              <a:rPr lang="en-US" dirty="0"/>
              <a:t> of Worship (</a:t>
            </a:r>
            <a:r>
              <a:rPr lang="en-US" dirty="0" err="1"/>
              <a:t>Uluhiyyah</a:t>
            </a:r>
            <a:r>
              <a:rPr lang="en-US" dirty="0"/>
              <a:t>).</a:t>
            </a:r>
          </a:p>
          <a:p>
            <a:r>
              <a:rPr lang="en-US" dirty="0"/>
              <a:t>The </a:t>
            </a:r>
            <a:r>
              <a:rPr lang="en-US" dirty="0" err="1"/>
              <a:t>Tawheed</a:t>
            </a:r>
            <a:r>
              <a:rPr lang="en-US" dirty="0"/>
              <a:t> of the Names and Attributes (</a:t>
            </a:r>
            <a:r>
              <a:rPr lang="en-US" dirty="0" err="1"/>
              <a:t>Asma’a</a:t>
            </a:r>
            <a:r>
              <a:rPr lang="en-US" dirty="0"/>
              <a:t> </a:t>
            </a:r>
            <a:r>
              <a:rPr lang="en-US" dirty="0" err="1"/>
              <a:t>wa</a:t>
            </a:r>
            <a:r>
              <a:rPr lang="en-US" dirty="0"/>
              <a:t> </a:t>
            </a:r>
            <a:r>
              <a:rPr lang="en-US" dirty="0" err="1"/>
              <a:t>Sifat</a:t>
            </a:r>
            <a:r>
              <a:rPr lang="en-US" dirty="0"/>
              <a:t>).</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1083218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The meaning of Believing in Allah (</a:t>
            </a:r>
            <a:r>
              <a:rPr lang="en-US" dirty="0" err="1"/>
              <a:t>swt</a:t>
            </a:r>
            <a:r>
              <a:rPr lang="en-US" dirty="0"/>
              <a:t>)</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lstStyle/>
          <a:p>
            <a:pPr algn="just"/>
            <a:r>
              <a:rPr lang="en-US" dirty="0"/>
              <a:t>Faith in Allah (the Glorious and Exalted) is the firm conviction that:</a:t>
            </a:r>
          </a:p>
          <a:p>
            <a:pPr lvl="1" algn="just"/>
            <a:r>
              <a:rPr lang="en-US" dirty="0"/>
              <a:t>Allah is the Lord, Creator and Master of all things;</a:t>
            </a:r>
          </a:p>
          <a:p>
            <a:pPr lvl="1" algn="just"/>
            <a:r>
              <a:rPr lang="en-US" dirty="0"/>
              <a:t>He alone is worthy of undivided worship;</a:t>
            </a:r>
          </a:p>
          <a:p>
            <a:pPr lvl="1" algn="just"/>
            <a:r>
              <a:rPr lang="en-US" dirty="0"/>
              <a:t>He is distinguished by all the attributes of perfection and completeness, and that He is above any faults or deficiencies.</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3</a:t>
            </a:fld>
            <a:endParaRPr lang="en-US"/>
          </a:p>
        </p:txBody>
      </p:sp>
    </p:spTree>
    <p:extLst>
      <p:ext uri="{BB962C8B-B14F-4D97-AF65-F5344CB8AC3E}">
        <p14:creationId xmlns:p14="http://schemas.microsoft.com/office/powerpoint/2010/main" val="150870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Types of </a:t>
            </a:r>
            <a:r>
              <a:rPr lang="en-US" dirty="0" err="1"/>
              <a:t>Tawheed</a:t>
            </a:r>
            <a:endParaRPr lang="en-US" dirty="0"/>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lstStyle/>
          <a:p>
            <a:r>
              <a:rPr lang="en-US" dirty="0"/>
              <a:t>Faith in Allah incorporates </a:t>
            </a:r>
            <a:r>
              <a:rPr lang="en-US" dirty="0" err="1"/>
              <a:t>Tawheed</a:t>
            </a:r>
            <a:r>
              <a:rPr lang="en-US" dirty="0"/>
              <a:t> in three areas:</a:t>
            </a:r>
          </a:p>
          <a:p>
            <a:pPr marL="514350" indent="-514350">
              <a:buAutoNum type="arabicPeriod"/>
            </a:pPr>
            <a:r>
              <a:rPr lang="en-US" dirty="0"/>
              <a:t>His Lordship (</a:t>
            </a:r>
            <a:r>
              <a:rPr lang="en-US" dirty="0" err="1"/>
              <a:t>Rububiyyah</a:t>
            </a:r>
            <a:r>
              <a:rPr lang="en-US" dirty="0"/>
              <a:t>)</a:t>
            </a:r>
          </a:p>
          <a:p>
            <a:pPr marL="514350" indent="-514350">
              <a:buAutoNum type="arabicPeriod"/>
            </a:pPr>
            <a:r>
              <a:rPr lang="en-US" dirty="0"/>
              <a:t>His worship (</a:t>
            </a:r>
            <a:r>
              <a:rPr lang="en-US" dirty="0" err="1"/>
              <a:t>Uluhiyyah</a:t>
            </a:r>
            <a:r>
              <a:rPr lang="en-US" dirty="0"/>
              <a:t>)</a:t>
            </a:r>
          </a:p>
          <a:p>
            <a:pPr marL="514350" indent="-514350">
              <a:buAutoNum type="arabicPeriod"/>
            </a:pPr>
            <a:r>
              <a:rPr lang="en-US" dirty="0"/>
              <a:t>His Names and Attributes (Asma’ Was’ </a:t>
            </a:r>
            <a:r>
              <a:rPr lang="en-US" dirty="0" err="1"/>
              <a:t>Sifaat</a:t>
            </a:r>
            <a:r>
              <a:rPr lang="en-US" dirty="0"/>
              <a:t>)</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4</a:t>
            </a:fld>
            <a:endParaRPr lang="en-US"/>
          </a:p>
        </p:txBody>
      </p:sp>
    </p:spTree>
    <p:extLst>
      <p:ext uri="{BB962C8B-B14F-4D97-AF65-F5344CB8AC3E}">
        <p14:creationId xmlns:p14="http://schemas.microsoft.com/office/powerpoint/2010/main" val="759779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The </a:t>
            </a:r>
            <a:r>
              <a:rPr lang="en-US" dirty="0" err="1"/>
              <a:t>Tawheed</a:t>
            </a:r>
            <a:r>
              <a:rPr lang="en-US" dirty="0"/>
              <a:t> of Lordship (</a:t>
            </a:r>
            <a:r>
              <a:rPr lang="en-US" dirty="0" err="1"/>
              <a:t>Rububiyyah</a:t>
            </a:r>
            <a:r>
              <a:rPr lang="en-US" dirty="0"/>
              <a:t>)</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lstStyle/>
          <a:p>
            <a:pPr algn="just"/>
            <a:r>
              <a:rPr lang="en-US" dirty="0"/>
              <a:t>The word ‘Lord’ in itself refers to a relationship of dominance and control.</a:t>
            </a:r>
          </a:p>
          <a:p>
            <a:pPr algn="just"/>
            <a:r>
              <a:rPr lang="en-US" dirty="0"/>
              <a:t>Allah’s Lordship over His creation means that He is alone their Creator, Master, and Regulator of their affairs.</a:t>
            </a:r>
          </a:p>
          <a:p>
            <a:pPr algn="just"/>
            <a:r>
              <a:rPr lang="en-US" dirty="0"/>
              <a:t>Creation and commandments are His and to Him is all the power.</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5</a:t>
            </a:fld>
            <a:endParaRPr lang="en-US"/>
          </a:p>
        </p:txBody>
      </p:sp>
    </p:spTree>
    <p:extLst>
      <p:ext uri="{BB962C8B-B14F-4D97-AF65-F5344CB8AC3E}">
        <p14:creationId xmlns:p14="http://schemas.microsoft.com/office/powerpoint/2010/main" val="452043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Important points regarding </a:t>
            </a:r>
            <a:r>
              <a:rPr lang="en-US" dirty="0" err="1"/>
              <a:t>Tawheed</a:t>
            </a:r>
            <a:r>
              <a:rPr lang="en-US" dirty="0"/>
              <a:t> of Lordship</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fontScale="92500"/>
          </a:bodyPr>
          <a:lstStyle/>
          <a:p>
            <a:pPr algn="just"/>
            <a:r>
              <a:rPr lang="en-US" dirty="0"/>
              <a:t>This </a:t>
            </a:r>
            <a:r>
              <a:rPr lang="en-US" dirty="0" err="1"/>
              <a:t>Tawheed</a:t>
            </a:r>
            <a:r>
              <a:rPr lang="en-US" dirty="0"/>
              <a:t> means attesting that Allah (SWT) is the absolute executor of actions in the universe.</a:t>
            </a:r>
          </a:p>
          <a:p>
            <a:pPr algn="just"/>
            <a:r>
              <a:rPr lang="en-US" dirty="0"/>
              <a:t>Incorporated in this </a:t>
            </a:r>
            <a:r>
              <a:rPr lang="en-US" dirty="0" err="1"/>
              <a:t>Tawheed</a:t>
            </a:r>
            <a:r>
              <a:rPr lang="en-US" dirty="0"/>
              <a:t> is the belief in predestination which is the conviction that every happening issues from the Knowledge, Will and Power of Allah (SWT).</a:t>
            </a:r>
          </a:p>
          <a:p>
            <a:pPr algn="just"/>
            <a:r>
              <a:rPr lang="en-US" dirty="0"/>
              <a:t>Clear expression of this type of </a:t>
            </a:r>
            <a:r>
              <a:rPr lang="en-US" dirty="0" err="1"/>
              <a:t>Tawheed</a:t>
            </a:r>
            <a:r>
              <a:rPr lang="en-US" dirty="0"/>
              <a:t> is virtually found in every chapter of the Quran. It is like a foundation for all other types of </a:t>
            </a:r>
            <a:r>
              <a:rPr lang="en-US" dirty="0" err="1"/>
              <a:t>Tawheed</a:t>
            </a:r>
            <a:r>
              <a:rPr lang="en-US" dirty="0"/>
              <a:t>.</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6</a:t>
            </a:fld>
            <a:endParaRPr lang="en-US"/>
          </a:p>
        </p:txBody>
      </p:sp>
    </p:spTree>
    <p:extLst>
      <p:ext uri="{BB962C8B-B14F-4D97-AF65-F5344CB8AC3E}">
        <p14:creationId xmlns:p14="http://schemas.microsoft.com/office/powerpoint/2010/main" val="108759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Important points regarding </a:t>
            </a:r>
            <a:r>
              <a:rPr lang="en-US" dirty="0" err="1"/>
              <a:t>Tawheed</a:t>
            </a:r>
            <a:r>
              <a:rPr lang="en-US" dirty="0"/>
              <a:t> of Lordship</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fontScale="92500" lnSpcReduction="10000"/>
          </a:bodyPr>
          <a:lstStyle/>
          <a:p>
            <a:pPr algn="just"/>
            <a:r>
              <a:rPr lang="en-US" dirty="0"/>
              <a:t>The Quran has mentioned this type of </a:t>
            </a:r>
            <a:r>
              <a:rPr lang="en-US" dirty="0" err="1"/>
              <a:t>Tawheed</a:t>
            </a:r>
            <a:r>
              <a:rPr lang="en-US" dirty="0"/>
              <a:t> in the context of:</a:t>
            </a:r>
          </a:p>
          <a:p>
            <a:pPr lvl="1" algn="just"/>
            <a:r>
              <a:rPr lang="en-US" dirty="0"/>
              <a:t>praising Allah (SWT),</a:t>
            </a:r>
          </a:p>
          <a:p>
            <a:pPr lvl="1" algn="just"/>
            <a:r>
              <a:rPr lang="en-US" dirty="0"/>
              <a:t>worshipping Him,</a:t>
            </a:r>
          </a:p>
          <a:p>
            <a:pPr lvl="1" algn="just"/>
            <a:r>
              <a:rPr lang="en-US" dirty="0"/>
              <a:t>surrendering and submitting to Him,</a:t>
            </a:r>
          </a:p>
          <a:p>
            <a:pPr lvl="1" algn="just"/>
            <a:r>
              <a:rPr lang="en-US" dirty="0"/>
              <a:t>informing us of His Majestic attributes and Glorious Names.</a:t>
            </a:r>
          </a:p>
          <a:p>
            <a:pPr algn="just"/>
            <a:r>
              <a:rPr lang="en-US" dirty="0"/>
              <a:t>Whoever believes in the </a:t>
            </a:r>
            <a:r>
              <a:rPr lang="en-US" dirty="0" err="1"/>
              <a:t>Tawheed</a:t>
            </a:r>
            <a:r>
              <a:rPr lang="en-US" dirty="0"/>
              <a:t> of Allah’s Lordship but associate others with Him in worship, or do not believe in the </a:t>
            </a:r>
            <a:r>
              <a:rPr lang="en-US" dirty="0" err="1"/>
              <a:t>Tawheed</a:t>
            </a:r>
            <a:r>
              <a:rPr lang="en-US" dirty="0"/>
              <a:t> of Allah in His names and attributes, their </a:t>
            </a:r>
            <a:r>
              <a:rPr lang="en-US" dirty="0" err="1"/>
              <a:t>Tawheed</a:t>
            </a:r>
            <a:r>
              <a:rPr lang="en-US" dirty="0"/>
              <a:t> is of no avail.</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7</a:t>
            </a:fld>
            <a:endParaRPr lang="en-US"/>
          </a:p>
        </p:txBody>
      </p:sp>
    </p:spTree>
    <p:extLst>
      <p:ext uri="{BB962C8B-B14F-4D97-AF65-F5344CB8AC3E}">
        <p14:creationId xmlns:p14="http://schemas.microsoft.com/office/powerpoint/2010/main" val="4145763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The </a:t>
            </a:r>
            <a:r>
              <a:rPr lang="en-US" dirty="0" err="1"/>
              <a:t>Tawheed</a:t>
            </a:r>
            <a:r>
              <a:rPr lang="en-US" dirty="0"/>
              <a:t> of Worship (</a:t>
            </a:r>
            <a:r>
              <a:rPr lang="en-US" dirty="0" err="1"/>
              <a:t>Uluhiyyah</a:t>
            </a:r>
            <a:r>
              <a:rPr lang="en-US" dirty="0"/>
              <a:t>)</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a:bodyPr>
          <a:lstStyle/>
          <a:p>
            <a:pPr algn="just"/>
            <a:r>
              <a:rPr lang="en-US" dirty="0"/>
              <a:t>It is the firm conviction that Allah (</a:t>
            </a:r>
            <a:r>
              <a:rPr lang="en-US" dirty="0" err="1"/>
              <a:t>swt</a:t>
            </a:r>
            <a:r>
              <a:rPr lang="en-US" dirty="0"/>
              <a:t>) is the True God and that there is no god but Him, and that worship is directed only to Him.</a:t>
            </a:r>
          </a:p>
          <a:p>
            <a:pPr algn="just"/>
            <a:r>
              <a:rPr lang="en-US" dirty="0"/>
              <a:t>Al-</a:t>
            </a:r>
            <a:r>
              <a:rPr lang="en-US" dirty="0" err="1"/>
              <a:t>Ilah</a:t>
            </a:r>
            <a:r>
              <a:rPr lang="en-US" dirty="0"/>
              <a:t> is Al-</a:t>
            </a:r>
            <a:r>
              <a:rPr lang="en-US" dirty="0" err="1"/>
              <a:t>Ma’luh</a:t>
            </a:r>
            <a:r>
              <a:rPr lang="en-US" dirty="0"/>
              <a:t>: Allah is the one to be worshiped.</a:t>
            </a:r>
          </a:p>
          <a:p>
            <a:pPr algn="just"/>
            <a:r>
              <a:rPr lang="en-US" dirty="0"/>
              <a:t>Worship in Arabic means obedience and submission.</a:t>
            </a:r>
          </a:p>
          <a:p>
            <a:pPr algn="just"/>
            <a:r>
              <a:rPr lang="en-US" dirty="0"/>
              <a:t>The Tawhid of </a:t>
            </a:r>
            <a:r>
              <a:rPr lang="en-US" dirty="0" err="1"/>
              <a:t>Uluhiyyah</a:t>
            </a:r>
            <a:r>
              <a:rPr lang="en-US" dirty="0"/>
              <a:t> is based upon worship that is dedicated exclusively toward Allah.</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8</a:t>
            </a:fld>
            <a:endParaRPr lang="en-US"/>
          </a:p>
        </p:txBody>
      </p:sp>
    </p:spTree>
    <p:extLst>
      <p:ext uri="{BB962C8B-B14F-4D97-AF65-F5344CB8AC3E}">
        <p14:creationId xmlns:p14="http://schemas.microsoft.com/office/powerpoint/2010/main" val="3475047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Important points regarding </a:t>
            </a:r>
            <a:r>
              <a:rPr lang="en-US" dirty="0" err="1"/>
              <a:t>Tawheed</a:t>
            </a:r>
            <a:r>
              <a:rPr lang="en-US" dirty="0"/>
              <a:t> of Worship</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fontScale="85000" lnSpcReduction="20000"/>
          </a:bodyPr>
          <a:lstStyle/>
          <a:p>
            <a:pPr algn="just"/>
            <a:r>
              <a:rPr lang="en-US" dirty="0"/>
              <a:t>This type of </a:t>
            </a:r>
            <a:r>
              <a:rPr lang="en-US" dirty="0" err="1"/>
              <a:t>Tawheed</a:t>
            </a:r>
            <a:r>
              <a:rPr lang="en-US" dirty="0"/>
              <a:t> incorporates in its real meaning all the other types. The reverse is not true.</a:t>
            </a:r>
          </a:p>
          <a:p>
            <a:pPr algn="just"/>
            <a:r>
              <a:rPr lang="en-US" dirty="0"/>
              <a:t>The declaration of faith “la </a:t>
            </a:r>
            <a:r>
              <a:rPr lang="en-US" dirty="0" err="1"/>
              <a:t>Ilaha</a:t>
            </a:r>
            <a:r>
              <a:rPr lang="en-US" dirty="0"/>
              <a:t> Ila Allah” (there is no god but Allah) incorporates all other types of Tawhid.</a:t>
            </a:r>
          </a:p>
          <a:p>
            <a:pPr algn="just"/>
            <a:r>
              <a:rPr lang="en-US" dirty="0"/>
              <a:t>Humanity was created for the purpose of achieving </a:t>
            </a:r>
            <a:r>
              <a:rPr lang="en-US" dirty="0" err="1"/>
              <a:t>Tawheed</a:t>
            </a:r>
            <a:r>
              <a:rPr lang="en-US" dirty="0"/>
              <a:t> Al </a:t>
            </a:r>
            <a:r>
              <a:rPr lang="en-US" dirty="0" err="1"/>
              <a:t>Uluhiyyah</a:t>
            </a:r>
            <a:r>
              <a:rPr lang="en-US" dirty="0"/>
              <a:t>. And for this purpose, Allah (SWT) sent His prophets and revealed His books to call people to worship Him alone.</a:t>
            </a:r>
          </a:p>
          <a:p>
            <a:pPr algn="just"/>
            <a:r>
              <a:rPr lang="en-US" dirty="0"/>
              <a:t>This type of </a:t>
            </a:r>
            <a:r>
              <a:rPr lang="en-US" dirty="0" err="1"/>
              <a:t>Tawheed</a:t>
            </a:r>
            <a:r>
              <a:rPr lang="en-US" dirty="0"/>
              <a:t> is the essence of the religion of Islam; the declaration of faith is the first pillar of this religion. </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13/12/2020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9</a:t>
            </a:fld>
            <a:endParaRPr lang="en-US"/>
          </a:p>
        </p:txBody>
      </p:sp>
    </p:spTree>
    <p:extLst>
      <p:ext uri="{BB962C8B-B14F-4D97-AF65-F5344CB8AC3E}">
        <p14:creationId xmlns:p14="http://schemas.microsoft.com/office/powerpoint/2010/main" val="3787486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6853</TotalTime>
  <Words>1268</Words>
  <Application>Microsoft Office PowerPoint</Application>
  <PresentationFormat>Widescreen</PresentationFormat>
  <Paragraphs>115</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Believing in Allah (SWT) </vt:lpstr>
      <vt:lpstr>Agenda</vt:lpstr>
      <vt:lpstr>The meaning of Believing in Allah (swt)</vt:lpstr>
      <vt:lpstr>Types of Tawheed</vt:lpstr>
      <vt:lpstr>The Tawheed of Lordship (Rububiyyah)</vt:lpstr>
      <vt:lpstr>Important points regarding Tawheed of Lordship</vt:lpstr>
      <vt:lpstr>Important points regarding Tawheed of Lordship</vt:lpstr>
      <vt:lpstr>The Tawheed of Worship (Uluhiyyah)</vt:lpstr>
      <vt:lpstr>Important points regarding Tawheed of Worship</vt:lpstr>
      <vt:lpstr>The prerequisite for the Tawheed of Worship</vt:lpstr>
      <vt:lpstr>The Tawheed of the Names and Attributes (Asma’a wa Sifat)</vt:lpstr>
      <vt:lpstr>The Tawheed of the Names and Attributes (Asma’a wa Sifat)</vt:lpstr>
      <vt:lpstr>The bases of Tawheed of Names and Attributes</vt:lpstr>
      <vt:lpstr>Types of Attributes</vt:lpstr>
      <vt:lpstr>Allah’s names</vt:lpstr>
      <vt:lpstr>Allah’s names</vt:lpstr>
      <vt:lpstr>The Number of Allah’s names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fatima sallam</cp:lastModifiedBy>
  <cp:revision>114</cp:revision>
  <dcterms:created xsi:type="dcterms:W3CDTF">2020-09-13T16:40:33Z</dcterms:created>
  <dcterms:modified xsi:type="dcterms:W3CDTF">2020-12-13T01:46:00Z</dcterms:modified>
</cp:coreProperties>
</file>