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71" r:id="rId7"/>
    <p:sldId id="261" r:id="rId8"/>
    <p:sldId id="262" r:id="rId9"/>
    <p:sldId id="263" r:id="rId10"/>
    <p:sldId id="264" r:id="rId11"/>
    <p:sldId id="265" r:id="rId12"/>
    <p:sldId id="266" r:id="rId13"/>
    <p:sldId id="267" r:id="rId14"/>
    <p:sldId id="270"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p:restoredTop sz="92683"/>
  </p:normalViewPr>
  <p:slideViewPr>
    <p:cSldViewPr snapToGrid="0" snapToObjects="1">
      <p:cViewPr varScale="1">
        <p:scale>
          <a:sx n="88" d="100"/>
          <a:sy n="88" d="100"/>
        </p:scale>
        <p:origin x="-80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pPr/>
              <a:t>10/18/2021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pPr/>
              <a:t>‹#›</a:t>
            </a:fld>
            <a:endParaRPr lang="en-US"/>
          </a:p>
        </p:txBody>
      </p:sp>
    </p:spTree>
    <p:extLst>
      <p:ext uri="{BB962C8B-B14F-4D97-AF65-F5344CB8AC3E}">
        <p14:creationId xmlns:p14="http://schemas.microsoft.com/office/powerpoint/2010/main" xmlns=""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49FB2A54-FC40-FE44-B3CA-E2D3E1BD244C}"/>
              </a:ext>
            </a:extLst>
          </p:cNvPr>
          <p:cNvSpPr>
            <a:spLocks noGrp="1"/>
          </p:cNvSpPr>
          <p:nvPr>
            <p:ph type="dt" sz="half" idx="10"/>
          </p:nvPr>
        </p:nvSpPr>
        <p:spPr/>
        <p:txBody>
          <a:bodyPr/>
          <a:lstStyle/>
          <a:p>
            <a:fld id="{62B02D2A-A967-4318-B4C4-2D2BFC73CA32}" type="datetime1">
              <a:rPr lang="en-CA" smtClean="0"/>
              <a:t>18/10/2021</a:t>
            </a:fld>
            <a:endParaRPr lang="en-US"/>
          </a:p>
        </p:txBody>
      </p:sp>
      <p:sp>
        <p:nvSpPr>
          <p:cNvPr id="6" name="Slide Number Placeholder 5">
            <a:extLst>
              <a:ext uri="{FF2B5EF4-FFF2-40B4-BE49-F238E27FC236}">
                <a16:creationId xmlns:a16="http://schemas.microsoft.com/office/drawing/2014/main" xmlns="" id="{6CF84A88-7E80-B240-B1D0-E6162EFB86F5}"/>
              </a:ext>
            </a:extLst>
          </p:cNvPr>
          <p:cNvSpPr>
            <a:spLocks noGrp="1"/>
          </p:cNvSpPr>
          <p:nvPr>
            <p:ph type="sldNum" sz="quarter" idx="12"/>
          </p:nvPr>
        </p:nvSpPr>
        <p:spPr/>
        <p:txBody>
          <a:bodyPr/>
          <a:lstStyle/>
          <a:p>
            <a:fld id="{C8784B88-F3D9-6A4F-9660-1A0A1E561ED7}" type="slidenum">
              <a:rPr lang="en-US" smtClean="0"/>
              <a:pPr/>
              <a:t>‹#›</a:t>
            </a:fld>
            <a:endParaRPr lang="en-US"/>
          </a:p>
        </p:txBody>
      </p:sp>
      <p:sp>
        <p:nvSpPr>
          <p:cNvPr id="16" name="Rectangle 15">
            <a:extLst>
              <a:ext uri="{FF2B5EF4-FFF2-40B4-BE49-F238E27FC236}">
                <a16:creationId xmlns:a16="http://schemas.microsoft.com/office/drawing/2014/main" xmlns=""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xmlns=""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xmlns=""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xmlns=""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xmlns=""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2670A9-CBAB-2C49-950E-5B31284F2D97}"/>
              </a:ext>
            </a:extLst>
          </p:cNvPr>
          <p:cNvSpPr>
            <a:spLocks noGrp="1"/>
          </p:cNvSpPr>
          <p:nvPr>
            <p:ph type="dt" sz="half" idx="10"/>
          </p:nvPr>
        </p:nvSpPr>
        <p:spPr/>
        <p:txBody>
          <a:bodyPr/>
          <a:lstStyle/>
          <a:p>
            <a:fld id="{AAD86D68-5C8A-4F9E-B20E-0949E46D575D}" type="datetime1">
              <a:rPr lang="en-CA" smtClean="0"/>
              <a:t>18/10/2021</a:t>
            </a:fld>
            <a:endParaRPr lang="en-US"/>
          </a:p>
        </p:txBody>
      </p:sp>
      <p:sp>
        <p:nvSpPr>
          <p:cNvPr id="6" name="Slide Number Placeholder 5">
            <a:extLst>
              <a:ext uri="{FF2B5EF4-FFF2-40B4-BE49-F238E27FC236}">
                <a16:creationId xmlns:a16="http://schemas.microsoft.com/office/drawing/2014/main" xmlns="" id="{ACE9C57E-F3D0-124E-BE46-E8D0BC6F51B4}"/>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E515DF-717B-B242-AE59-FBFEC115EAFF}"/>
              </a:ext>
            </a:extLst>
          </p:cNvPr>
          <p:cNvSpPr>
            <a:spLocks noGrp="1"/>
          </p:cNvSpPr>
          <p:nvPr>
            <p:ph type="dt" sz="half" idx="10"/>
          </p:nvPr>
        </p:nvSpPr>
        <p:spPr/>
        <p:txBody>
          <a:bodyPr/>
          <a:lstStyle/>
          <a:p>
            <a:fld id="{3D67F14A-CCA6-4E32-8477-8861B974167A}" type="datetime1">
              <a:rPr lang="en-CA" smtClean="0"/>
              <a:t>18/10/2021</a:t>
            </a:fld>
            <a:endParaRPr lang="en-US"/>
          </a:p>
        </p:txBody>
      </p:sp>
      <p:sp>
        <p:nvSpPr>
          <p:cNvPr id="6" name="Slide Number Placeholder 5">
            <a:extLst>
              <a:ext uri="{FF2B5EF4-FFF2-40B4-BE49-F238E27FC236}">
                <a16:creationId xmlns:a16="http://schemas.microsoft.com/office/drawing/2014/main" xmlns="" id="{6BACAEFF-B8AB-074B-AAD7-B40D9E5BE13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9F3B3C2-584D-B04F-9C08-AEBABB5984D6}"/>
              </a:ext>
            </a:extLst>
          </p:cNvPr>
          <p:cNvSpPr>
            <a:spLocks noGrp="1"/>
          </p:cNvSpPr>
          <p:nvPr>
            <p:ph type="dt" sz="half" idx="10"/>
          </p:nvPr>
        </p:nvSpPr>
        <p:spPr/>
        <p:txBody>
          <a:bodyPr/>
          <a:lstStyle/>
          <a:p>
            <a:fld id="{24236B6B-3DD7-4135-BAA1-2CE5EFA65BEC}" type="datetime1">
              <a:rPr lang="en-CA" smtClean="0"/>
              <a:t>18/10/2021</a:t>
            </a:fld>
            <a:endParaRPr lang="en-US"/>
          </a:p>
        </p:txBody>
      </p:sp>
      <p:sp>
        <p:nvSpPr>
          <p:cNvPr id="6" name="Slide Number Placeholder 5">
            <a:extLst>
              <a:ext uri="{FF2B5EF4-FFF2-40B4-BE49-F238E27FC236}">
                <a16:creationId xmlns:a16="http://schemas.microsoft.com/office/drawing/2014/main" xmlns="" id="{8048785F-521D-0C44-8EE3-2CFF92EC9775}"/>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xmlns=""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xmlns="" id="{912EA2A2-1905-F64F-A921-98677409C732}"/>
              </a:ext>
            </a:extLst>
          </p:cNvPr>
          <p:cNvSpPr>
            <a:spLocks noGrp="1"/>
          </p:cNvSpPr>
          <p:nvPr>
            <p:ph type="dt" sz="half" idx="10"/>
          </p:nvPr>
        </p:nvSpPr>
        <p:spPr/>
        <p:txBody>
          <a:bodyPr/>
          <a:lstStyle/>
          <a:p>
            <a:fld id="{22166436-6A5A-47CB-A1D9-8EAE49B6FB2B}" type="datetime1">
              <a:rPr lang="en-CA" smtClean="0"/>
              <a:t>18/10/2021</a:t>
            </a:fld>
            <a:endParaRPr lang="en-US"/>
          </a:p>
        </p:txBody>
      </p:sp>
      <p:sp>
        <p:nvSpPr>
          <p:cNvPr id="6" name="Slide Number Placeholder 5">
            <a:extLst>
              <a:ext uri="{FF2B5EF4-FFF2-40B4-BE49-F238E27FC236}">
                <a16:creationId xmlns:a16="http://schemas.microsoft.com/office/drawing/2014/main" xmlns="" id="{1AB12FB8-D1DA-5C42-865C-4E2AF1F5487D}"/>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6BCD8A8-3C59-E545-B02E-2C1655DF8219}"/>
              </a:ext>
            </a:extLst>
          </p:cNvPr>
          <p:cNvSpPr>
            <a:spLocks noGrp="1"/>
          </p:cNvSpPr>
          <p:nvPr>
            <p:ph type="dt" sz="half" idx="10"/>
          </p:nvPr>
        </p:nvSpPr>
        <p:spPr/>
        <p:txBody>
          <a:bodyPr/>
          <a:lstStyle/>
          <a:p>
            <a:fld id="{6432EA14-14E2-4DFD-B863-ACFFDEAFD03C}" type="datetime1">
              <a:rPr lang="en-CA" smtClean="0"/>
              <a:t>18/10/2021</a:t>
            </a:fld>
            <a:endParaRPr lang="en-US"/>
          </a:p>
        </p:txBody>
      </p:sp>
      <p:sp>
        <p:nvSpPr>
          <p:cNvPr id="7" name="Slide Number Placeholder 6">
            <a:extLst>
              <a:ext uri="{FF2B5EF4-FFF2-40B4-BE49-F238E27FC236}">
                <a16:creationId xmlns:a16="http://schemas.microsoft.com/office/drawing/2014/main" xmlns="" id="{EA882D9E-F43F-D44C-82D8-8DC2B412D099}"/>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xmlns=""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117F8ED-C600-CB41-A494-4CC0D8ACAEF7}"/>
              </a:ext>
            </a:extLst>
          </p:cNvPr>
          <p:cNvSpPr>
            <a:spLocks noGrp="1"/>
          </p:cNvSpPr>
          <p:nvPr>
            <p:ph type="dt" sz="half" idx="10"/>
          </p:nvPr>
        </p:nvSpPr>
        <p:spPr/>
        <p:txBody>
          <a:bodyPr/>
          <a:lstStyle/>
          <a:p>
            <a:fld id="{FF71C39F-2E0C-471B-9D01-109941017D4C}" type="datetime1">
              <a:rPr lang="en-CA" smtClean="0"/>
              <a:t>18/10/2021</a:t>
            </a:fld>
            <a:endParaRPr lang="en-US"/>
          </a:p>
        </p:txBody>
      </p:sp>
      <p:sp>
        <p:nvSpPr>
          <p:cNvPr id="9" name="Slide Number Placeholder 8">
            <a:extLst>
              <a:ext uri="{FF2B5EF4-FFF2-40B4-BE49-F238E27FC236}">
                <a16:creationId xmlns:a16="http://schemas.microsoft.com/office/drawing/2014/main" xmlns="" id="{C5487123-0779-FB4A-827B-51AC31926FE8}"/>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04D16E0-8AC1-FB48-892C-65E7457A1629}"/>
              </a:ext>
            </a:extLst>
          </p:cNvPr>
          <p:cNvSpPr>
            <a:spLocks noGrp="1"/>
          </p:cNvSpPr>
          <p:nvPr>
            <p:ph type="dt" sz="half" idx="10"/>
          </p:nvPr>
        </p:nvSpPr>
        <p:spPr/>
        <p:txBody>
          <a:bodyPr/>
          <a:lstStyle/>
          <a:p>
            <a:fld id="{59268E39-CAE0-4887-A588-F20F461AEF7C}" type="datetime1">
              <a:rPr lang="en-CA" smtClean="0"/>
              <a:t>18/10/2021</a:t>
            </a:fld>
            <a:endParaRPr lang="en-US"/>
          </a:p>
        </p:txBody>
      </p:sp>
      <p:sp>
        <p:nvSpPr>
          <p:cNvPr id="5" name="Slide Number Placeholder 4">
            <a:extLst>
              <a:ext uri="{FF2B5EF4-FFF2-40B4-BE49-F238E27FC236}">
                <a16:creationId xmlns:a16="http://schemas.microsoft.com/office/drawing/2014/main" xmlns="" id="{E936B769-975D-F442-93E9-0CEA3345375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5A3B0DD-3463-5344-B094-815387B42932}"/>
              </a:ext>
            </a:extLst>
          </p:cNvPr>
          <p:cNvSpPr>
            <a:spLocks noGrp="1"/>
          </p:cNvSpPr>
          <p:nvPr>
            <p:ph type="dt" sz="half" idx="10"/>
          </p:nvPr>
        </p:nvSpPr>
        <p:spPr/>
        <p:txBody>
          <a:bodyPr/>
          <a:lstStyle/>
          <a:p>
            <a:fld id="{4F0738D3-3284-47C5-9B49-74192E711AB9}" type="datetime1">
              <a:rPr lang="en-CA" smtClean="0"/>
              <a:t>18/10/2021</a:t>
            </a:fld>
            <a:endParaRPr lang="en-US"/>
          </a:p>
        </p:txBody>
      </p:sp>
      <p:sp>
        <p:nvSpPr>
          <p:cNvPr id="4" name="Slide Number Placeholder 3">
            <a:extLst>
              <a:ext uri="{FF2B5EF4-FFF2-40B4-BE49-F238E27FC236}">
                <a16:creationId xmlns:a16="http://schemas.microsoft.com/office/drawing/2014/main" xmlns="" id="{94EC7B5A-ACA7-1149-B4B9-6FC902D09F41}"/>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xmlns=""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3027EFE-F754-E54E-92CC-853C3A3E3843}"/>
              </a:ext>
            </a:extLst>
          </p:cNvPr>
          <p:cNvSpPr>
            <a:spLocks noGrp="1"/>
          </p:cNvSpPr>
          <p:nvPr>
            <p:ph type="dt" sz="half" idx="10"/>
          </p:nvPr>
        </p:nvSpPr>
        <p:spPr/>
        <p:txBody>
          <a:bodyPr/>
          <a:lstStyle/>
          <a:p>
            <a:fld id="{AE3425E2-9A43-423B-B862-2E0B2EFE4822}" type="datetime1">
              <a:rPr lang="en-CA" smtClean="0"/>
              <a:t>18/10/2021</a:t>
            </a:fld>
            <a:endParaRPr lang="en-US"/>
          </a:p>
        </p:txBody>
      </p:sp>
      <p:sp>
        <p:nvSpPr>
          <p:cNvPr id="7" name="Slide Number Placeholder 6">
            <a:extLst>
              <a:ext uri="{FF2B5EF4-FFF2-40B4-BE49-F238E27FC236}">
                <a16:creationId xmlns:a16="http://schemas.microsoft.com/office/drawing/2014/main" xmlns="" id="{3FC53744-71D3-DE4B-85B7-2122B010BB5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94D85BC-44AD-2443-953B-FAF3B3FEC79F}"/>
              </a:ext>
            </a:extLst>
          </p:cNvPr>
          <p:cNvSpPr>
            <a:spLocks noGrp="1"/>
          </p:cNvSpPr>
          <p:nvPr>
            <p:ph type="dt" sz="half" idx="10"/>
          </p:nvPr>
        </p:nvSpPr>
        <p:spPr/>
        <p:txBody>
          <a:bodyPr/>
          <a:lstStyle/>
          <a:p>
            <a:fld id="{6C839B45-6221-4601-946A-5A00B21197E2}" type="datetime1">
              <a:rPr lang="en-CA" smtClean="0"/>
              <a:t>18/10/2021</a:t>
            </a:fld>
            <a:endParaRPr lang="en-US"/>
          </a:p>
        </p:txBody>
      </p:sp>
      <p:sp>
        <p:nvSpPr>
          <p:cNvPr id="7" name="Slide Number Placeholder 6">
            <a:extLst>
              <a:ext uri="{FF2B5EF4-FFF2-40B4-BE49-F238E27FC236}">
                <a16:creationId xmlns:a16="http://schemas.microsoft.com/office/drawing/2014/main" xmlns="" id="{F0BBF23B-F646-BF47-AE26-9F9D9402CD2C}"/>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p14="http://schemas.microsoft.com/office/powerpoint/2010/main" xmlns=""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xmlns=""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A581D1B-40CD-4F79-B5F6-BE1CF92DEB02}" type="datetime1">
              <a:rPr lang="en-CA" smtClean="0"/>
              <a:t>18/10/2021</a:t>
            </a:fld>
            <a:endParaRPr lang="en-US" dirty="0"/>
          </a:p>
        </p:txBody>
      </p:sp>
      <p:sp>
        <p:nvSpPr>
          <p:cNvPr id="6" name="Slide Number Placeholder 5">
            <a:extLst>
              <a:ext uri="{FF2B5EF4-FFF2-40B4-BE49-F238E27FC236}">
                <a16:creationId xmlns:a16="http://schemas.microsoft.com/office/drawing/2014/main" xmlns=""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xmlns=""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xmlns=""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xmlns=""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C2B0BB-85E7-444B-A033-873561327BFC}"/>
              </a:ext>
            </a:extLst>
          </p:cNvPr>
          <p:cNvSpPr>
            <a:spLocks noGrp="1"/>
          </p:cNvSpPr>
          <p:nvPr>
            <p:ph type="ctrTitle"/>
          </p:nvPr>
        </p:nvSpPr>
        <p:spPr/>
        <p:txBody>
          <a:bodyPr/>
          <a:lstStyle/>
          <a:p>
            <a:r>
              <a:rPr lang="en-US" dirty="0" smtClean="0"/>
              <a:t>HADEETH</a:t>
            </a:r>
            <a:endParaRPr lang="en-US" dirty="0"/>
          </a:p>
        </p:txBody>
      </p:sp>
      <p:sp>
        <p:nvSpPr>
          <p:cNvPr id="3" name="Subtitle 2">
            <a:extLst>
              <a:ext uri="{FF2B5EF4-FFF2-40B4-BE49-F238E27FC236}">
                <a16:creationId xmlns:a16="http://schemas.microsoft.com/office/drawing/2014/main" xmlns="" id="{D2CE41B7-91BB-2643-B51E-9483CCFAA46F}"/>
              </a:ext>
            </a:extLst>
          </p:cNvPr>
          <p:cNvSpPr>
            <a:spLocks noGrp="1"/>
          </p:cNvSpPr>
          <p:nvPr>
            <p:ph type="subTitle" idx="1"/>
          </p:nvPr>
        </p:nvSpPr>
        <p:spPr/>
        <p:txBody>
          <a:bodyPr/>
          <a:lstStyle/>
          <a:p>
            <a:r>
              <a:rPr lang="en-US" b="1" dirty="0" smtClean="0"/>
              <a:t>Imam Adnan </a:t>
            </a:r>
            <a:r>
              <a:rPr lang="en-US" b="1" dirty="0" err="1" smtClean="0"/>
              <a:t>Balihodzic</a:t>
            </a:r>
            <a:endParaRPr lang="en-US" dirty="0"/>
          </a:p>
        </p:txBody>
      </p:sp>
      <p:sp>
        <p:nvSpPr>
          <p:cNvPr id="5" name="Slide Number Placeholder 4">
            <a:extLst>
              <a:ext uri="{FF2B5EF4-FFF2-40B4-BE49-F238E27FC236}">
                <a16:creationId xmlns:a16="http://schemas.microsoft.com/office/drawing/2014/main" xmlns="" id="{5C1C79E2-969B-654E-9C3F-A0C291F5423E}"/>
              </a:ext>
            </a:extLst>
          </p:cNvPr>
          <p:cNvSpPr>
            <a:spLocks noGrp="1"/>
          </p:cNvSpPr>
          <p:nvPr>
            <p:ph type="sldNum" sz="quarter" idx="12"/>
          </p:nvPr>
        </p:nvSpPr>
        <p:spPr/>
        <p:txBody>
          <a:bodyPr/>
          <a:lstStyle/>
          <a:p>
            <a:fld id="{C8784B88-F3D9-6A4F-9660-1A0A1E561ED7}" type="slidenum">
              <a:rPr lang="en-US" smtClean="0"/>
              <a:pPr/>
              <a:t>1</a:t>
            </a:fld>
            <a:endParaRPr lang="en-US"/>
          </a:p>
        </p:txBody>
      </p:sp>
      <p:sp>
        <p:nvSpPr>
          <p:cNvPr id="7" name="TextBox 6">
            <a:extLst>
              <a:ext uri="{FF2B5EF4-FFF2-40B4-BE49-F238E27FC236}">
                <a16:creationId xmlns:a16="http://schemas.microsoft.com/office/drawing/2014/main" xmlns="" id="{3F55A7A9-5738-CF48-B5C0-8FEFD5979462}"/>
              </a:ext>
            </a:extLst>
          </p:cNvPr>
          <p:cNvSpPr txBox="1"/>
          <p:nvPr/>
        </p:nvSpPr>
        <p:spPr>
          <a:xfrm>
            <a:off x="3893025" y="1782325"/>
            <a:ext cx="4649671" cy="369332"/>
          </a:xfrm>
          <a:prstGeom prst="rect">
            <a:avLst/>
          </a:prstGeom>
          <a:noFill/>
        </p:spPr>
        <p:txBody>
          <a:bodyPr wrap="none" rtlCol="0">
            <a:spAutoFit/>
          </a:bodyPr>
          <a:lstStyle/>
          <a:p>
            <a:r>
              <a:rPr lang="en-CA" b="1" dirty="0" smtClean="0">
                <a:solidFill>
                  <a:schemeClr val="bg1"/>
                </a:solidFill>
              </a:rPr>
              <a:t>HAD 121 </a:t>
            </a:r>
            <a:r>
              <a:rPr lang="en-CA" b="1" dirty="0">
                <a:solidFill>
                  <a:schemeClr val="bg1"/>
                </a:solidFill>
              </a:rPr>
              <a:t>– </a:t>
            </a:r>
            <a:r>
              <a:rPr lang="en-CA" b="1" dirty="0" smtClean="0">
                <a:solidFill>
                  <a:schemeClr val="bg1"/>
                </a:solidFill>
              </a:rPr>
              <a:t>Hadeeth </a:t>
            </a:r>
            <a:r>
              <a:rPr lang="en-CA" b="1" dirty="0">
                <a:solidFill>
                  <a:schemeClr val="bg1"/>
                </a:solidFill>
              </a:rPr>
              <a:t>Curriculum – Lecture No. </a:t>
            </a:r>
            <a:r>
              <a:rPr lang="en-CA" b="1" dirty="0" smtClean="0">
                <a:solidFill>
                  <a:schemeClr val="bg1"/>
                </a:solidFill>
              </a:rPr>
              <a:t>4</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First Semester</a:t>
            </a:r>
          </a:p>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1442H/2020 </a:t>
            </a:r>
            <a:endParaRPr lang="ar-JO" sz="1200" b="1" dirty="0" smtClean="0">
              <a:solidFill>
                <a:schemeClr val="bg1"/>
              </a:solidFill>
              <a:latin typeface="Simplified Arabic" pitchFamily="18" charset="-78"/>
              <a:sym typeface="Calibri"/>
            </a:endParaRPr>
          </a:p>
        </p:txBody>
      </p:sp>
    </p:spTree>
    <p:extLst>
      <p:ext uri="{BB962C8B-B14F-4D97-AF65-F5344CB8AC3E}">
        <p14:creationId xmlns:p14="http://schemas.microsoft.com/office/powerpoint/2010/main" xmlns=""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#4: Verily, each of you is brought together </a:t>
            </a:r>
            <a:br>
              <a:rPr lang="en-US" sz="3200" dirty="0"/>
            </a:br>
            <a:r>
              <a:rPr lang="en-US" sz="3200" dirty="0"/>
              <a:t>in his mother's abdomen for forty days</a:t>
            </a:r>
          </a:p>
        </p:txBody>
      </p:sp>
      <p:sp>
        <p:nvSpPr>
          <p:cNvPr id="3" name="Content Placeholder 2"/>
          <p:cNvSpPr>
            <a:spLocks noGrp="1"/>
          </p:cNvSpPr>
          <p:nvPr>
            <p:ph idx="1"/>
          </p:nvPr>
        </p:nvSpPr>
        <p:spPr>
          <a:xfrm>
            <a:off x="838200" y="1690688"/>
            <a:ext cx="10515600" cy="4945243"/>
          </a:xfrm>
        </p:spPr>
        <p:txBody>
          <a:bodyPr>
            <a:normAutofit fontScale="32500" lnSpcReduction="20000"/>
          </a:bodyPr>
          <a:lstStyle/>
          <a:p>
            <a:r>
              <a:rPr lang="en-US" sz="3300" b="1" dirty="0">
                <a:solidFill>
                  <a:srgbClr val="008000"/>
                </a:solidFill>
              </a:rPr>
              <a:t>"The angel is then sent to him" </a:t>
            </a:r>
            <a:r>
              <a:rPr lang="en-US" sz="3300" dirty="0" smtClean="0"/>
              <a:t>Here</a:t>
            </a:r>
            <a:r>
              <a:rPr lang="en-US" sz="3300" dirty="0"/>
              <a:t>, the Prophet (peace be upon him) used the word, "the angel," rather than "an angel". This implies that this role of looking after or taking care of the fetus is that of </a:t>
            </a:r>
            <a:r>
              <a:rPr lang="en-US" sz="3300" b="1" dirty="0">
                <a:solidFill>
                  <a:srgbClr val="008000"/>
                </a:solidFill>
              </a:rPr>
              <a:t>a specific angel</a:t>
            </a:r>
            <a:r>
              <a:rPr lang="en-US" sz="3300" dirty="0"/>
              <a:t>. It is certain some angels have specific roles, such as </a:t>
            </a:r>
            <a:r>
              <a:rPr lang="en-US" sz="3300" dirty="0">
                <a:solidFill>
                  <a:srgbClr val="008000"/>
                </a:solidFill>
              </a:rPr>
              <a:t>the task of delivering Allah's decree to the fetus</a:t>
            </a:r>
            <a:r>
              <a:rPr lang="en-US" sz="3300" dirty="0"/>
              <a:t>. The angel is sent after the embryo has gone through the stages described above. </a:t>
            </a:r>
          </a:p>
          <a:p>
            <a:r>
              <a:rPr lang="en-US" sz="3300" b="1" dirty="0">
                <a:solidFill>
                  <a:srgbClr val="008000"/>
                </a:solidFill>
              </a:rPr>
              <a:t>"and he breathes into him the spirit." </a:t>
            </a:r>
            <a:r>
              <a:rPr lang="en-US" sz="3300" dirty="0" smtClean="0"/>
              <a:t>The </a:t>
            </a:r>
            <a:r>
              <a:rPr lang="en-US" sz="3300" b="1" i="1" dirty="0" err="1">
                <a:solidFill>
                  <a:srgbClr val="008000"/>
                </a:solidFill>
              </a:rPr>
              <a:t>rooh</a:t>
            </a:r>
            <a:r>
              <a:rPr lang="en-US" sz="3300" b="1" i="1" dirty="0">
                <a:solidFill>
                  <a:srgbClr val="008000"/>
                </a:solidFill>
              </a:rPr>
              <a:t> </a:t>
            </a:r>
            <a:r>
              <a:rPr lang="en-US" sz="3300" b="1" dirty="0">
                <a:solidFill>
                  <a:srgbClr val="008000"/>
                </a:solidFill>
              </a:rPr>
              <a:t>or "spirit" is the "life" </a:t>
            </a:r>
            <a:r>
              <a:rPr lang="en-US" sz="3300" dirty="0"/>
              <a:t>of the individual. Some commentators state that there is </a:t>
            </a:r>
            <a:r>
              <a:rPr lang="en-US" sz="3300" dirty="0">
                <a:solidFill>
                  <a:srgbClr val="C00000"/>
                </a:solidFill>
              </a:rPr>
              <a:t>agreement on that the </a:t>
            </a:r>
            <a:r>
              <a:rPr lang="en-US" sz="3300" i="1" dirty="0" err="1">
                <a:solidFill>
                  <a:srgbClr val="C00000"/>
                </a:solidFill>
              </a:rPr>
              <a:t>rooh</a:t>
            </a:r>
            <a:r>
              <a:rPr lang="en-US" sz="3300" dirty="0">
                <a:solidFill>
                  <a:srgbClr val="C00000"/>
                </a:solidFill>
              </a:rPr>
              <a:t> is breathed into the new human after 120 days in the womb</a:t>
            </a:r>
            <a:r>
              <a:rPr lang="en-US" sz="3300" dirty="0"/>
              <a:t>. It is directly determined by the understanding of this </a:t>
            </a:r>
            <a:r>
              <a:rPr lang="en-US" sz="3300" dirty="0" err="1" smtClean="0"/>
              <a:t>hadeeth</a:t>
            </a:r>
            <a:r>
              <a:rPr lang="en-US" sz="3300" dirty="0" smtClean="0"/>
              <a:t> </a:t>
            </a:r>
            <a:r>
              <a:rPr lang="en-US" sz="3300" dirty="0"/>
              <a:t>of Ibn Masood that the period of the </a:t>
            </a:r>
            <a:r>
              <a:rPr lang="en-US" sz="3300" b="1" i="1" dirty="0" err="1">
                <a:solidFill>
                  <a:srgbClr val="008000"/>
                </a:solidFill>
              </a:rPr>
              <a:t>nutfah</a:t>
            </a:r>
            <a:r>
              <a:rPr lang="en-US" sz="3300" dirty="0"/>
              <a:t> is forty days, followed by a forty-day period of the </a:t>
            </a:r>
            <a:r>
              <a:rPr lang="en-US" sz="3300" b="1" i="1" dirty="0" err="1">
                <a:solidFill>
                  <a:srgbClr val="008000"/>
                </a:solidFill>
              </a:rPr>
              <a:t>alaqah</a:t>
            </a:r>
            <a:r>
              <a:rPr lang="en-US" sz="3300" b="1" dirty="0">
                <a:solidFill>
                  <a:srgbClr val="008000"/>
                </a:solidFill>
              </a:rPr>
              <a:t> </a:t>
            </a:r>
            <a:r>
              <a:rPr lang="en-US" sz="3300" dirty="0"/>
              <a:t>which is also followed by a forty-day period of the </a:t>
            </a:r>
            <a:r>
              <a:rPr lang="en-US" sz="3300" b="1" i="1" dirty="0" err="1">
                <a:solidFill>
                  <a:srgbClr val="008000"/>
                </a:solidFill>
              </a:rPr>
              <a:t>mudhghah</a:t>
            </a:r>
            <a:r>
              <a:rPr lang="en-US" sz="3300" dirty="0"/>
              <a:t>.</a:t>
            </a:r>
          </a:p>
          <a:p>
            <a:r>
              <a:rPr lang="en-US" sz="3300" b="1" dirty="0">
                <a:solidFill>
                  <a:srgbClr val="008000"/>
                </a:solidFill>
              </a:rPr>
              <a:t>"He is also commanded to issue four decrees: to record his sustenance, his life span, his deeds and [whether he will be] unhappy [by entering Hell] or happy [by entering Paradise]." </a:t>
            </a:r>
            <a:r>
              <a:rPr lang="en-US" sz="3300" dirty="0" smtClean="0"/>
              <a:t>The </a:t>
            </a:r>
            <a:r>
              <a:rPr lang="en-US" sz="3300" dirty="0"/>
              <a:t>angels records all of these matters for the human being while it is still a fetus. This is a reference to Allah's pre-knowledge of everything that will occur in this universe. This knowledge and recording was referred to under the discussion related to belief in al-</a:t>
            </a:r>
            <a:r>
              <a:rPr lang="en-US" sz="3300" dirty="0" err="1"/>
              <a:t>Qadar</a:t>
            </a:r>
            <a:r>
              <a:rPr lang="en-US" sz="3300" dirty="0"/>
              <a:t>, in </a:t>
            </a:r>
            <a:r>
              <a:rPr lang="en-US" sz="3300" dirty="0" err="1" smtClean="0"/>
              <a:t>Hadeeth</a:t>
            </a:r>
            <a:r>
              <a:rPr lang="en-US" sz="3300" dirty="0" smtClean="0"/>
              <a:t> </a:t>
            </a:r>
            <a:r>
              <a:rPr lang="en-US" sz="3300" dirty="0"/>
              <a:t>#2. </a:t>
            </a:r>
            <a:endParaRPr lang="en-US" sz="3300" dirty="0" smtClean="0"/>
          </a:p>
          <a:p>
            <a:r>
              <a:rPr lang="en-US" sz="3300" dirty="0" smtClean="0"/>
              <a:t>This </a:t>
            </a:r>
            <a:r>
              <a:rPr lang="en-US" sz="3300" dirty="0" err="1" smtClean="0"/>
              <a:t>hadeeth</a:t>
            </a:r>
            <a:r>
              <a:rPr lang="en-US" sz="3300" dirty="0" smtClean="0"/>
              <a:t> </a:t>
            </a:r>
            <a:r>
              <a:rPr lang="en-US" sz="3300" dirty="0"/>
              <a:t>states that the amount of a person's provisions and sustenance is recorded. It is also recorded whether or not that sustenance comes through legal or illegal means. </a:t>
            </a:r>
            <a:r>
              <a:rPr lang="en-US" sz="3300" dirty="0" smtClean="0"/>
              <a:t>Exactly </a:t>
            </a:r>
            <a:r>
              <a:rPr lang="en-US" sz="3300" dirty="0"/>
              <a:t>how long the person will live is already known and recorded while he is still in his mother's womb. The person's individual deeds will be recorded at that time. Then the angel records whether he will be among the fortunate or the miserable. This status is based on how the person ends his life, as is clear from the remainder of the </a:t>
            </a:r>
            <a:r>
              <a:rPr lang="en-US" sz="3300" dirty="0" err="1" smtClean="0"/>
              <a:t>hadeeth</a:t>
            </a:r>
            <a:r>
              <a:rPr lang="en-US" sz="3300" dirty="0" smtClean="0"/>
              <a:t>. </a:t>
            </a:r>
            <a:r>
              <a:rPr lang="en-US" sz="3300" dirty="0"/>
              <a:t>Of course, this determination is based on Allah's knowledge and justice. He will destine for Heaven those who deserve Heaven because they are going, after birth, to accept the truth and apply it in their lives. He will destine for Hell those who will refuse the truth and do not follow the Straight Path.</a:t>
            </a: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10</a:t>
            </a:fld>
            <a:endParaRPr lang="en-US"/>
          </a:p>
        </p:txBody>
      </p:sp>
    </p:spTree>
    <p:extLst>
      <p:ext uri="{BB962C8B-B14F-4D97-AF65-F5344CB8AC3E}">
        <p14:creationId xmlns:p14="http://schemas.microsoft.com/office/powerpoint/2010/main" xmlns="" val="2753702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#4: Verily, each of you is brought together </a:t>
            </a:r>
            <a:br>
              <a:rPr lang="en-US" sz="3200" dirty="0"/>
            </a:br>
            <a:r>
              <a:rPr lang="en-US" sz="3200" dirty="0"/>
              <a:t>in his mother's abdomen for forty days</a:t>
            </a:r>
          </a:p>
        </p:txBody>
      </p:sp>
      <p:sp>
        <p:nvSpPr>
          <p:cNvPr id="3" name="Content Placeholder 2"/>
          <p:cNvSpPr>
            <a:spLocks noGrp="1"/>
          </p:cNvSpPr>
          <p:nvPr>
            <p:ph idx="1"/>
          </p:nvPr>
        </p:nvSpPr>
        <p:spPr>
          <a:xfrm>
            <a:off x="838200" y="1690688"/>
            <a:ext cx="10515600" cy="4837118"/>
          </a:xfrm>
        </p:spPr>
        <p:txBody>
          <a:bodyPr>
            <a:normAutofit fontScale="55000" lnSpcReduction="20000"/>
          </a:bodyPr>
          <a:lstStyle/>
          <a:p>
            <a:r>
              <a:rPr lang="en-US" b="1" dirty="0">
                <a:solidFill>
                  <a:srgbClr val="008000"/>
                </a:solidFill>
              </a:rPr>
              <a:t>"I swear by Allah, other than Whom there is no God, certainly, one of you will definitely perform the deeds of the people of Paradise until there is not between him and Paradise except an arm's length and then what has been recorded will overtake him and he shall perform the deeds of the people of Hell and enter it."</a:t>
            </a:r>
            <a:endParaRPr lang="en-US" dirty="0">
              <a:solidFill>
                <a:srgbClr val="008000"/>
              </a:solidFill>
            </a:endParaRPr>
          </a:p>
          <a:p>
            <a:r>
              <a:rPr lang="en-US" dirty="0"/>
              <a:t>Swearing by Allah stresses the certainty and truthfulness of what is about to be said. The rest of the </a:t>
            </a:r>
            <a:r>
              <a:rPr lang="en-US" dirty="0" err="1" smtClean="0"/>
              <a:t>hadeeth</a:t>
            </a:r>
            <a:r>
              <a:rPr lang="en-US" dirty="0" smtClean="0"/>
              <a:t> </a:t>
            </a:r>
            <a:r>
              <a:rPr lang="en-US" dirty="0"/>
              <a:t>states that a person could be doing the acts of one apparently destined for Paradise for years and then end up in the Hell-fire. Conversely, a person could be doing acts that could land one in the Hell-fire for years and then end up in Paradise. This is indeed something remarkable and unexpected. Hence, the Prophet (peace be upon him) began with these words and expressions in order to stress that this happens to some people.</a:t>
            </a:r>
            <a:r>
              <a:rPr lang="en-US" b="1" dirty="0"/>
              <a:t> </a:t>
            </a:r>
            <a:endParaRPr lang="en-US" dirty="0"/>
          </a:p>
          <a:p>
            <a:r>
              <a:rPr lang="en-US" dirty="0"/>
              <a:t>In this </a:t>
            </a:r>
            <a:r>
              <a:rPr lang="en-US" dirty="0" err="1" smtClean="0"/>
              <a:t>hadeeth</a:t>
            </a:r>
            <a:r>
              <a:rPr lang="en-US" dirty="0" smtClean="0"/>
              <a:t>, </a:t>
            </a:r>
            <a:r>
              <a:rPr lang="en-US" dirty="0"/>
              <a:t>the Prophet (peace be upon him) is describing someone who has performed the deeds that will lead to Paradise for almost his entire life.</a:t>
            </a:r>
            <a:r>
              <a:rPr lang="en-US" b="1" dirty="0"/>
              <a:t> </a:t>
            </a:r>
            <a:r>
              <a:rPr lang="en-US" dirty="0"/>
              <a:t>Then, just before his time of death as has been recorded for him while he was in the fetus, he changes his acts. He stops doing the deeds of the people of Paradise and, instead, he starts performing the deeds of the people of the Hell-fire. He was very close to entering Paradise, as if the only thing between him and Paradise would have been his death. But he did not persist in that way. He did not continue to strive and patiently do the acts of the People of Paradise. He changed before his death and due to that reason he will be from the people of Hell.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11</a:t>
            </a:fld>
            <a:endParaRPr lang="en-US"/>
          </a:p>
        </p:txBody>
      </p:sp>
    </p:spTree>
    <p:extLst>
      <p:ext uri="{BB962C8B-B14F-4D97-AF65-F5344CB8AC3E}">
        <p14:creationId xmlns:p14="http://schemas.microsoft.com/office/powerpoint/2010/main" xmlns="" val="4129607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solidFill>
                  <a:prstClr val="black"/>
                </a:solidFill>
              </a:rPr>
              <a:t>Hadeeth</a:t>
            </a:r>
            <a:r>
              <a:rPr lang="en-US" sz="3200" dirty="0" smtClean="0">
                <a:solidFill>
                  <a:prstClr val="black"/>
                </a:solidFill>
              </a:rPr>
              <a:t> </a:t>
            </a:r>
            <a:r>
              <a:rPr lang="en-US" sz="3200" dirty="0">
                <a:solidFill>
                  <a:prstClr val="black"/>
                </a:solidFill>
              </a:rPr>
              <a:t>#4: Verily, each of you is brought together </a:t>
            </a:r>
            <a:br>
              <a:rPr lang="en-US" sz="3200" dirty="0">
                <a:solidFill>
                  <a:prstClr val="black"/>
                </a:solidFill>
              </a:rPr>
            </a:br>
            <a:r>
              <a:rPr lang="en-US" sz="3200" dirty="0">
                <a:solidFill>
                  <a:prstClr val="black"/>
                </a:solidFill>
              </a:rPr>
              <a:t>in his mother's abdomen for forty days</a:t>
            </a:r>
            <a:endParaRPr lang="en-US" sz="3600" dirty="0"/>
          </a:p>
        </p:txBody>
      </p:sp>
      <p:sp>
        <p:nvSpPr>
          <p:cNvPr id="3" name="Content Placeholder 2"/>
          <p:cNvSpPr>
            <a:spLocks noGrp="1"/>
          </p:cNvSpPr>
          <p:nvPr>
            <p:ph idx="1"/>
          </p:nvPr>
        </p:nvSpPr>
        <p:spPr>
          <a:xfrm>
            <a:off x="838200" y="1690688"/>
            <a:ext cx="10515600" cy="4837118"/>
          </a:xfrm>
        </p:spPr>
        <p:txBody>
          <a:bodyPr>
            <a:noAutofit/>
          </a:bodyPr>
          <a:lstStyle/>
          <a:p>
            <a:r>
              <a:rPr lang="en-US" sz="1400" dirty="0"/>
              <a:t>This </a:t>
            </a:r>
            <a:r>
              <a:rPr lang="en-US" sz="1400" dirty="0" err="1" smtClean="0"/>
              <a:t>hadeeth</a:t>
            </a:r>
            <a:r>
              <a:rPr lang="en-US" sz="1400" dirty="0" smtClean="0"/>
              <a:t> </a:t>
            </a:r>
            <a:r>
              <a:rPr lang="en-US" sz="1400" dirty="0"/>
              <a:t>points out a very important aspect of judgment. A person will be judged according to his belief and actions at the time of his death. The Prophet (peace be upon him) said, </a:t>
            </a:r>
            <a:r>
              <a:rPr lang="en-US" sz="1400" b="1" dirty="0">
                <a:solidFill>
                  <a:srgbClr val="008000"/>
                </a:solidFill>
              </a:rPr>
              <a:t>"And verily the deeds are based on their final [deeds]." </a:t>
            </a:r>
            <a:r>
              <a:rPr lang="en-US" sz="1400" dirty="0"/>
              <a:t>(Recorded by al-Bukhari.)</a:t>
            </a:r>
          </a:p>
          <a:p>
            <a:r>
              <a:rPr lang="en-US" sz="1400" b="1" dirty="0">
                <a:solidFill>
                  <a:srgbClr val="008000"/>
                </a:solidFill>
              </a:rPr>
              <a:t>"And, certainly, one of you will definitely perform the acts of the people of Hell until there is not between him and Hell except an arm's length and then what has been recorded will overtake him and he shall perform the deeds of the people of Paradise and enter it." </a:t>
            </a:r>
            <a:endParaRPr lang="en-US" sz="1400" dirty="0">
              <a:solidFill>
                <a:srgbClr val="008000"/>
              </a:solidFill>
            </a:endParaRPr>
          </a:p>
          <a:p>
            <a:r>
              <a:rPr lang="en-US" sz="1400" dirty="0"/>
              <a:t>This is the opposite of the first case described above. </a:t>
            </a:r>
            <a:r>
              <a:rPr lang="en-US" sz="1400" i="1" dirty="0"/>
              <a:t>Ibn </a:t>
            </a:r>
            <a:r>
              <a:rPr lang="en-US" sz="1400" i="1" dirty="0" err="1"/>
              <a:t>Daqeeq</a:t>
            </a:r>
            <a:r>
              <a:rPr lang="en-US" sz="1400" i="1" dirty="0"/>
              <a:t> al-</a:t>
            </a:r>
            <a:r>
              <a:rPr lang="en-US" sz="1400" i="1" dirty="0" err="1"/>
              <a:t>Eid</a:t>
            </a:r>
            <a:r>
              <a:rPr lang="en-US" sz="1400" i="1" dirty="0"/>
              <a:t> </a:t>
            </a:r>
            <a:r>
              <a:rPr lang="en-US" sz="1400" dirty="0"/>
              <a:t>points out that it is part of Allah's great mercy that the first case mentioned above is very rare while the second case mentioned here is not uncommon. That is, by Allah's mercy, He guides those who turn to Him. If someone does good deeds, Allah continues to guide him, help him and overlook his faults</a:t>
            </a:r>
            <a:r>
              <a:rPr lang="en-US" sz="1400" dirty="0" smtClean="0"/>
              <a:t>.</a:t>
            </a:r>
            <a:endParaRPr lang="en-US" sz="14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12</a:t>
            </a:fld>
            <a:endParaRPr lang="en-US"/>
          </a:p>
        </p:txBody>
      </p:sp>
    </p:spTree>
    <p:extLst>
      <p:ext uri="{BB962C8B-B14F-4D97-AF65-F5344CB8AC3E}">
        <p14:creationId xmlns:p14="http://schemas.microsoft.com/office/powerpoint/2010/main" xmlns="" val="414878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#4: Verily, each of you is brought together </a:t>
            </a:r>
            <a:br>
              <a:rPr lang="en-US" sz="3200" dirty="0"/>
            </a:br>
            <a:r>
              <a:rPr lang="en-US" sz="3200" dirty="0"/>
              <a:t>in his mother's abdomen for forty days</a:t>
            </a:r>
          </a:p>
        </p:txBody>
      </p:sp>
      <p:sp>
        <p:nvSpPr>
          <p:cNvPr id="3" name="Content Placeholder 2"/>
          <p:cNvSpPr>
            <a:spLocks noGrp="1"/>
          </p:cNvSpPr>
          <p:nvPr>
            <p:ph idx="1"/>
          </p:nvPr>
        </p:nvSpPr>
        <p:spPr>
          <a:xfrm>
            <a:off x="838200" y="1690688"/>
            <a:ext cx="10515600" cy="4958306"/>
          </a:xfrm>
        </p:spPr>
        <p:txBody>
          <a:bodyPr>
            <a:normAutofit fontScale="55000" lnSpcReduction="20000"/>
          </a:bodyPr>
          <a:lstStyle/>
          <a:p>
            <a:pPr marL="0" indent="0">
              <a:buNone/>
            </a:pPr>
            <a:r>
              <a:rPr lang="en-US" sz="2900" b="1" dirty="0">
                <a:solidFill>
                  <a:srgbClr val="C00000"/>
                </a:solidFill>
              </a:rPr>
              <a:t>Lessons from this </a:t>
            </a:r>
            <a:r>
              <a:rPr lang="en-US" sz="2900" b="1" dirty="0" err="1" smtClean="0">
                <a:solidFill>
                  <a:srgbClr val="C00000"/>
                </a:solidFill>
              </a:rPr>
              <a:t>Hadeeth</a:t>
            </a:r>
            <a:r>
              <a:rPr lang="en-US" sz="2900" b="1" dirty="0" smtClean="0">
                <a:solidFill>
                  <a:srgbClr val="C00000"/>
                </a:solidFill>
              </a:rPr>
              <a:t>: </a:t>
            </a:r>
            <a:endParaRPr lang="en-US" sz="2900" dirty="0">
              <a:solidFill>
                <a:srgbClr val="C00000"/>
              </a:solidFill>
            </a:endParaRPr>
          </a:p>
          <a:p>
            <a:pPr lvl="0"/>
            <a:r>
              <a:rPr lang="en-US" sz="2900" dirty="0"/>
              <a:t>The majority of the scholars have understood this </a:t>
            </a:r>
            <a:r>
              <a:rPr lang="en-US" sz="2900" dirty="0" err="1" smtClean="0"/>
              <a:t>hadeeth</a:t>
            </a:r>
            <a:r>
              <a:rPr lang="en-US" sz="2900" dirty="0" smtClean="0"/>
              <a:t> </a:t>
            </a:r>
            <a:r>
              <a:rPr lang="en-US" sz="2900" dirty="0"/>
              <a:t>to mean that the fetus passes through three stages of </a:t>
            </a:r>
            <a:r>
              <a:rPr lang="en-US" sz="2900" i="1" dirty="0" err="1"/>
              <a:t>nutfah</a:t>
            </a:r>
            <a:r>
              <a:rPr lang="en-US" sz="2900" i="1" dirty="0"/>
              <a:t>, </a:t>
            </a:r>
            <a:r>
              <a:rPr lang="en-US" sz="2900" i="1" dirty="0" err="1"/>
              <a:t>alaqah</a:t>
            </a:r>
            <a:r>
              <a:rPr lang="en-US" sz="2900" i="1" dirty="0"/>
              <a:t> </a:t>
            </a:r>
            <a:r>
              <a:rPr lang="en-US" sz="2900" dirty="0"/>
              <a:t>and</a:t>
            </a:r>
            <a:r>
              <a:rPr lang="en-US" sz="2900" i="1" dirty="0"/>
              <a:t> </a:t>
            </a:r>
            <a:r>
              <a:rPr lang="en-US" sz="2900" i="1" dirty="0" err="1"/>
              <a:t>mudhghah</a:t>
            </a:r>
            <a:r>
              <a:rPr lang="en-US" sz="2900" dirty="0"/>
              <a:t>. Each stage takes forty days, for a total of one hundred and twenty days.</a:t>
            </a:r>
          </a:p>
          <a:p>
            <a:pPr lvl="0"/>
            <a:r>
              <a:rPr lang="en-US" sz="2900" dirty="0"/>
              <a:t>While a human is still a fetus, an angel records its provisions, life span, deeds and whether he will be happy or miserable. This is all part of the foreknowledge that Allah possesses about this creation.</a:t>
            </a:r>
          </a:p>
          <a:p>
            <a:pPr lvl="0"/>
            <a:r>
              <a:rPr lang="en-US" sz="2900" dirty="0"/>
              <a:t>The deeds a person is performing at the time of his death are the deeds that will determine whether he is from the people of Paradise or the people of Hell.</a:t>
            </a:r>
          </a:p>
          <a:p>
            <a:pPr lvl="0"/>
            <a:r>
              <a:rPr lang="en-US" sz="2900" dirty="0">
                <a:solidFill>
                  <a:srgbClr val="C00000"/>
                </a:solidFill>
              </a:rPr>
              <a:t>One cannot rest on his past deeds and think he is going to Paradise</a:t>
            </a:r>
            <a:r>
              <a:rPr lang="en-US" sz="2900" dirty="0"/>
              <a:t>. Instead, </a:t>
            </a:r>
            <a:r>
              <a:rPr lang="en-US" sz="2900" dirty="0">
                <a:solidFill>
                  <a:srgbClr val="C00000"/>
                </a:solidFill>
              </a:rPr>
              <a:t>one must continue to struggle and toil for his most important behavior is his behavior at the time of his death.</a:t>
            </a:r>
          </a:p>
          <a:p>
            <a:pPr lvl="0"/>
            <a:r>
              <a:rPr lang="en-US" sz="2900" dirty="0"/>
              <a:t>A person may be performing the deeds of the people of Hell and, then, by Allah's mercy, he is guided to perform the deeds of the people of Paradise. Therefore, he will be from the people of Paradise. Unfortunately, the opposite can also be true. Such has already been recorded for each human while he was in the womb of his mother.</a:t>
            </a:r>
          </a:p>
          <a:p>
            <a:pPr marL="0" indent="0">
              <a:buNone/>
            </a:pPr>
            <a:endParaRPr lang="en-US" sz="2000" b="1" dirty="0" smtClean="0">
              <a:ea typeface="Calibri" panose="020F0502020204030204" pitchFamily="34" charset="0"/>
            </a:endParaRPr>
          </a:p>
        </p:txBody>
      </p:sp>
      <p:sp>
        <p:nvSpPr>
          <p:cNvPr id="5" name="Slide Number Placeholder 4"/>
          <p:cNvSpPr>
            <a:spLocks noGrp="1"/>
          </p:cNvSpPr>
          <p:nvPr>
            <p:ph type="sldNum" sz="quarter" idx="12"/>
          </p:nvPr>
        </p:nvSpPr>
        <p:spPr/>
        <p:txBody>
          <a:bodyPr/>
          <a:lstStyle/>
          <a:p>
            <a:fld id="{C8784B88-F3D9-6A4F-9660-1A0A1E561ED7}" type="slidenum">
              <a:rPr lang="en-US" smtClean="0"/>
              <a:pPr/>
              <a:t>13</a:t>
            </a:fld>
            <a:endParaRPr lang="en-US"/>
          </a:p>
        </p:txBody>
      </p:sp>
    </p:spTree>
    <p:extLst>
      <p:ext uri="{BB962C8B-B14F-4D97-AF65-F5344CB8AC3E}">
        <p14:creationId xmlns:p14="http://schemas.microsoft.com/office/powerpoint/2010/main" xmlns="" val="3731850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#4: Verily, each of you is brought together </a:t>
            </a:r>
            <a:br>
              <a:rPr lang="en-US" sz="3200" dirty="0"/>
            </a:br>
            <a:r>
              <a:rPr lang="en-US" sz="3200" dirty="0"/>
              <a:t>in his mother's abdomen for forty days</a:t>
            </a:r>
          </a:p>
        </p:txBody>
      </p:sp>
      <p:sp>
        <p:nvSpPr>
          <p:cNvPr id="3" name="Content Placeholder 2"/>
          <p:cNvSpPr>
            <a:spLocks noGrp="1"/>
          </p:cNvSpPr>
          <p:nvPr>
            <p:ph idx="1"/>
          </p:nvPr>
        </p:nvSpPr>
        <p:spPr/>
        <p:txBody>
          <a:bodyPr>
            <a:normAutofit fontScale="62500" lnSpcReduction="20000"/>
          </a:bodyPr>
          <a:lstStyle/>
          <a:p>
            <a:pPr lvl="0"/>
            <a:r>
              <a:rPr lang="en-US" dirty="0"/>
              <a:t>In reality, this is a very scary thought. It means that </a:t>
            </a:r>
            <a:r>
              <a:rPr lang="en-US" dirty="0">
                <a:solidFill>
                  <a:srgbClr val="C00000"/>
                </a:solidFill>
              </a:rPr>
              <a:t>every Muslim must be on guard at all times to make sure that he does not stray from the straight path.</a:t>
            </a:r>
            <a:r>
              <a:rPr lang="en-US" dirty="0"/>
              <a:t> He cannot look to his present deeds and feel assured because it could be that he changes his ways and starts performing the deeds of the people of the Hell-fire. Hence, he must always be on his toes. </a:t>
            </a:r>
            <a:endParaRPr lang="en-US" dirty="0" smtClean="0"/>
          </a:p>
          <a:p>
            <a:pPr lvl="0"/>
            <a:r>
              <a:rPr lang="en-US" dirty="0" smtClean="0"/>
              <a:t>He </a:t>
            </a:r>
            <a:r>
              <a:rPr lang="en-US" dirty="0"/>
              <a:t>must always pursue those avenues that </a:t>
            </a:r>
            <a:r>
              <a:rPr lang="en-US" dirty="0">
                <a:solidFill>
                  <a:srgbClr val="C00000"/>
                </a:solidFill>
              </a:rPr>
              <a:t>strengthen his faith, revive it or keep it strong</a:t>
            </a:r>
            <a:r>
              <a:rPr lang="en-US" dirty="0"/>
              <a:t>. And he must always </a:t>
            </a:r>
            <a:r>
              <a:rPr lang="en-US" dirty="0">
                <a:solidFill>
                  <a:srgbClr val="C00000"/>
                </a:solidFill>
              </a:rPr>
              <a:t>stay away from those avenues that weaken and damage his faith</a:t>
            </a:r>
            <a:r>
              <a:rPr lang="en-US" dirty="0"/>
              <a:t>, as he does not know what they may lead him to and he may end up dying in a wretched state.</a:t>
            </a:r>
          </a:p>
          <a:p>
            <a:r>
              <a:rPr lang="en-US" dirty="0"/>
              <a:t>This portion of the </a:t>
            </a:r>
            <a:r>
              <a:rPr lang="en-US" dirty="0" err="1" smtClean="0"/>
              <a:t>hadeeth</a:t>
            </a:r>
            <a:r>
              <a:rPr lang="en-US" dirty="0" smtClean="0"/>
              <a:t> </a:t>
            </a:r>
            <a:r>
              <a:rPr lang="en-US" dirty="0"/>
              <a:t>should also give hope to those who are currently committing sins, realizing that they are wrong but somehow still not being able to pull themselves from them. If such a person continues to strive and correct himself, Allah willing, he will finally some day change his ways. When he does, he will start performing the deeds of the People of Paradise and die in that state. This is, once again, a great bounty, blessing and opportunity from </a:t>
            </a:r>
            <a:r>
              <a:rPr lang="en-US" dirty="0" smtClean="0"/>
              <a:t>Allah.</a:t>
            </a:r>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14</a:t>
            </a:fld>
            <a:endParaRPr lang="en-US"/>
          </a:p>
        </p:txBody>
      </p:sp>
    </p:spTree>
    <p:extLst>
      <p:ext uri="{BB962C8B-B14F-4D97-AF65-F5344CB8AC3E}">
        <p14:creationId xmlns:p14="http://schemas.microsoft.com/office/powerpoint/2010/main" xmlns="" val="830308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#4: Verily, each of you is brought together </a:t>
            </a:r>
            <a:br>
              <a:rPr lang="en-US" sz="3200" dirty="0"/>
            </a:br>
            <a:r>
              <a:rPr lang="en-US" sz="3200" dirty="0"/>
              <a:t>in his mother's abdomen for forty days</a:t>
            </a:r>
          </a:p>
        </p:txBody>
      </p:sp>
      <p:sp>
        <p:nvSpPr>
          <p:cNvPr id="3" name="Content Placeholder 2"/>
          <p:cNvSpPr>
            <a:spLocks noGrp="1"/>
          </p:cNvSpPr>
          <p:nvPr>
            <p:ph idx="1"/>
          </p:nvPr>
        </p:nvSpPr>
        <p:spPr/>
        <p:txBody>
          <a:bodyPr>
            <a:normAutofit fontScale="77500" lnSpcReduction="20000"/>
          </a:bodyPr>
          <a:lstStyle/>
          <a:p>
            <a:r>
              <a:rPr lang="en-US" b="1" dirty="0">
                <a:solidFill>
                  <a:srgbClr val="C00000"/>
                </a:solidFill>
              </a:rPr>
              <a:t>Conclusion:</a:t>
            </a:r>
            <a:endParaRPr lang="en-US" dirty="0">
              <a:solidFill>
                <a:srgbClr val="C00000"/>
              </a:solidFill>
            </a:endParaRPr>
          </a:p>
          <a:p>
            <a:r>
              <a:rPr lang="en-US" dirty="0"/>
              <a:t>The </a:t>
            </a:r>
            <a:r>
              <a:rPr lang="en-US" dirty="0" err="1" smtClean="0"/>
              <a:t>hadeeths</a:t>
            </a:r>
            <a:r>
              <a:rPr lang="en-US" dirty="0" smtClean="0"/>
              <a:t> </a:t>
            </a:r>
            <a:r>
              <a:rPr lang="en-US" dirty="0"/>
              <a:t>are the sources of our </a:t>
            </a:r>
            <a:r>
              <a:rPr lang="en-US" dirty="0" err="1"/>
              <a:t>iman</a:t>
            </a:r>
            <a:r>
              <a:rPr lang="en-US" dirty="0"/>
              <a:t> (faith), knowledge, and guidance as we are taught by the Prophet, </a:t>
            </a:r>
            <a:r>
              <a:rPr lang="en-US" dirty="0" err="1"/>
              <a:t>sallallahu</a:t>
            </a:r>
            <a:r>
              <a:rPr lang="en-US" dirty="0"/>
              <a:t> '</a:t>
            </a:r>
            <a:r>
              <a:rPr lang="en-US" dirty="0" err="1"/>
              <a:t>alayhi</a:t>
            </a:r>
            <a:r>
              <a:rPr lang="en-US" dirty="0"/>
              <a:t> </a:t>
            </a:r>
            <a:r>
              <a:rPr lang="en-US" dirty="0" err="1"/>
              <a:t>wasallam</a:t>
            </a:r>
            <a:r>
              <a:rPr lang="en-US" dirty="0"/>
              <a:t>. Studying and understanding the </a:t>
            </a:r>
            <a:r>
              <a:rPr lang="en-US" dirty="0" err="1" smtClean="0"/>
              <a:t>Hadeeths</a:t>
            </a:r>
            <a:r>
              <a:rPr lang="en-US" dirty="0" smtClean="0"/>
              <a:t> </a:t>
            </a:r>
            <a:r>
              <a:rPr lang="en-US" dirty="0"/>
              <a:t>will activate our insight (</a:t>
            </a:r>
            <a:r>
              <a:rPr lang="en-US" i="1" dirty="0" err="1"/>
              <a:t>basirah</a:t>
            </a:r>
            <a:r>
              <a:rPr lang="en-US" dirty="0"/>
              <a:t>), enlighten our hearts, and uplift our souls. </a:t>
            </a:r>
          </a:p>
          <a:p>
            <a:r>
              <a:rPr lang="en-US" dirty="0"/>
              <a:t>One cannot rest on his past deeds and think he is going to Paradise. Instead, one must continue to struggle and toil for his most important behavior is his behavior at the time of his death. Every Muslim should seek refuge in Allah from having an evil end, wherein his deeds before his death are those of the people of Hell. This will by the help of Allah, lead us and keep us on the right path to the end, </a:t>
            </a:r>
            <a:r>
              <a:rPr lang="en-US" dirty="0" err="1"/>
              <a:t>insha</a:t>
            </a:r>
            <a:r>
              <a:rPr lang="en-US" dirty="0"/>
              <a:t> Allah.</a:t>
            </a:r>
          </a:p>
          <a:p>
            <a:pPr marL="0" indent="0">
              <a:buNone/>
            </a:pPr>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15</a:t>
            </a:fld>
            <a:endParaRPr lang="en-US"/>
          </a:p>
        </p:txBody>
      </p:sp>
    </p:spTree>
    <p:extLst>
      <p:ext uri="{BB962C8B-B14F-4D97-AF65-F5344CB8AC3E}">
        <p14:creationId xmlns:p14="http://schemas.microsoft.com/office/powerpoint/2010/main" xmlns="" val="3747212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smtClean="0"/>
              <a:t>Hadeeth</a:t>
            </a:r>
            <a:r>
              <a:rPr lang="en-US" sz="3200" dirty="0" smtClean="0"/>
              <a:t> </a:t>
            </a:r>
            <a:r>
              <a:rPr lang="en-US" sz="3200" dirty="0"/>
              <a:t>#4: Verily, each of you is brought together </a:t>
            </a:r>
            <a:br>
              <a:rPr lang="en-US" sz="3200" dirty="0"/>
            </a:br>
            <a:r>
              <a:rPr lang="en-US" sz="3200" dirty="0"/>
              <a:t>in his mother's abdomen for forty days</a:t>
            </a:r>
          </a:p>
        </p:txBody>
      </p:sp>
      <p:sp>
        <p:nvSpPr>
          <p:cNvPr id="3" name="Content Placeholder 2"/>
          <p:cNvSpPr>
            <a:spLocks noGrp="1"/>
          </p:cNvSpPr>
          <p:nvPr>
            <p:ph idx="1"/>
          </p:nvPr>
        </p:nvSpPr>
        <p:spPr/>
        <p:txBody>
          <a:bodyPr/>
          <a:lstStyle/>
          <a:p>
            <a:r>
              <a:rPr lang="en-US" b="1" dirty="0">
                <a:solidFill>
                  <a:srgbClr val="C00000"/>
                </a:solidFill>
              </a:rPr>
              <a:t>Discussion: </a:t>
            </a:r>
            <a:endParaRPr lang="en-US" dirty="0">
              <a:solidFill>
                <a:srgbClr val="C00000"/>
              </a:solidFill>
            </a:endParaRPr>
          </a:p>
          <a:p>
            <a:pPr lvl="0"/>
            <a:r>
              <a:rPr lang="en-US" dirty="0"/>
              <a:t>Describe in short the different stages of human development mentioned in this </a:t>
            </a:r>
            <a:r>
              <a:rPr lang="en-US" dirty="0" err="1" smtClean="0"/>
              <a:t>h</a:t>
            </a:r>
            <a:r>
              <a:rPr lang="en-US" dirty="0" err="1" smtClean="0"/>
              <a:t>adeeth</a:t>
            </a:r>
            <a:r>
              <a:rPr lang="en-US" dirty="0" smtClean="0"/>
              <a:t> </a:t>
            </a:r>
            <a:r>
              <a:rPr lang="en-US" dirty="0"/>
              <a:t>according to the majority of the scholars.</a:t>
            </a:r>
          </a:p>
          <a:p>
            <a:pPr lvl="0"/>
            <a:r>
              <a:rPr lang="en-US" dirty="0"/>
              <a:t>Which four decrees is the Angel sent to record for the embryo?</a:t>
            </a:r>
          </a:p>
          <a:p>
            <a:pPr lvl="0"/>
            <a:r>
              <a:rPr lang="en-US" dirty="0"/>
              <a:t>What does it mean that the deeds are based on their final</a:t>
            </a:r>
            <a:r>
              <a:rPr lang="en-US" dirty="0" smtClean="0"/>
              <a:t>?</a:t>
            </a:r>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16</a:t>
            </a:fld>
            <a:endParaRPr lang="en-US"/>
          </a:p>
        </p:txBody>
      </p:sp>
    </p:spTree>
    <p:extLst>
      <p:ext uri="{BB962C8B-B14F-4D97-AF65-F5344CB8AC3E}">
        <p14:creationId xmlns:p14="http://schemas.microsoft.com/office/powerpoint/2010/main" xmlns="" val="3014077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xmlns="" id="{81542286-A1D8-B645-BE41-A0441A30AB55}"/>
              </a:ext>
            </a:extLst>
          </p:cNvPr>
          <p:cNvSpPr>
            <a:spLocks noGrp="1"/>
          </p:cNvSpPr>
          <p:nvPr>
            <p:ph idx="1"/>
          </p:nvPr>
        </p:nvSpPr>
        <p:spPr/>
        <p:txBody>
          <a:bodyPr/>
          <a:lstStyle/>
          <a:p>
            <a:pPr marL="0" indent="0" algn="ctr">
              <a:buNone/>
            </a:pPr>
            <a:r>
              <a:rPr lang="en-US" b="1" dirty="0"/>
              <a:t>Lecture No. </a:t>
            </a:r>
            <a:r>
              <a:rPr lang="en-US" b="1" dirty="0" smtClean="0"/>
              <a:t>4 </a:t>
            </a:r>
            <a:endParaRPr lang="en-US" b="1" dirty="0"/>
          </a:p>
          <a:p>
            <a:pPr marL="0" indent="0" algn="ctr">
              <a:buNone/>
            </a:pPr>
            <a:endParaRPr lang="en-US" b="1" dirty="0"/>
          </a:p>
          <a:p>
            <a:r>
              <a:rPr lang="en-CA" b="1" dirty="0" err="1" smtClean="0"/>
              <a:t>Hadeeth</a:t>
            </a:r>
            <a:r>
              <a:rPr lang="en-CA" b="1" dirty="0" smtClean="0"/>
              <a:t> </a:t>
            </a:r>
            <a:r>
              <a:rPr lang="en-CA" b="1" dirty="0" smtClean="0"/>
              <a:t>#4:</a:t>
            </a:r>
            <a:r>
              <a:rPr lang="en-CA" dirty="0" smtClean="0"/>
              <a:t> </a:t>
            </a:r>
            <a:r>
              <a:rPr lang="en-US" b="1" dirty="0" smtClean="0"/>
              <a:t>Verily</a:t>
            </a:r>
            <a:r>
              <a:rPr lang="en-US" b="1" dirty="0"/>
              <a:t>, each of you is brought together in his mother's abdomen for forty </a:t>
            </a:r>
            <a:r>
              <a:rPr lang="en-US" b="1" dirty="0" smtClean="0"/>
              <a:t>days</a:t>
            </a:r>
          </a:p>
          <a:p>
            <a:r>
              <a:rPr lang="en-US" b="1" dirty="0"/>
              <a:t>The creation of human beings and the belief in </a:t>
            </a:r>
            <a:r>
              <a:rPr lang="en-US" b="1" dirty="0" err="1"/>
              <a:t>Qadar</a:t>
            </a:r>
            <a:endParaRPr lang="en-US" b="1" dirty="0" smtClean="0"/>
          </a:p>
        </p:txBody>
      </p:sp>
      <p:sp>
        <p:nvSpPr>
          <p:cNvPr id="5" name="Slide Number Placeholder 4">
            <a:extLst>
              <a:ext uri="{FF2B5EF4-FFF2-40B4-BE49-F238E27FC236}">
                <a16:creationId xmlns:a16="http://schemas.microsoft.com/office/drawing/2014/main" xmlns="" id="{E22DFAB7-4DF7-F140-9E7E-63058FA08F95}"/>
              </a:ext>
            </a:extLst>
          </p:cNvPr>
          <p:cNvSpPr>
            <a:spLocks noGrp="1"/>
          </p:cNvSpPr>
          <p:nvPr>
            <p:ph type="sldNum" sz="quarter" idx="12"/>
          </p:nvPr>
        </p:nvSpPr>
        <p:spPr/>
        <p:txBody>
          <a:bodyPr/>
          <a:lstStyle/>
          <a:p>
            <a:fld id="{C8784B88-F3D9-6A4F-9660-1A0A1E561ED7}" type="slidenum">
              <a:rPr lang="en-US" smtClean="0"/>
              <a:pPr/>
              <a:t>2</a:t>
            </a:fld>
            <a:endParaRPr lang="en-US"/>
          </a:p>
        </p:txBody>
      </p:sp>
    </p:spTree>
    <p:extLst>
      <p:ext uri="{BB962C8B-B14F-4D97-AF65-F5344CB8AC3E}">
        <p14:creationId xmlns:p14="http://schemas.microsoft.com/office/powerpoint/2010/main" xmlns=""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Hadeeth</a:t>
            </a:r>
            <a:r>
              <a:rPr lang="en-US" sz="3600" dirty="0" smtClean="0"/>
              <a:t> </a:t>
            </a:r>
            <a:r>
              <a:rPr lang="en-US" sz="3600" dirty="0" smtClean="0"/>
              <a:t>#</a:t>
            </a:r>
            <a:r>
              <a:rPr lang="en-US" sz="3600" dirty="0"/>
              <a:t>4: Verily, each of you is brought together </a:t>
            </a:r>
            <a:r>
              <a:rPr lang="en-US" sz="3600" dirty="0" smtClean="0"/>
              <a:t/>
            </a:r>
            <a:br>
              <a:rPr lang="en-US" sz="3600" dirty="0" smtClean="0"/>
            </a:br>
            <a:r>
              <a:rPr lang="en-US" sz="3600" dirty="0" smtClean="0"/>
              <a:t>in </a:t>
            </a:r>
            <a:r>
              <a:rPr lang="en-US" sz="3600" dirty="0"/>
              <a:t>his mother's abdomen for forty days</a:t>
            </a:r>
          </a:p>
        </p:txBody>
      </p:sp>
      <p:sp>
        <p:nvSpPr>
          <p:cNvPr id="5" name="Slide Number Placeholder 4"/>
          <p:cNvSpPr>
            <a:spLocks noGrp="1"/>
          </p:cNvSpPr>
          <p:nvPr>
            <p:ph type="sldNum" sz="quarter" idx="12"/>
          </p:nvPr>
        </p:nvSpPr>
        <p:spPr/>
        <p:txBody>
          <a:bodyPr/>
          <a:lstStyle/>
          <a:p>
            <a:fld id="{C8784B88-F3D9-6A4F-9660-1A0A1E561ED7}" type="slidenum">
              <a:rPr lang="en-US" smtClean="0"/>
              <a:pPr/>
              <a:t>3</a:t>
            </a:fld>
            <a:endParaRPr lang="en-US"/>
          </a:p>
        </p:txBody>
      </p:sp>
      <p:sp>
        <p:nvSpPr>
          <p:cNvPr id="3" name="Content Placeholder 2"/>
          <p:cNvSpPr>
            <a:spLocks noGrp="1"/>
          </p:cNvSpPr>
          <p:nvPr>
            <p:ph idx="1"/>
          </p:nvPr>
        </p:nvSpPr>
        <p:spPr>
          <a:xfrm>
            <a:off x="838200" y="1825625"/>
            <a:ext cx="10515600" cy="4588238"/>
          </a:xfrm>
        </p:spPr>
        <p:txBody>
          <a:bodyPr>
            <a:normAutofit/>
          </a:bodyPr>
          <a:lstStyle/>
          <a:p>
            <a:pPr algn="r" rtl="1">
              <a:lnSpc>
                <a:spcPct val="107000"/>
              </a:lnSpc>
              <a:spcBef>
                <a:spcPts val="0"/>
              </a:spcBef>
              <a:spcAft>
                <a:spcPts val="800"/>
              </a:spcAft>
            </a:pPr>
            <a:r>
              <a:rPr lang="ar-SA" sz="2800" b="1" dirty="0">
                <a:latin typeface="Calibri" panose="020F0502020204030204" pitchFamily="34" charset="0"/>
                <a:ea typeface="Calibri" panose="020F0502020204030204" pitchFamily="34" charset="0"/>
                <a:cs typeface="Times New Roman" panose="02020603050405020304" pitchFamily="18" charset="0"/>
              </a:rPr>
              <a:t>عَنْ أَبِي عَبْدِ الرَّحْمَنِ عَبْدِ اللَّهِ بْنِ مَسْعُودٍ رَضِيَ اللهُ عَنْهُ </a:t>
            </a:r>
            <a:r>
              <a:rPr lang="ar-SA" sz="2800" b="1" dirty="0" smtClean="0">
                <a:latin typeface="Calibri" panose="020F0502020204030204" pitchFamily="34" charset="0"/>
                <a:ea typeface="Calibri" panose="020F0502020204030204" pitchFamily="34" charset="0"/>
                <a:cs typeface="Times New Roman" panose="02020603050405020304" pitchFamily="18" charset="0"/>
              </a:rPr>
              <a:t>قَالَ:</a:t>
            </a:r>
            <a:r>
              <a:rPr lang="en-US" sz="2800" b="1" dirty="0" smtClean="0">
                <a:latin typeface="Calibri" panose="020F0502020204030204" pitchFamily="34" charset="0"/>
                <a:ea typeface="Calibri" panose="020F0502020204030204" pitchFamily="34" charset="0"/>
                <a:cs typeface="Times New Roman" panose="02020603050405020304" pitchFamily="18" charset="0"/>
              </a:rPr>
              <a:t> </a:t>
            </a:r>
            <a:r>
              <a:rPr lang="ar-SA" sz="28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حَدَّثَنَا </a:t>
            </a:r>
            <a:r>
              <a:rPr lang="ar-SA" sz="2800" dirty="0">
                <a:solidFill>
                  <a:srgbClr val="008000"/>
                </a:solidFill>
                <a:latin typeface="Calibri" panose="020F0502020204030204" pitchFamily="34" charset="0"/>
                <a:ea typeface="Calibri" panose="020F0502020204030204" pitchFamily="34" charset="0"/>
                <a:cs typeface="Times New Roman" panose="02020603050405020304" pitchFamily="18" charset="0"/>
              </a:rPr>
              <a:t>رَسُولُ اللَّهِ صلى الله عليه و سلم </a:t>
            </a:r>
            <a:r>
              <a:rPr lang="ar-SA" sz="2800" b="1" dirty="0">
                <a:solidFill>
                  <a:srgbClr val="008000"/>
                </a:solidFill>
                <a:latin typeface="Calibri" panose="020F0502020204030204" pitchFamily="34" charset="0"/>
                <a:ea typeface="Calibri" panose="020F0502020204030204" pitchFamily="34" charset="0"/>
                <a:cs typeface="Times New Roman" panose="02020603050405020304" pitchFamily="18" charset="0"/>
              </a:rPr>
              <a:t>-وَهُوَ الصَّادِقُ الْمَصْدُوقُ-</a:t>
            </a:r>
            <a:r>
              <a:rPr lang="ar-SA" sz="28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a:t>
            </a:r>
            <a:endParaRPr lang="en-US" sz="28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endParaRPr>
          </a:p>
          <a:p>
            <a:pPr algn="r" rtl="1">
              <a:lnSpc>
                <a:spcPct val="107000"/>
              </a:lnSpc>
              <a:spcBef>
                <a:spcPts val="0"/>
              </a:spcBef>
              <a:spcAft>
                <a:spcPts val="800"/>
              </a:spcAft>
            </a:pPr>
            <a:r>
              <a:rPr lang="ar-SA" sz="28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 </a:t>
            </a:r>
            <a:r>
              <a:rPr lang="ar-SA" sz="2800" b="1" dirty="0">
                <a:solidFill>
                  <a:srgbClr val="008000"/>
                </a:solidFill>
                <a:latin typeface="Calibri" panose="020F0502020204030204" pitchFamily="34" charset="0"/>
                <a:ea typeface="Calibri" panose="020F0502020204030204" pitchFamily="34" charset="0"/>
                <a:cs typeface="Times New Roman" panose="02020603050405020304" pitchFamily="18" charset="0"/>
              </a:rPr>
              <a:t>"إنَّ أَحَدَكُمْ يُجْمَعُ خَلْقُهُ فِي بَطْنِ أُمِّهِ أَرْبَعِينَ يَوْمًا نُطْفَةً، ثُمَّ يَكُونُ عَلَقَةً مِثْلَ ذَلِكَ، ثُمَّ يَكُونُ مُضْغَةً مِثْلَ ذَلِكَ، ثُمَّ يُرْسَلُ إلَيْهِ الْمَلَكُ فَيَنْفُخُ فِيهِ الرُّوحَ، وَيُؤْمَرُ بِأَرْبَعِ كَلِمَاتٍ: بِكَتْبِ رِزْقِهِ، وَأَجَلِهِ، وَعَمَلِهِ، وَشَقِيٍّ أَمْ سَعِيدٍ؛ فَوَاَللَّهِ الَّذِي لَا إلَهَ غَيْرُهُ إنَّ أَحَدَكُمْ لَيَعْمَلُ بِعَمَلِ أَهْلِ الْجَنَّةِ حَتَّى مَا يَكُونُ بَيْنَهُ وَبَيْنَهَا إلَّا ذِرَاعٌ فَيَسْبِقُ عَلَيْهِ الْكِتَابُ فَيَعْمَلُ بِعَمَلِ أَهْلِ النَّارِ فَيَدْخُلُهَا. وَإِنَّ أَحَدَكُمْ لَيَعْمَلُ بِعَمَلِ أَهْلِ النَّارِ حَتَّى مَا يَكُونُ بَيْنَهُ وَبَيْنَهَا إلَّا ذِرَاعٌ فَيَسْبِقُ عَلَيْهِ الْكِتَابُ فَيَعْمَلُ بِعَمَلِ أَهْلِ الْجَنَّةِ فَيَدْخُلُهَا</a:t>
            </a:r>
            <a:r>
              <a:rPr lang="ar-SA" sz="2800" b="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a:t>
            </a:r>
            <a:r>
              <a:rPr lang="en-US" sz="2800" b="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  </a:t>
            </a:r>
            <a:r>
              <a:rPr lang="ar-SA" sz="2800" dirty="0" smtClean="0">
                <a:latin typeface="Calibri" panose="020F0502020204030204" pitchFamily="34" charset="0"/>
                <a:ea typeface="Calibri" panose="020F0502020204030204" pitchFamily="34" charset="0"/>
                <a:cs typeface="Times New Roman" panose="02020603050405020304" pitchFamily="18" charset="0"/>
              </a:rPr>
              <a:t>[</a:t>
            </a:r>
            <a:r>
              <a:rPr lang="ar-SA" sz="2800" dirty="0">
                <a:latin typeface="Calibri" panose="020F0502020204030204" pitchFamily="34" charset="0"/>
                <a:ea typeface="Calibri" panose="020F0502020204030204" pitchFamily="34" charset="0"/>
                <a:cs typeface="Times New Roman" panose="02020603050405020304" pitchFamily="18" charset="0"/>
              </a:rPr>
              <a:t>رَوَاهُ الْبُخَارِيُّ وَمُسْلِمٌ] </a:t>
            </a:r>
          </a:p>
        </p:txBody>
      </p:sp>
    </p:spTree>
    <p:extLst>
      <p:ext uri="{BB962C8B-B14F-4D97-AF65-F5344CB8AC3E}">
        <p14:creationId xmlns:p14="http://schemas.microsoft.com/office/powerpoint/2010/main" xmlns="" val="262889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Hadeeth</a:t>
            </a:r>
            <a:r>
              <a:rPr lang="en-US" sz="3600" dirty="0" smtClean="0"/>
              <a:t> </a:t>
            </a:r>
            <a:r>
              <a:rPr lang="en-US" sz="3600" dirty="0"/>
              <a:t>#4: Verily, each of you is brought together </a:t>
            </a:r>
            <a:br>
              <a:rPr lang="en-US" sz="3600" dirty="0"/>
            </a:br>
            <a:r>
              <a:rPr lang="en-US" sz="3600" dirty="0"/>
              <a:t>in his mother's abdomen for forty days</a:t>
            </a:r>
            <a:br>
              <a:rPr lang="en-US" sz="3600" dirty="0"/>
            </a:br>
            <a:endParaRPr lang="en-US" sz="3600" dirty="0"/>
          </a:p>
        </p:txBody>
      </p:sp>
      <p:sp>
        <p:nvSpPr>
          <p:cNvPr id="3" name="Content Placeholder 2"/>
          <p:cNvSpPr>
            <a:spLocks noGrp="1"/>
          </p:cNvSpPr>
          <p:nvPr>
            <p:ph idx="1"/>
          </p:nvPr>
        </p:nvSpPr>
        <p:spPr>
          <a:xfrm>
            <a:off x="838200" y="1541417"/>
            <a:ext cx="10515600" cy="4960263"/>
          </a:xfrm>
        </p:spPr>
        <p:txBody>
          <a:bodyPr>
            <a:noAutofit/>
          </a:bodyPr>
          <a:lstStyle/>
          <a:p>
            <a:pPr marL="0" indent="0">
              <a:buNone/>
            </a:pPr>
            <a:r>
              <a:rPr lang="en-US" sz="1600" b="1" dirty="0"/>
              <a:t>On the authority of Abu Abdul </a:t>
            </a:r>
            <a:r>
              <a:rPr lang="en-US" sz="1600" b="1" dirty="0" err="1"/>
              <a:t>Rahmaan</a:t>
            </a:r>
            <a:r>
              <a:rPr lang="en-US" sz="1600" b="1" dirty="0"/>
              <a:t> Abdullah ibn Masood (may Allah be pleased with him) who said: </a:t>
            </a:r>
            <a:r>
              <a:rPr lang="en-US" sz="1600" dirty="0">
                <a:solidFill>
                  <a:srgbClr val="008000"/>
                </a:solidFill>
              </a:rPr>
              <a:t>The Messenger of Allah (peace be upon him) and </a:t>
            </a:r>
            <a:r>
              <a:rPr lang="en-US" sz="1600" b="1" dirty="0">
                <a:solidFill>
                  <a:srgbClr val="008000"/>
                </a:solidFill>
              </a:rPr>
              <a:t>he is the truthful, the believed</a:t>
            </a:r>
            <a:r>
              <a:rPr lang="en-US" sz="1600" dirty="0">
                <a:solidFill>
                  <a:srgbClr val="008000"/>
                </a:solidFill>
              </a:rPr>
              <a:t>, narrated to us: </a:t>
            </a:r>
          </a:p>
          <a:p>
            <a:pPr marL="0" indent="0">
              <a:buNone/>
            </a:pPr>
            <a:r>
              <a:rPr lang="en-US" sz="1600" b="1" dirty="0">
                <a:solidFill>
                  <a:srgbClr val="008000"/>
                </a:solidFill>
              </a:rPr>
              <a:t>Verily, each of you is brought together in his mother's abdomen for forty days in the form of a drop of fluid. Then it is a clinging object for a similar [period]. Thereafter, it is a lump looking like it has been chewed for a similar [period]. The angel is then sent to him and he breathes into him the spirit. He is also commanded to issue four decrees: to record his sustenance, his life span, his deeds and [whether he will be] unhappy [by entering Hell] or happy [by entering Paradise]. </a:t>
            </a:r>
          </a:p>
          <a:p>
            <a:pPr marL="0" indent="0">
              <a:buNone/>
            </a:pPr>
            <a:r>
              <a:rPr lang="en-US" sz="1600" b="1" dirty="0">
                <a:solidFill>
                  <a:srgbClr val="008000"/>
                </a:solidFill>
              </a:rPr>
              <a:t>I swear by Allah, other than Whom there is no God, certainly, one of you will definitely perform the deeds of the people of Paradise until there is not between him and Paradise except an arm's length and then what has been recorded will overtake him and he shall perform the deeds of the people of Hell and enter it. And, certainly, one of you will definitely perform the acts of the people of Hell until there is not between him and Hell except an arm's length and then what has been recorded will overtake him and he shall perform the deeds of the people of Paradise and enter it."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4</a:t>
            </a:fld>
            <a:endParaRPr lang="en-US"/>
          </a:p>
        </p:txBody>
      </p:sp>
    </p:spTree>
    <p:extLst>
      <p:ext uri="{BB962C8B-B14F-4D97-AF65-F5344CB8AC3E}">
        <p14:creationId xmlns:p14="http://schemas.microsoft.com/office/powerpoint/2010/main" xmlns="" val="115341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Hadeeth</a:t>
            </a:r>
            <a:r>
              <a:rPr lang="en-US" sz="3600" dirty="0" smtClean="0"/>
              <a:t> </a:t>
            </a:r>
            <a:r>
              <a:rPr lang="en-US" sz="3600" dirty="0"/>
              <a:t>#4: Verily, each of you is brought together </a:t>
            </a:r>
            <a:br>
              <a:rPr lang="en-US" sz="3600" dirty="0"/>
            </a:br>
            <a:r>
              <a:rPr lang="en-US" sz="3600" dirty="0"/>
              <a:t>in his mother's abdomen for forty days</a:t>
            </a:r>
          </a:p>
        </p:txBody>
      </p:sp>
      <p:sp>
        <p:nvSpPr>
          <p:cNvPr id="3" name="Content Placeholder 2"/>
          <p:cNvSpPr>
            <a:spLocks noGrp="1"/>
          </p:cNvSpPr>
          <p:nvPr>
            <p:ph idx="1"/>
          </p:nvPr>
        </p:nvSpPr>
        <p:spPr>
          <a:xfrm>
            <a:off x="838200" y="1690688"/>
            <a:ext cx="10515600" cy="4837117"/>
          </a:xfrm>
        </p:spPr>
        <p:txBody>
          <a:bodyPr>
            <a:normAutofit fontScale="25000" lnSpcReduction="20000"/>
          </a:bodyPr>
          <a:lstStyle/>
          <a:p>
            <a:pPr marL="0" indent="0">
              <a:buNone/>
            </a:pPr>
            <a:r>
              <a:rPr lang="en-US" sz="7200" b="1" dirty="0">
                <a:solidFill>
                  <a:srgbClr val="C00000"/>
                </a:solidFill>
              </a:rPr>
              <a:t>Narrator (</a:t>
            </a:r>
            <a:r>
              <a:rPr lang="en-US" sz="7200" b="1" dirty="0" err="1">
                <a:solidFill>
                  <a:srgbClr val="C00000"/>
                </a:solidFill>
              </a:rPr>
              <a:t>Rawi</a:t>
            </a:r>
            <a:r>
              <a:rPr lang="en-US" sz="7200" b="1" dirty="0">
                <a:solidFill>
                  <a:srgbClr val="C00000"/>
                </a:solidFill>
              </a:rPr>
              <a:t>) of this </a:t>
            </a:r>
            <a:r>
              <a:rPr lang="en-US" sz="7200" b="1" dirty="0" err="1" smtClean="0">
                <a:solidFill>
                  <a:srgbClr val="C00000"/>
                </a:solidFill>
              </a:rPr>
              <a:t>hadeeth</a:t>
            </a:r>
            <a:r>
              <a:rPr lang="en-US" sz="7200" b="1" dirty="0" smtClean="0">
                <a:solidFill>
                  <a:srgbClr val="C00000"/>
                </a:solidFill>
              </a:rPr>
              <a:t>:</a:t>
            </a:r>
            <a:endParaRPr lang="en-US" sz="7200" b="1" dirty="0">
              <a:solidFill>
                <a:srgbClr val="C00000"/>
              </a:solidFill>
            </a:endParaRPr>
          </a:p>
          <a:p>
            <a:r>
              <a:rPr lang="en-US" sz="7200" b="1" i="1" dirty="0"/>
              <a:t>Abu Abdul Rahman Abdullah ibn Masood </a:t>
            </a:r>
            <a:r>
              <a:rPr lang="en-US" sz="7200" dirty="0"/>
              <a:t>(d. 32 A.H./652 C.E.), known as </a:t>
            </a:r>
            <a:r>
              <a:rPr lang="en-US" sz="7200" b="1" i="1" dirty="0"/>
              <a:t>Ibn Umm </a:t>
            </a:r>
            <a:r>
              <a:rPr lang="en-US" sz="7200" b="1" i="1" dirty="0" err="1"/>
              <a:t>Abd</a:t>
            </a:r>
            <a:r>
              <a:rPr lang="en-US" sz="7200" dirty="0"/>
              <a:t>, was the </a:t>
            </a:r>
            <a:r>
              <a:rPr lang="en-US" sz="7200" dirty="0">
                <a:solidFill>
                  <a:srgbClr val="C00000"/>
                </a:solidFill>
              </a:rPr>
              <a:t>sixth person to embrace Islam</a:t>
            </a:r>
            <a:r>
              <a:rPr lang="en-US" sz="7200" dirty="0"/>
              <a:t>. His mother was also a very early convert to Islam. </a:t>
            </a:r>
            <a:endParaRPr lang="en-US" sz="7200" dirty="0" smtClean="0"/>
          </a:p>
          <a:p>
            <a:r>
              <a:rPr lang="en-US" sz="7200" dirty="0" smtClean="0"/>
              <a:t>He </a:t>
            </a:r>
            <a:r>
              <a:rPr lang="en-US" sz="7200" dirty="0"/>
              <a:t>was the </a:t>
            </a:r>
            <a:r>
              <a:rPr lang="en-US" sz="7200" dirty="0">
                <a:solidFill>
                  <a:srgbClr val="C00000"/>
                </a:solidFill>
              </a:rPr>
              <a:t>first to publicly recite the Quran in Makkah</a:t>
            </a:r>
            <a:r>
              <a:rPr lang="en-US" sz="7200" dirty="0"/>
              <a:t>. He migrated to Abyssinia and then to Madinah. He participated in all of the battles of the Prophet (peace be upon him). </a:t>
            </a:r>
            <a:endParaRPr lang="en-US" sz="7200" dirty="0" smtClean="0"/>
          </a:p>
          <a:p>
            <a:r>
              <a:rPr lang="en-US" sz="7200" dirty="0" smtClean="0"/>
              <a:t>He </a:t>
            </a:r>
            <a:r>
              <a:rPr lang="en-US" sz="7200" dirty="0"/>
              <a:t>had the advantage of being very close to the Prophet (peace be upon him) and, therefore, was aware of some of his personal aspects unknown to others. He died in Madinah at about the age of 60. </a:t>
            </a:r>
            <a:endParaRPr lang="en-US" sz="7200" dirty="0" smtClean="0"/>
          </a:p>
          <a:p>
            <a:r>
              <a:rPr lang="en-US" sz="7200" dirty="0" smtClean="0"/>
              <a:t>He </a:t>
            </a:r>
            <a:r>
              <a:rPr lang="en-US" sz="7200" dirty="0">
                <a:solidFill>
                  <a:srgbClr val="C00000"/>
                </a:solidFill>
              </a:rPr>
              <a:t>related 848 </a:t>
            </a:r>
            <a:r>
              <a:rPr lang="en-US" sz="7200" dirty="0" err="1" smtClean="0">
                <a:solidFill>
                  <a:srgbClr val="C00000"/>
                </a:solidFill>
              </a:rPr>
              <a:t>hadeeth</a:t>
            </a:r>
            <a:r>
              <a:rPr lang="en-US" sz="7200" dirty="0" smtClean="0">
                <a:solidFill>
                  <a:srgbClr val="C00000"/>
                </a:solidFill>
              </a:rPr>
              <a:t> </a:t>
            </a:r>
            <a:r>
              <a:rPr lang="en-US" sz="7200" dirty="0"/>
              <a:t>but he was </a:t>
            </a:r>
            <a:r>
              <a:rPr lang="en-US" sz="7200" dirty="0">
                <a:solidFill>
                  <a:srgbClr val="C00000"/>
                </a:solidFill>
              </a:rPr>
              <a:t>best known for his knowledge of the Quran</a:t>
            </a:r>
            <a:r>
              <a:rPr lang="en-US" sz="7200" dirty="0"/>
              <a:t>. When he related </a:t>
            </a:r>
            <a:r>
              <a:rPr lang="en-US" sz="7200" dirty="0" err="1" smtClean="0"/>
              <a:t>hadeeth</a:t>
            </a:r>
            <a:r>
              <a:rPr lang="en-US" sz="7200" dirty="0" smtClean="0"/>
              <a:t> </a:t>
            </a:r>
            <a:r>
              <a:rPr lang="en-US" sz="7200" dirty="0"/>
              <a:t>he would often tremble and perspire out of fear of making any mistakes in the Prophet's (peace be upon him) words. He was given a post in </a:t>
            </a:r>
            <a:r>
              <a:rPr lang="en-US" sz="7200" dirty="0" err="1"/>
              <a:t>Kufa</a:t>
            </a:r>
            <a:r>
              <a:rPr lang="en-US" sz="7200" dirty="0"/>
              <a:t> and he laid down the groundwork for the </a:t>
            </a:r>
            <a:r>
              <a:rPr lang="en-US" sz="7200" dirty="0" err="1">
                <a:solidFill>
                  <a:srgbClr val="C00000"/>
                </a:solidFill>
              </a:rPr>
              <a:t>Kufan</a:t>
            </a:r>
            <a:r>
              <a:rPr lang="en-US" sz="7200" dirty="0">
                <a:solidFill>
                  <a:srgbClr val="C00000"/>
                </a:solidFill>
              </a:rPr>
              <a:t> school of </a:t>
            </a:r>
            <a:r>
              <a:rPr lang="en-US" sz="7200" dirty="0" err="1">
                <a:solidFill>
                  <a:srgbClr val="C00000"/>
                </a:solidFill>
              </a:rPr>
              <a:t>fiqh</a:t>
            </a:r>
            <a:r>
              <a:rPr lang="en-US" sz="7200" dirty="0"/>
              <a:t>. </a:t>
            </a:r>
            <a:r>
              <a:rPr lang="en-US" sz="1400" dirty="0" smtClean="0"/>
              <a:t/>
            </a:r>
            <a:br>
              <a:rPr lang="en-US" sz="1400" dirty="0" smtClean="0"/>
            </a:br>
            <a:endParaRPr lang="en-US" sz="14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5</a:t>
            </a:fld>
            <a:endParaRPr lang="en-US"/>
          </a:p>
        </p:txBody>
      </p:sp>
    </p:spTree>
    <p:extLst>
      <p:ext uri="{BB962C8B-B14F-4D97-AF65-F5344CB8AC3E}">
        <p14:creationId xmlns:p14="http://schemas.microsoft.com/office/powerpoint/2010/main" xmlns="" val="503511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#4: Verily, each of you is brought together </a:t>
            </a:r>
            <a:br>
              <a:rPr lang="en-US" sz="3200" dirty="0"/>
            </a:br>
            <a:r>
              <a:rPr lang="en-US" sz="3200" dirty="0"/>
              <a:t>in his mother's abdomen for forty days</a:t>
            </a:r>
          </a:p>
        </p:txBody>
      </p:sp>
      <p:sp>
        <p:nvSpPr>
          <p:cNvPr id="3" name="Content Placeholder 2"/>
          <p:cNvSpPr>
            <a:spLocks noGrp="1"/>
          </p:cNvSpPr>
          <p:nvPr>
            <p:ph idx="1"/>
          </p:nvPr>
        </p:nvSpPr>
        <p:spPr>
          <a:xfrm>
            <a:off x="838200" y="1825624"/>
            <a:ext cx="10515600" cy="4702181"/>
          </a:xfrm>
        </p:spPr>
        <p:txBody>
          <a:bodyPr>
            <a:normAutofit fontScale="85000" lnSpcReduction="10000"/>
          </a:bodyPr>
          <a:lstStyle/>
          <a:p>
            <a:r>
              <a:rPr lang="en-US" b="1" dirty="0">
                <a:solidFill>
                  <a:srgbClr val="C00000"/>
                </a:solidFill>
              </a:rPr>
              <a:t>Importance of </a:t>
            </a:r>
            <a:r>
              <a:rPr lang="en-US" b="1" dirty="0" smtClean="0">
                <a:solidFill>
                  <a:srgbClr val="C00000"/>
                </a:solidFill>
              </a:rPr>
              <a:t>this </a:t>
            </a:r>
            <a:r>
              <a:rPr lang="en-US" b="1" dirty="0" err="1" smtClean="0">
                <a:solidFill>
                  <a:srgbClr val="C00000"/>
                </a:solidFill>
              </a:rPr>
              <a:t>hadeeth</a:t>
            </a:r>
            <a:r>
              <a:rPr lang="en-US" b="1" dirty="0" smtClean="0">
                <a:solidFill>
                  <a:srgbClr val="C00000"/>
                </a:solidFill>
              </a:rPr>
              <a:t>:</a:t>
            </a:r>
            <a:endParaRPr lang="en-US" b="1" dirty="0" smtClean="0">
              <a:solidFill>
                <a:srgbClr val="C00000"/>
              </a:solidFill>
            </a:endParaRPr>
          </a:p>
          <a:p>
            <a:r>
              <a:rPr lang="en-US" dirty="0"/>
              <a:t>This </a:t>
            </a:r>
            <a:r>
              <a:rPr lang="en-US" dirty="0" err="1" smtClean="0"/>
              <a:t>hadeeth</a:t>
            </a:r>
            <a:r>
              <a:rPr lang="en-US" dirty="0" smtClean="0"/>
              <a:t> </a:t>
            </a:r>
            <a:r>
              <a:rPr lang="en-US" dirty="0"/>
              <a:t>is an important and meaningful </a:t>
            </a:r>
            <a:r>
              <a:rPr lang="en-US" dirty="0" err="1" smtClean="0"/>
              <a:t>hadeeth</a:t>
            </a:r>
            <a:r>
              <a:rPr lang="en-US" dirty="0" smtClean="0"/>
              <a:t> </a:t>
            </a:r>
            <a:r>
              <a:rPr lang="en-US" dirty="0"/>
              <a:t>that </a:t>
            </a:r>
            <a:r>
              <a:rPr lang="en-US" dirty="0">
                <a:solidFill>
                  <a:srgbClr val="C00000"/>
                </a:solidFill>
              </a:rPr>
              <a:t>describes the creation of human beings</a:t>
            </a:r>
            <a:r>
              <a:rPr lang="en-US" dirty="0"/>
              <a:t>. As shall be pointed out in the commentary, there are many lessons to be learned from the birth of human beings. </a:t>
            </a:r>
            <a:endParaRPr lang="en-US" dirty="0" smtClean="0"/>
          </a:p>
          <a:p>
            <a:r>
              <a:rPr lang="en-US" dirty="0" smtClean="0"/>
              <a:t>Secondly</a:t>
            </a:r>
            <a:r>
              <a:rPr lang="en-US" dirty="0"/>
              <a:t>, this </a:t>
            </a:r>
            <a:r>
              <a:rPr lang="en-US" dirty="0" err="1" smtClean="0"/>
              <a:t>hadeeth</a:t>
            </a:r>
            <a:r>
              <a:rPr lang="en-US" dirty="0" smtClean="0"/>
              <a:t> </a:t>
            </a:r>
            <a:r>
              <a:rPr lang="en-US" dirty="0"/>
              <a:t>also points to </a:t>
            </a:r>
            <a:r>
              <a:rPr lang="en-US" dirty="0">
                <a:solidFill>
                  <a:srgbClr val="C00000"/>
                </a:solidFill>
              </a:rPr>
              <a:t>the belief in </a:t>
            </a:r>
            <a:r>
              <a:rPr lang="en-US" dirty="0" err="1">
                <a:solidFill>
                  <a:srgbClr val="C00000"/>
                </a:solidFill>
              </a:rPr>
              <a:t>Qadar</a:t>
            </a:r>
            <a:r>
              <a:rPr lang="en-US" dirty="0">
                <a:solidFill>
                  <a:srgbClr val="C00000"/>
                </a:solidFill>
              </a:rPr>
              <a:t> and that Allah has foreknowledge</a:t>
            </a:r>
            <a:r>
              <a:rPr lang="en-US" dirty="0"/>
              <a:t> of what everyone will do in this world.  </a:t>
            </a:r>
            <a:endParaRPr lang="en-US" dirty="0" smtClean="0"/>
          </a:p>
          <a:p>
            <a:r>
              <a:rPr lang="en-US" dirty="0" smtClean="0"/>
              <a:t>This </a:t>
            </a:r>
            <a:r>
              <a:rPr lang="en-US" dirty="0" err="1" smtClean="0"/>
              <a:t>hadeeth</a:t>
            </a:r>
            <a:r>
              <a:rPr lang="en-US" dirty="0" smtClean="0"/>
              <a:t> </a:t>
            </a:r>
            <a:r>
              <a:rPr lang="en-US" dirty="0"/>
              <a:t>was not only recorded by Al-Bukhari and Muslim but by other Scholars as well. </a:t>
            </a:r>
            <a:r>
              <a:rPr lang="en-US" dirty="0">
                <a:solidFill>
                  <a:srgbClr val="C00000"/>
                </a:solidFill>
              </a:rPr>
              <a:t>Apart from 'Abdullah bin </a:t>
            </a:r>
            <a:r>
              <a:rPr lang="en-US" dirty="0" err="1">
                <a:solidFill>
                  <a:srgbClr val="C00000"/>
                </a:solidFill>
              </a:rPr>
              <a:t>Mas'ud</a:t>
            </a:r>
            <a:r>
              <a:rPr lang="en-US" dirty="0">
                <a:solidFill>
                  <a:srgbClr val="C00000"/>
                </a:solidFill>
              </a:rPr>
              <a:t>, this </a:t>
            </a:r>
            <a:r>
              <a:rPr lang="en-US" dirty="0" err="1" smtClean="0">
                <a:solidFill>
                  <a:srgbClr val="C00000"/>
                </a:solidFill>
              </a:rPr>
              <a:t>hadeeth</a:t>
            </a:r>
            <a:r>
              <a:rPr lang="en-US" dirty="0" smtClean="0">
                <a:solidFill>
                  <a:srgbClr val="C00000"/>
                </a:solidFill>
              </a:rPr>
              <a:t> </a:t>
            </a:r>
            <a:r>
              <a:rPr lang="en-US" dirty="0">
                <a:solidFill>
                  <a:srgbClr val="C00000"/>
                </a:solidFill>
              </a:rPr>
              <a:t>was also narrated by many other companions (</a:t>
            </a:r>
            <a:r>
              <a:rPr lang="en-US" i="1" dirty="0" err="1">
                <a:solidFill>
                  <a:srgbClr val="C00000"/>
                </a:solidFill>
              </a:rPr>
              <a:t>Sahabahs</a:t>
            </a:r>
            <a:r>
              <a:rPr lang="en-US" dirty="0">
                <a:solidFill>
                  <a:srgbClr val="C00000"/>
                </a:solidFill>
              </a:rPr>
              <a:t>).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6</a:t>
            </a:fld>
            <a:endParaRPr lang="en-US"/>
          </a:p>
        </p:txBody>
      </p:sp>
    </p:spTree>
    <p:extLst>
      <p:ext uri="{BB962C8B-B14F-4D97-AF65-F5344CB8AC3E}">
        <p14:creationId xmlns:p14="http://schemas.microsoft.com/office/powerpoint/2010/main" xmlns="" val="342459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Hadeeth</a:t>
            </a:r>
            <a:r>
              <a:rPr lang="en-US" sz="3600" dirty="0" smtClean="0"/>
              <a:t> </a:t>
            </a:r>
            <a:r>
              <a:rPr lang="en-US" sz="3600" dirty="0"/>
              <a:t>#4: Verily, each of you is brought together </a:t>
            </a:r>
            <a:br>
              <a:rPr lang="en-US" sz="3600" dirty="0"/>
            </a:br>
            <a:r>
              <a:rPr lang="en-US" sz="3600" dirty="0"/>
              <a:t>in his mother's abdomen for forty days</a:t>
            </a:r>
          </a:p>
        </p:txBody>
      </p:sp>
      <p:sp>
        <p:nvSpPr>
          <p:cNvPr id="3" name="Content Placeholder 2"/>
          <p:cNvSpPr>
            <a:spLocks noGrp="1"/>
          </p:cNvSpPr>
          <p:nvPr>
            <p:ph idx="1"/>
          </p:nvPr>
        </p:nvSpPr>
        <p:spPr>
          <a:xfrm>
            <a:off x="838200" y="1690688"/>
            <a:ext cx="10515600" cy="4837118"/>
          </a:xfrm>
        </p:spPr>
        <p:txBody>
          <a:bodyPr>
            <a:normAutofit fontScale="77500" lnSpcReduction="20000"/>
          </a:bodyPr>
          <a:lstStyle/>
          <a:p>
            <a:pPr marL="0" indent="0">
              <a:buNone/>
            </a:pPr>
            <a:r>
              <a:rPr lang="en-US" b="1" dirty="0">
                <a:solidFill>
                  <a:srgbClr val="C00000"/>
                </a:solidFill>
              </a:rPr>
              <a:t>Vocabulary:</a:t>
            </a:r>
            <a:endParaRPr lang="en-US" dirty="0">
              <a:solidFill>
                <a:srgbClr val="C00000"/>
              </a:solidFill>
            </a:endParaRPr>
          </a:p>
          <a:p>
            <a:r>
              <a:rPr lang="en-US" dirty="0"/>
              <a:t>"the truthful" – Arabic (</a:t>
            </a:r>
            <a:r>
              <a:rPr lang="en-US" b="1" i="1" dirty="0"/>
              <a:t>al-</a:t>
            </a:r>
            <a:r>
              <a:rPr lang="en-US" b="1" i="1" dirty="0" err="1"/>
              <a:t>Saadiq</a:t>
            </a:r>
            <a:r>
              <a:rPr lang="en-US" dirty="0"/>
              <a:t>).</a:t>
            </a:r>
          </a:p>
          <a:p>
            <a:r>
              <a:rPr lang="en-US" dirty="0"/>
              <a:t>"the believed" – Arabic (</a:t>
            </a:r>
            <a:r>
              <a:rPr lang="en-US" b="1" i="1" dirty="0"/>
              <a:t>al-</a:t>
            </a:r>
            <a:r>
              <a:rPr lang="en-US" b="1" i="1" dirty="0" err="1"/>
              <a:t>Masdooq</a:t>
            </a:r>
            <a:r>
              <a:rPr lang="en-US" dirty="0"/>
              <a:t>).</a:t>
            </a:r>
          </a:p>
          <a:p>
            <a:r>
              <a:rPr lang="en-US" dirty="0"/>
              <a:t>"a drop of fluid" - Arabic (</a:t>
            </a:r>
            <a:r>
              <a:rPr lang="en-US" b="1" i="1" dirty="0" err="1"/>
              <a:t>nutfah</a:t>
            </a:r>
            <a:r>
              <a:rPr lang="en-US" dirty="0"/>
              <a:t>).</a:t>
            </a:r>
          </a:p>
          <a:p>
            <a:r>
              <a:rPr lang="en-US" dirty="0"/>
              <a:t>"something that clings and adheres" - Arabic (</a:t>
            </a:r>
            <a:r>
              <a:rPr lang="en-US" b="1" i="1" dirty="0"/>
              <a:t>‘</a:t>
            </a:r>
            <a:r>
              <a:rPr lang="en-US" b="1" i="1" dirty="0" err="1"/>
              <a:t>alaqah</a:t>
            </a:r>
            <a:r>
              <a:rPr lang="en-US" dirty="0"/>
              <a:t>).</a:t>
            </a:r>
          </a:p>
          <a:p>
            <a:r>
              <a:rPr lang="en-US" dirty="0"/>
              <a:t>"a lump that looks like it has been chewed" - Arabic (</a:t>
            </a:r>
            <a:r>
              <a:rPr lang="en-US" b="1" i="1" dirty="0" err="1"/>
              <a:t>mudhghah</a:t>
            </a:r>
            <a:r>
              <a:rPr lang="en-US" dirty="0"/>
              <a:t>).</a:t>
            </a:r>
          </a:p>
          <a:p>
            <a:r>
              <a:rPr lang="en-US" dirty="0"/>
              <a:t>"the angel'' - here it is in reference to </a:t>
            </a:r>
            <a:r>
              <a:rPr lang="en-US" b="1" dirty="0"/>
              <a:t>the angel that is responsible for the wombs</a:t>
            </a:r>
            <a:r>
              <a:rPr lang="en-US" dirty="0"/>
              <a:t>.</a:t>
            </a:r>
          </a:p>
          <a:p>
            <a:r>
              <a:rPr lang="en-US" dirty="0"/>
              <a:t>"arm's length," – Arabic (</a:t>
            </a:r>
            <a:r>
              <a:rPr lang="en-US" b="1" i="1" dirty="0" err="1"/>
              <a:t>dhiraa’a</a:t>
            </a:r>
            <a:r>
              <a:rPr lang="en-US" dirty="0"/>
              <a:t>) can also mean "forearm's length", i.e. very close.</a:t>
            </a:r>
          </a:p>
          <a:p>
            <a:pPr marL="0" marR="0" indent="0" algn="just">
              <a:lnSpc>
                <a:spcPct val="107000"/>
              </a:lnSpc>
              <a:spcBef>
                <a:spcPts val="0"/>
              </a:spcBef>
              <a:spcAft>
                <a:spcPts val="800"/>
              </a:spcAft>
              <a:buNone/>
            </a:pPr>
            <a:endParaRPr lang="en-US" b="1"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7</a:t>
            </a:fld>
            <a:endParaRPr lang="en-US"/>
          </a:p>
        </p:txBody>
      </p:sp>
    </p:spTree>
    <p:extLst>
      <p:ext uri="{BB962C8B-B14F-4D97-AF65-F5344CB8AC3E}">
        <p14:creationId xmlns:p14="http://schemas.microsoft.com/office/powerpoint/2010/main" xmlns="" val="44880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599" cy="1325563"/>
          </a:xfrm>
        </p:spPr>
        <p:txBody>
          <a:bodyPr>
            <a:normAutofit/>
          </a:bodyPr>
          <a:lstStyle/>
          <a:p>
            <a:r>
              <a:rPr lang="en-US" sz="3200" dirty="0" err="1" smtClean="0"/>
              <a:t>Hadeeth</a:t>
            </a:r>
            <a:r>
              <a:rPr lang="en-US" sz="3200" dirty="0" smtClean="0"/>
              <a:t> </a:t>
            </a:r>
            <a:r>
              <a:rPr lang="en-US" sz="3200" dirty="0"/>
              <a:t>#4: Verily, each of you is brought together </a:t>
            </a:r>
            <a:br>
              <a:rPr lang="en-US" sz="3200" dirty="0"/>
            </a:br>
            <a:r>
              <a:rPr lang="en-US" sz="3200" dirty="0"/>
              <a:t>in his mother's abdomen for forty days</a:t>
            </a:r>
          </a:p>
        </p:txBody>
      </p:sp>
      <p:sp>
        <p:nvSpPr>
          <p:cNvPr id="3" name="Content Placeholder 2"/>
          <p:cNvSpPr>
            <a:spLocks noGrp="1"/>
          </p:cNvSpPr>
          <p:nvPr>
            <p:ph idx="1"/>
          </p:nvPr>
        </p:nvSpPr>
        <p:spPr>
          <a:xfrm>
            <a:off x="838200" y="1690688"/>
            <a:ext cx="10515600" cy="4837118"/>
          </a:xfrm>
        </p:spPr>
        <p:txBody>
          <a:bodyPr>
            <a:normAutofit fontScale="55000" lnSpcReduction="20000"/>
          </a:bodyPr>
          <a:lstStyle/>
          <a:p>
            <a:pPr marL="0" indent="0">
              <a:buNone/>
            </a:pPr>
            <a:r>
              <a:rPr lang="en-US" sz="2900" b="1" dirty="0" smtClean="0">
                <a:solidFill>
                  <a:srgbClr val="C00000"/>
                </a:solidFill>
              </a:rPr>
              <a:t>Explanation </a:t>
            </a:r>
            <a:r>
              <a:rPr lang="en-US" sz="2900" b="1" dirty="0">
                <a:solidFill>
                  <a:srgbClr val="C00000"/>
                </a:solidFill>
              </a:rPr>
              <a:t>of this </a:t>
            </a:r>
            <a:r>
              <a:rPr lang="en-US" sz="2900" b="1" dirty="0" err="1" smtClean="0">
                <a:solidFill>
                  <a:srgbClr val="C00000"/>
                </a:solidFill>
              </a:rPr>
              <a:t>Hadeeth</a:t>
            </a:r>
            <a:r>
              <a:rPr lang="en-US" sz="2900" b="1" dirty="0" smtClean="0">
                <a:solidFill>
                  <a:srgbClr val="C00000"/>
                </a:solidFill>
              </a:rPr>
              <a:t> </a:t>
            </a:r>
            <a:endParaRPr lang="en-US" sz="2900" b="1" dirty="0" smtClean="0">
              <a:solidFill>
                <a:srgbClr val="C00000"/>
              </a:solidFill>
            </a:endParaRPr>
          </a:p>
          <a:p>
            <a:r>
              <a:rPr lang="en-US" sz="2700" b="1" dirty="0">
                <a:solidFill>
                  <a:srgbClr val="008000"/>
                </a:solidFill>
              </a:rPr>
              <a:t>The Messenger of Allah (peace be upon him) and he is the truthful, the believed, narrated to us:</a:t>
            </a:r>
            <a:endParaRPr lang="en-US" sz="2700" dirty="0">
              <a:solidFill>
                <a:srgbClr val="008000"/>
              </a:solidFill>
            </a:endParaRPr>
          </a:p>
          <a:p>
            <a:r>
              <a:rPr lang="en-US" sz="2700" b="1" i="1" dirty="0">
                <a:solidFill>
                  <a:srgbClr val="008000"/>
                </a:solidFill>
              </a:rPr>
              <a:t>Al-</a:t>
            </a:r>
            <a:r>
              <a:rPr lang="en-US" sz="2700" b="1" i="1" dirty="0" err="1">
                <a:solidFill>
                  <a:srgbClr val="008000"/>
                </a:solidFill>
              </a:rPr>
              <a:t>Saadiq</a:t>
            </a:r>
            <a:r>
              <a:rPr lang="en-US" sz="2700" dirty="0"/>
              <a:t> is the one who is</a:t>
            </a:r>
            <a:r>
              <a:rPr lang="en-US" sz="2700" dirty="0">
                <a:solidFill>
                  <a:srgbClr val="008000"/>
                </a:solidFill>
              </a:rPr>
              <a:t> </a:t>
            </a:r>
            <a:r>
              <a:rPr lang="en-US" sz="2700" b="1" dirty="0">
                <a:solidFill>
                  <a:srgbClr val="008000"/>
                </a:solidFill>
              </a:rPr>
              <a:t>truthful in everything he says</a:t>
            </a:r>
            <a:r>
              <a:rPr lang="en-US" sz="2700" dirty="0"/>
              <a:t>. This characteristic of the Prophet (peace be upon him) was something well-known before he received his first revelation.</a:t>
            </a:r>
          </a:p>
          <a:p>
            <a:r>
              <a:rPr lang="en-US" sz="2700" b="1" i="1" dirty="0">
                <a:solidFill>
                  <a:srgbClr val="008000"/>
                </a:solidFill>
              </a:rPr>
              <a:t>Al-</a:t>
            </a:r>
            <a:r>
              <a:rPr lang="en-US" sz="2700" b="1" i="1" dirty="0" err="1">
                <a:solidFill>
                  <a:srgbClr val="008000"/>
                </a:solidFill>
              </a:rPr>
              <a:t>Masdooq</a:t>
            </a:r>
            <a:r>
              <a:rPr lang="en-US" sz="2700" dirty="0"/>
              <a:t> means that he is </a:t>
            </a:r>
            <a:r>
              <a:rPr lang="en-US" sz="2700" b="1" dirty="0">
                <a:solidFill>
                  <a:srgbClr val="008000"/>
                </a:solidFill>
              </a:rPr>
              <a:t>the person to be believed in</a:t>
            </a:r>
            <a:r>
              <a:rPr lang="en-US" sz="2700" dirty="0"/>
              <a:t>. In fact, </a:t>
            </a:r>
            <a:r>
              <a:rPr lang="en-US" sz="2700" dirty="0">
                <a:solidFill>
                  <a:srgbClr val="008000"/>
                </a:solidFill>
              </a:rPr>
              <a:t>what he says and what is revealed to him is to be believed in as Allah fulfills what he has received as revelation</a:t>
            </a:r>
            <a:r>
              <a:rPr lang="en-US" sz="2700" dirty="0"/>
              <a:t>. </a:t>
            </a:r>
            <a:r>
              <a:rPr lang="en-US" sz="2700" dirty="0" err="1"/>
              <a:t>lbn</a:t>
            </a:r>
            <a:r>
              <a:rPr lang="en-US" sz="2700" dirty="0"/>
              <a:t> Masood has mentioned both of them as a kind of emphasis as, obviously, the first characteristic should lead directly to the second characteristic. </a:t>
            </a:r>
          </a:p>
          <a:p>
            <a:r>
              <a:rPr lang="en-US" sz="2700" b="1" dirty="0">
                <a:solidFill>
                  <a:srgbClr val="008000"/>
                </a:solidFill>
              </a:rPr>
              <a:t>"Surely, each of you is brought together in his mother's abdomen for forty days. It is then therein a clinging object during this period. Thereafter it is therein a lump looking like it has been chewed during this period." </a:t>
            </a:r>
            <a:endParaRPr lang="en-US" sz="2700" dirty="0">
              <a:solidFill>
                <a:srgbClr val="008000"/>
              </a:solidFill>
            </a:endParaRPr>
          </a:p>
          <a:p>
            <a:r>
              <a:rPr lang="en-US" sz="2700" dirty="0"/>
              <a:t>This </a:t>
            </a:r>
            <a:r>
              <a:rPr lang="en-US" sz="2700" dirty="0" err="1" smtClean="0"/>
              <a:t>hadeeth</a:t>
            </a:r>
            <a:r>
              <a:rPr lang="en-US" sz="2700" dirty="0" smtClean="0"/>
              <a:t> </a:t>
            </a:r>
            <a:r>
              <a:rPr lang="en-US" sz="2700" dirty="0"/>
              <a:t>of the Prophet (peace be upon him) </a:t>
            </a:r>
            <a:r>
              <a:rPr lang="en-US" sz="2700" dirty="0">
                <a:solidFill>
                  <a:srgbClr val="C00000"/>
                </a:solidFill>
              </a:rPr>
              <a:t>describes some of the different stages of human development</a:t>
            </a:r>
            <a:r>
              <a:rPr lang="en-US" sz="2700" dirty="0"/>
              <a:t>. Many lessons may be derived from these different stages. This is, Allah knows best, why Allah has mentioned them at different places in the Quran and the Prophet (peace be upon him) also mentioned them in different </a:t>
            </a:r>
            <a:r>
              <a:rPr lang="en-US" sz="2700" dirty="0" err="1" smtClean="0"/>
              <a:t>hadeeth</a:t>
            </a:r>
            <a:r>
              <a:rPr lang="en-US" sz="2700" dirty="0" smtClean="0"/>
              <a:t>.</a:t>
            </a:r>
            <a:endParaRPr lang="en-US" sz="27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8</a:t>
            </a:fld>
            <a:endParaRPr lang="en-US"/>
          </a:p>
        </p:txBody>
      </p:sp>
    </p:spTree>
    <p:extLst>
      <p:ext uri="{BB962C8B-B14F-4D97-AF65-F5344CB8AC3E}">
        <p14:creationId xmlns:p14="http://schemas.microsoft.com/office/powerpoint/2010/main" xmlns="" val="23102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#4: Verily, each of you is brought together </a:t>
            </a:r>
            <a:br>
              <a:rPr lang="en-US" sz="3200" dirty="0"/>
            </a:br>
            <a:r>
              <a:rPr lang="en-US" sz="3200" dirty="0"/>
              <a:t>in his mother's abdomen for forty days</a:t>
            </a:r>
          </a:p>
        </p:txBody>
      </p:sp>
      <p:sp>
        <p:nvSpPr>
          <p:cNvPr id="3" name="Content Placeholder 2"/>
          <p:cNvSpPr>
            <a:spLocks noGrp="1"/>
          </p:cNvSpPr>
          <p:nvPr>
            <p:ph idx="1"/>
          </p:nvPr>
        </p:nvSpPr>
        <p:spPr>
          <a:xfrm>
            <a:off x="838200" y="1690688"/>
            <a:ext cx="10515600" cy="4837118"/>
          </a:xfrm>
        </p:spPr>
        <p:txBody>
          <a:bodyPr>
            <a:normAutofit fontScale="62500" lnSpcReduction="20000"/>
          </a:bodyPr>
          <a:lstStyle/>
          <a:p>
            <a:r>
              <a:rPr lang="en-US" b="1" dirty="0">
                <a:solidFill>
                  <a:srgbClr val="008000"/>
                </a:solidFill>
              </a:rPr>
              <a:t>"brought together" </a:t>
            </a:r>
            <a:r>
              <a:rPr lang="en-US" dirty="0" smtClean="0"/>
              <a:t>After </a:t>
            </a:r>
            <a:r>
              <a:rPr lang="en-US" dirty="0"/>
              <a:t>the male sperm enters the woman's body, it then joins with the egg in the womb of the mother.</a:t>
            </a:r>
          </a:p>
          <a:p>
            <a:r>
              <a:rPr lang="en-US" b="1" dirty="0">
                <a:solidFill>
                  <a:srgbClr val="008000"/>
                </a:solidFill>
              </a:rPr>
              <a:t>"in his mother's </a:t>
            </a:r>
            <a:r>
              <a:rPr lang="en-US" b="1" dirty="0" smtClean="0">
                <a:solidFill>
                  <a:srgbClr val="008000"/>
                </a:solidFill>
              </a:rPr>
              <a:t>abdomen“</a:t>
            </a:r>
            <a:r>
              <a:rPr lang="en-US" dirty="0" smtClean="0">
                <a:solidFill>
                  <a:srgbClr val="008000"/>
                </a:solidFill>
              </a:rPr>
              <a:t> </a:t>
            </a:r>
            <a:r>
              <a:rPr lang="en-US" dirty="0" smtClean="0"/>
              <a:t>The </a:t>
            </a:r>
            <a:r>
              <a:rPr lang="en-US" dirty="0"/>
              <a:t>word that the Prophet (peace be upon him) used in this </a:t>
            </a:r>
            <a:r>
              <a:rPr lang="en-US" dirty="0" err="1" smtClean="0"/>
              <a:t>hadeeth</a:t>
            </a:r>
            <a:r>
              <a:rPr lang="en-US" dirty="0" smtClean="0"/>
              <a:t> </a:t>
            </a:r>
            <a:r>
              <a:rPr lang="en-US" dirty="0"/>
              <a:t>is </a:t>
            </a:r>
            <a:r>
              <a:rPr lang="en-US" b="1" i="1" dirty="0" err="1">
                <a:solidFill>
                  <a:srgbClr val="008000"/>
                </a:solidFill>
              </a:rPr>
              <a:t>batn</a:t>
            </a:r>
            <a:r>
              <a:rPr lang="en-US" b="1" dirty="0">
                <a:solidFill>
                  <a:srgbClr val="008000"/>
                </a:solidFill>
              </a:rPr>
              <a:t> </a:t>
            </a:r>
            <a:r>
              <a:rPr lang="en-US" dirty="0"/>
              <a:t>which means </a:t>
            </a:r>
            <a:r>
              <a:rPr lang="en-US" dirty="0">
                <a:solidFill>
                  <a:srgbClr val="008000"/>
                </a:solidFill>
              </a:rPr>
              <a:t>stomach</a:t>
            </a:r>
            <a:r>
              <a:rPr lang="en-US" dirty="0"/>
              <a:t> or abdominal region. In other narrations of this </a:t>
            </a:r>
            <a:r>
              <a:rPr lang="en-US" dirty="0" err="1" smtClean="0"/>
              <a:t>hadeeth</a:t>
            </a:r>
            <a:r>
              <a:rPr lang="en-US" dirty="0" smtClean="0"/>
              <a:t>, </a:t>
            </a:r>
            <a:r>
              <a:rPr lang="en-US" dirty="0"/>
              <a:t>the word </a:t>
            </a:r>
            <a:r>
              <a:rPr lang="en-US" b="1" i="1" dirty="0" err="1">
                <a:solidFill>
                  <a:srgbClr val="008000"/>
                </a:solidFill>
              </a:rPr>
              <a:t>rahim</a:t>
            </a:r>
            <a:r>
              <a:rPr lang="en-US" dirty="0"/>
              <a:t> or </a:t>
            </a:r>
            <a:r>
              <a:rPr lang="en-US" dirty="0">
                <a:solidFill>
                  <a:srgbClr val="008000"/>
                </a:solidFill>
              </a:rPr>
              <a:t>womb</a:t>
            </a:r>
            <a:r>
              <a:rPr lang="en-US" dirty="0"/>
              <a:t> is explicitly used as a specific place wherein the fetus lies.</a:t>
            </a:r>
          </a:p>
          <a:p>
            <a:r>
              <a:rPr lang="en-US" b="1" dirty="0">
                <a:solidFill>
                  <a:srgbClr val="008000"/>
                </a:solidFill>
              </a:rPr>
              <a:t>"for forty days" </a:t>
            </a:r>
            <a:r>
              <a:rPr lang="en-US" dirty="0" smtClean="0"/>
              <a:t>The </a:t>
            </a:r>
            <a:r>
              <a:rPr lang="en-US" dirty="0"/>
              <a:t>first stage of the development of a human being, as is clear from the Quran, is the stage of being a </a:t>
            </a:r>
            <a:r>
              <a:rPr lang="en-US" b="1" i="1" dirty="0" err="1">
                <a:solidFill>
                  <a:srgbClr val="008000"/>
                </a:solidFill>
              </a:rPr>
              <a:t>nutfah</a:t>
            </a:r>
            <a:r>
              <a:rPr lang="en-US" dirty="0"/>
              <a:t>. Literally, this word means </a:t>
            </a:r>
            <a:r>
              <a:rPr lang="en-US" dirty="0">
                <a:solidFill>
                  <a:srgbClr val="008000"/>
                </a:solidFill>
              </a:rPr>
              <a:t>"a drop of fluid." </a:t>
            </a:r>
            <a:endParaRPr lang="en-US" dirty="0" smtClean="0">
              <a:solidFill>
                <a:srgbClr val="008000"/>
              </a:solidFill>
            </a:endParaRPr>
          </a:p>
          <a:p>
            <a:r>
              <a:rPr lang="en-US" b="1" dirty="0" smtClean="0">
                <a:solidFill>
                  <a:srgbClr val="008000"/>
                </a:solidFill>
              </a:rPr>
              <a:t>"</a:t>
            </a:r>
            <a:r>
              <a:rPr lang="en-US" b="1" dirty="0">
                <a:solidFill>
                  <a:srgbClr val="008000"/>
                </a:solidFill>
              </a:rPr>
              <a:t>Then it is a clinging object (</a:t>
            </a:r>
            <a:r>
              <a:rPr lang="en-US" b="1" i="1" dirty="0" err="1">
                <a:solidFill>
                  <a:srgbClr val="008000"/>
                </a:solidFill>
              </a:rPr>
              <a:t>alaqah</a:t>
            </a:r>
            <a:r>
              <a:rPr lang="en-US" b="1" dirty="0">
                <a:solidFill>
                  <a:srgbClr val="008000"/>
                </a:solidFill>
              </a:rPr>
              <a:t>) during that same period." </a:t>
            </a:r>
            <a:r>
              <a:rPr lang="en-US" dirty="0" smtClean="0"/>
              <a:t>The </a:t>
            </a:r>
            <a:r>
              <a:rPr lang="en-US" dirty="0"/>
              <a:t>next stage of human development mentioned by the Prophet (peace be upon him) is the </a:t>
            </a:r>
            <a:r>
              <a:rPr lang="en-US" b="1" i="1" dirty="0" err="1">
                <a:solidFill>
                  <a:srgbClr val="008000"/>
                </a:solidFill>
              </a:rPr>
              <a:t>alaqah</a:t>
            </a:r>
            <a:r>
              <a:rPr lang="en-US" dirty="0"/>
              <a:t>. The Arabic word </a:t>
            </a:r>
            <a:r>
              <a:rPr lang="en-US" i="1" dirty="0" err="1"/>
              <a:t>alaqah</a:t>
            </a:r>
            <a:r>
              <a:rPr lang="en-US" dirty="0"/>
              <a:t> literally means </a:t>
            </a:r>
            <a:r>
              <a:rPr lang="en-US" dirty="0">
                <a:solidFill>
                  <a:srgbClr val="008000"/>
                </a:solidFill>
              </a:rPr>
              <a:t>something that clings or attaches to something else</a:t>
            </a:r>
            <a:r>
              <a:rPr lang="en-US" dirty="0"/>
              <a:t>. The word also means </a:t>
            </a:r>
            <a:r>
              <a:rPr lang="en-US" dirty="0">
                <a:solidFill>
                  <a:srgbClr val="008000"/>
                </a:solidFill>
              </a:rPr>
              <a:t>a leech</a:t>
            </a:r>
            <a:r>
              <a:rPr lang="en-US" dirty="0"/>
              <a:t>. </a:t>
            </a:r>
          </a:p>
          <a:p>
            <a:r>
              <a:rPr lang="en-US" b="1" dirty="0">
                <a:solidFill>
                  <a:srgbClr val="008000"/>
                </a:solidFill>
              </a:rPr>
              <a:t>"Then it is a lump looking like it has been chewed during that similar period." </a:t>
            </a:r>
            <a:r>
              <a:rPr lang="en-US" dirty="0" smtClean="0"/>
              <a:t>The </a:t>
            </a:r>
            <a:r>
              <a:rPr lang="en-US" dirty="0"/>
              <a:t>next stage is that of the </a:t>
            </a:r>
            <a:r>
              <a:rPr lang="en-US" b="1" i="1" dirty="0" err="1">
                <a:solidFill>
                  <a:srgbClr val="008000"/>
                </a:solidFill>
              </a:rPr>
              <a:t>mudhghah</a:t>
            </a:r>
            <a:r>
              <a:rPr lang="en-US" b="1" dirty="0">
                <a:solidFill>
                  <a:srgbClr val="008000"/>
                </a:solidFill>
              </a:rPr>
              <a:t>. </a:t>
            </a:r>
            <a:r>
              <a:rPr lang="en-US" dirty="0"/>
              <a:t>It has been mentioned in both the Quran and this </a:t>
            </a:r>
            <a:r>
              <a:rPr lang="en-US" dirty="0" err="1" smtClean="0"/>
              <a:t>hadeeth</a:t>
            </a:r>
            <a:r>
              <a:rPr lang="en-US" dirty="0" smtClean="0"/>
              <a:t>. </a:t>
            </a:r>
            <a:r>
              <a:rPr lang="en-US" dirty="0"/>
              <a:t>The </a:t>
            </a:r>
            <a:r>
              <a:rPr lang="en-US" i="1" dirty="0" err="1">
                <a:solidFill>
                  <a:srgbClr val="008000"/>
                </a:solidFill>
              </a:rPr>
              <a:t>mudhghah</a:t>
            </a:r>
            <a:r>
              <a:rPr lang="en-US" dirty="0"/>
              <a:t> in Arabic means </a:t>
            </a:r>
            <a:r>
              <a:rPr lang="en-US" dirty="0">
                <a:solidFill>
                  <a:srgbClr val="008000"/>
                </a:solidFill>
              </a:rPr>
              <a:t>a chewed lump, something that has been masticated. </a:t>
            </a:r>
            <a:endParaRPr lang="en-US" dirty="0" smtClean="0">
              <a:solidFill>
                <a:srgbClr val="008000"/>
              </a:solidFill>
            </a:endParaRPr>
          </a:p>
          <a:p>
            <a:endParaRPr lang="en-US" dirty="0">
              <a:solidFill>
                <a:srgbClr val="008000"/>
              </a:solidFill>
            </a:endParaRPr>
          </a:p>
          <a:p>
            <a:endParaRPr lang="en-US" sz="2000" dirty="0"/>
          </a:p>
          <a:p>
            <a:pPr marL="0" indent="0">
              <a:buNone/>
            </a:pPr>
            <a:endParaRPr lang="en-US" sz="20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9</a:t>
            </a:fld>
            <a:endParaRPr lang="en-US"/>
          </a:p>
        </p:txBody>
      </p:sp>
    </p:spTree>
    <p:extLst>
      <p:ext uri="{BB962C8B-B14F-4D97-AF65-F5344CB8AC3E}">
        <p14:creationId xmlns:p14="http://schemas.microsoft.com/office/powerpoint/2010/main" xmlns="" val="3314720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1127</TotalTime>
  <Words>3087</Words>
  <Application>Microsoft Office PowerPoint</Application>
  <PresentationFormat>Custom</PresentationFormat>
  <Paragraphs>100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HADEETH</vt:lpstr>
      <vt:lpstr>Agenda</vt:lpstr>
      <vt:lpstr>Hadeeth #4: Verily, each of you is brought together  in his mother's abdomen for forty days</vt:lpstr>
      <vt:lpstr>Hadeeth #4: Verily, each of you is brought together  in his mother's abdomen for forty days </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lpstr>Hadeeth #4: Verily, each of you is brought together  in his mother's abdomen for forty days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Dr-Kamal</cp:lastModifiedBy>
  <cp:revision>73</cp:revision>
  <dcterms:created xsi:type="dcterms:W3CDTF">2020-09-13T16:40:33Z</dcterms:created>
  <dcterms:modified xsi:type="dcterms:W3CDTF">2021-10-18T12:44:21Z</dcterms:modified>
</cp:coreProperties>
</file>