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metadata" ContentType="application/binary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259" r:id="rId2"/>
    <p:sldId id="263" r:id="rId3"/>
    <p:sldId id="264" r:id="rId4"/>
    <p:sldId id="265" r:id="rId5"/>
    <p:sldId id="266" r:id="rId6"/>
    <p:sldId id="267" r:id="rId7"/>
    <p:sldId id="268" r:id="rId8"/>
    <p:sldId id="269" r:id="rId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/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6" roundtripDataSignature="AMtx7mj46twgjoQliy83qpA1zjTfINECT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906" y="-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36" Type="http://customschemas.google.com/relationships/presentationmetadata" Target="metadata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307279172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344895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19924710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37667314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37667314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37667314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37667314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37667314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3766731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"/>
          <p:cNvSpPr txBox="1"/>
          <p:nvPr/>
        </p:nvSpPr>
        <p:spPr>
          <a:xfrm>
            <a:off x="2624447" y="974250"/>
            <a:ext cx="6282047" cy="1893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40000" lnSpcReduction="20000"/>
          </a:bodyPr>
          <a:lstStyle/>
          <a:p>
            <a:pPr marL="0" marR="0" lvl="0" indent="0" algn="ctr" rtl="0">
              <a:lnSpc>
                <a:spcPct val="2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ar-EG" sz="84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مقرر</a:t>
            </a:r>
            <a:endParaRPr lang="en-US" sz="84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Calibri"/>
              <a:sym typeface="Calibri"/>
            </a:endParaRPr>
          </a:p>
          <a:p>
            <a:pPr algn="ctr">
              <a:lnSpc>
                <a:spcPct val="90000"/>
              </a:lnSpc>
              <a:buClr>
                <a:schemeClr val="dk1"/>
              </a:buClr>
              <a:buSzPts val="6000"/>
            </a:pPr>
            <a:r>
              <a:rPr lang="ar-KW" sz="84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ar-SA" sz="84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Calibri"/>
              </a:rPr>
              <a:t>التزكية</a:t>
            </a:r>
            <a:endParaRPr lang="en-US" sz="84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 sz="9400" b="1" i="0" u="none" strike="noStrike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63312" y="185367"/>
            <a:ext cx="2160417" cy="157776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9971138" y="1609246"/>
            <a:ext cx="2031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KW" b="1" dirty="0">
                <a:solidFill>
                  <a:schemeClr val="accent1">
                    <a:lumMod val="75000"/>
                  </a:schemeClr>
                </a:solidFill>
              </a:rPr>
              <a:t>أكاديمية </a:t>
            </a:r>
            <a:r>
              <a:rPr lang="ar-KW" sz="1800" b="1" dirty="0">
                <a:solidFill>
                  <a:schemeClr val="accent1">
                    <a:lumMod val="75000"/>
                  </a:schemeClr>
                </a:solidFill>
              </a:rPr>
              <a:t>آيات </a:t>
            </a:r>
            <a:r>
              <a:rPr lang="ar-KW" b="1" dirty="0">
                <a:solidFill>
                  <a:schemeClr val="accent1">
                    <a:lumMod val="75000"/>
                  </a:schemeClr>
                </a:solidFill>
              </a:rPr>
              <a:t>للعلوم الإسلامية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Google Shape;86;p1"/>
          <p:cNvSpPr txBox="1"/>
          <p:nvPr/>
        </p:nvSpPr>
        <p:spPr>
          <a:xfrm>
            <a:off x="3829034" y="3138984"/>
            <a:ext cx="4139513" cy="75112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spcFirstLastPara="1" wrap="square" lIns="91425" tIns="45700" rIns="91425" bIns="45700" anchor="b" anchorCtr="0">
            <a:normAutofit fontScale="85000" lnSpcReduction="10000"/>
          </a:bodyPr>
          <a:lstStyle/>
          <a:p>
            <a:pPr marR="0" lvl="0" algn="ctr" rtl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3200" b="1" dirty="0" smtClean="0">
                <a:ln w="22225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الفصل الدراسي الأول</a:t>
            </a:r>
            <a:endParaRPr lang="en-US" sz="3200" b="1" dirty="0" smtClean="0">
              <a:ln w="22225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86;p1"/>
          <p:cNvSpPr txBox="1"/>
          <p:nvPr/>
        </p:nvSpPr>
        <p:spPr>
          <a:xfrm>
            <a:off x="3829035" y="4771390"/>
            <a:ext cx="4139513" cy="10220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85000" lnSpcReduction="20000"/>
          </a:bodyPr>
          <a:lstStyle/>
          <a:p>
            <a:pPr marR="0" lvl="0" algn="r" rtl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47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د. </a:t>
            </a:r>
            <a:r>
              <a:rPr lang="ar-EG" sz="47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 محمد عزب </a:t>
            </a:r>
            <a:endParaRPr lang="en-US" sz="47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319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"/>
          <p:cNvSpPr txBox="1">
            <a:spLocks noGrp="1"/>
          </p:cNvSpPr>
          <p:nvPr>
            <p:ph type="ctrTitle"/>
          </p:nvPr>
        </p:nvSpPr>
        <p:spPr>
          <a:xfrm>
            <a:off x="1643717" y="2424602"/>
            <a:ext cx="8904568" cy="2008796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spcFirstLastPara="1" wrap="square" lIns="91425" tIns="45700" rIns="91425" bIns="45700" anchor="b" anchorCtr="0">
            <a:noAutofit/>
          </a:bodyPr>
          <a:lstStyle/>
          <a:p>
            <a:pPr lvl="0">
              <a:lnSpc>
                <a:spcPct val="100000"/>
              </a:lnSpc>
              <a:buSzPts val="5000"/>
            </a:pPr>
            <a:r>
              <a:rPr lang="ar-EG" sz="6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"/>
                <a:ea typeface="Times"/>
                <a:cs typeface="Times"/>
                <a:sym typeface="Times"/>
              </a:rPr>
              <a:t> القلب (أهميته وأمراضه وعباداته).</a:t>
            </a:r>
            <a:endParaRPr sz="6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imes"/>
              <a:ea typeface="Times"/>
              <a:cs typeface="Time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560" y="185367"/>
            <a:ext cx="2160417" cy="157776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" y="6519446"/>
            <a:ext cx="12192000" cy="33855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/>
              <a:t>Ayaat</a:t>
            </a:r>
            <a:r>
              <a:rPr lang="en-US" sz="1600" dirty="0" smtClean="0"/>
              <a:t> ILM Academy          www.ayaatacademy.ca     </a:t>
            </a:r>
            <a:endParaRPr lang="en-US" sz="1600" dirty="0"/>
          </a:p>
        </p:txBody>
      </p:sp>
      <p:sp>
        <p:nvSpPr>
          <p:cNvPr id="7" name="Google Shape;86;p1"/>
          <p:cNvSpPr txBox="1"/>
          <p:nvPr/>
        </p:nvSpPr>
        <p:spPr>
          <a:xfrm>
            <a:off x="3858758" y="497094"/>
            <a:ext cx="4139513" cy="10220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lvl="0" algn="r" rtl="1">
              <a:lnSpc>
                <a:spcPct val="170000"/>
              </a:lnSpc>
              <a:buClr>
                <a:schemeClr val="dk1"/>
              </a:buClr>
              <a:buSzPts val="6000"/>
            </a:pPr>
            <a:r>
              <a:rPr lang="ar-EG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المحاضرة (2)</a:t>
            </a:r>
            <a:endParaRPr lang="en-US" sz="32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197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"/>
          <p:cNvSpPr txBox="1">
            <a:spLocks noGrp="1"/>
          </p:cNvSpPr>
          <p:nvPr>
            <p:ph type="ctrTitle"/>
          </p:nvPr>
        </p:nvSpPr>
        <p:spPr>
          <a:xfrm>
            <a:off x="3180083" y="974251"/>
            <a:ext cx="6468884" cy="8304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lvl="0">
              <a:lnSpc>
                <a:spcPct val="100000"/>
              </a:lnSpc>
              <a:buSzPts val="5000"/>
            </a:pPr>
            <a:r>
              <a:rPr lang="ar-EG" sz="3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تعريف القلب</a:t>
            </a:r>
            <a:endParaRPr sz="3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560" y="185367"/>
            <a:ext cx="2160417" cy="157776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" y="6519446"/>
            <a:ext cx="12192000" cy="33855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/>
              <a:t>Ayaat</a:t>
            </a:r>
            <a:r>
              <a:rPr lang="en-US" sz="1600" dirty="0" smtClean="0"/>
              <a:t> ILM Academy          www.ayaatacademy.ca     </a:t>
            </a:r>
            <a:endParaRPr lang="en-US" sz="1600" dirty="0"/>
          </a:p>
        </p:txBody>
      </p:sp>
      <p:sp>
        <p:nvSpPr>
          <p:cNvPr id="7" name="Google Shape;86;p1"/>
          <p:cNvSpPr txBox="1"/>
          <p:nvPr/>
        </p:nvSpPr>
        <p:spPr>
          <a:xfrm>
            <a:off x="771726" y="1763135"/>
            <a:ext cx="9737594" cy="2386163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b" anchorCtr="0">
            <a:normAutofit/>
          </a:bodyPr>
          <a:lstStyle/>
          <a:p>
            <a:pPr algn="ctr" rtl="1"/>
            <a:r>
              <a:rPr lang="ar-EG" sz="28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"/>
                <a:ea typeface="Times"/>
                <a:cs typeface="Times"/>
                <a:sym typeface="Calibri"/>
              </a:rPr>
              <a:t>القلب</a:t>
            </a:r>
            <a:r>
              <a:rPr lang="ar-EG" sz="28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"/>
                <a:ea typeface="Times"/>
                <a:cs typeface="Times"/>
                <a:sym typeface="Calibri"/>
              </a:rPr>
              <a:t>: هو خالص الشيء</a:t>
            </a:r>
            <a:endParaRPr lang="en-US" sz="28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/>
              <a:latin typeface="Times"/>
              <a:ea typeface="Times"/>
              <a:cs typeface="Times"/>
              <a:sym typeface="Calibri"/>
            </a:endParaRPr>
          </a:p>
          <a:p>
            <a:pPr algn="ctr" rtl="1"/>
            <a:r>
              <a:rPr lang="ar-EG" sz="28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"/>
                <a:ea typeface="Times"/>
                <a:cs typeface="Times"/>
                <a:sym typeface="Calibri"/>
              </a:rPr>
              <a:t>لطيفة ربانية لها بهذا القلب الجسماني الصنوبري الشكل المودع في الجانب الأيسر من الصدر تعلق، وتلك اللطيفة </a:t>
            </a:r>
            <a:r>
              <a:rPr lang="ar-EG" sz="28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"/>
                <a:ea typeface="Times"/>
                <a:cs typeface="Times"/>
              </a:rPr>
              <a:t>هي حقيقة الإنسان</a:t>
            </a:r>
            <a:endParaRPr lang="en-US" sz="28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/>
              <a:latin typeface="Times"/>
              <a:ea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013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"/>
          <p:cNvSpPr txBox="1">
            <a:spLocks noGrp="1"/>
          </p:cNvSpPr>
          <p:nvPr>
            <p:ph type="ctrTitle"/>
          </p:nvPr>
        </p:nvSpPr>
        <p:spPr>
          <a:xfrm>
            <a:off x="3180083" y="974251"/>
            <a:ext cx="6468884" cy="8304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lvl="0">
              <a:lnSpc>
                <a:spcPct val="100000"/>
              </a:lnSpc>
              <a:buSzPts val="5000"/>
            </a:pPr>
            <a:r>
              <a:rPr lang="ar-EG" sz="3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تعريف القلب</a:t>
            </a:r>
            <a:endParaRPr sz="3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560" y="185367"/>
            <a:ext cx="2160417" cy="157776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" y="6519446"/>
            <a:ext cx="12192000" cy="33855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/>
              <a:t>Ayaat</a:t>
            </a:r>
            <a:r>
              <a:rPr lang="en-US" sz="1600" dirty="0" smtClean="0"/>
              <a:t> ILM Academy          www.ayaatacademy.ca     </a:t>
            </a:r>
            <a:endParaRPr lang="en-US" sz="1600" dirty="0"/>
          </a:p>
        </p:txBody>
      </p:sp>
      <p:sp>
        <p:nvSpPr>
          <p:cNvPr id="7" name="Google Shape;86;p1"/>
          <p:cNvSpPr txBox="1"/>
          <p:nvPr/>
        </p:nvSpPr>
        <p:spPr>
          <a:xfrm>
            <a:off x="1170628" y="1763135"/>
            <a:ext cx="9737594" cy="2386163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b" anchorCtr="0">
            <a:normAutofit/>
          </a:bodyPr>
          <a:lstStyle/>
          <a:p>
            <a:pPr algn="ctr" rtl="1"/>
            <a:r>
              <a:rPr lang="ar-EG" sz="28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Times"/>
                <a:ea typeface="Times"/>
                <a:cs typeface="Times"/>
              </a:rPr>
              <a:t>القلب </a:t>
            </a:r>
            <a:r>
              <a:rPr lang="ar-EG" sz="28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Times"/>
                <a:ea typeface="Times"/>
                <a:cs typeface="Times"/>
              </a:rPr>
              <a:t>وإطلاقاته:  </a:t>
            </a:r>
            <a:endParaRPr lang="ar-EG" sz="28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/>
              <a:latin typeface="Times"/>
              <a:ea typeface="Times"/>
              <a:cs typeface="Times"/>
            </a:endParaRPr>
          </a:p>
          <a:p>
            <a:pPr algn="ctr" rtl="1"/>
            <a:r>
              <a:rPr lang="ar-EG" sz="28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Times"/>
                <a:ea typeface="Times"/>
                <a:cs typeface="Times"/>
              </a:rPr>
              <a:t>القلب في القرآن على ثلاثة أوجه: </a:t>
            </a:r>
          </a:p>
          <a:p>
            <a:pPr algn="ctr" rtl="1"/>
            <a:r>
              <a:rPr lang="ar-EG" sz="28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Times"/>
                <a:ea typeface="Times"/>
                <a:cs typeface="Times"/>
              </a:rPr>
              <a:t>أحدها: القلب الذي هو محل </a:t>
            </a:r>
            <a:r>
              <a:rPr lang="ar-EG" sz="28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Times"/>
                <a:ea typeface="Times"/>
                <a:cs typeface="Times"/>
              </a:rPr>
              <a:t>النفس .</a:t>
            </a:r>
            <a:r>
              <a:rPr lang="ar-JO" sz="28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Times"/>
                <a:ea typeface="Times"/>
                <a:cs typeface="Times"/>
              </a:rPr>
              <a:t> </a:t>
            </a:r>
            <a:r>
              <a:rPr lang="ar-EG" sz="28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Times"/>
                <a:ea typeface="Times"/>
                <a:cs typeface="Times"/>
              </a:rPr>
              <a:t>الرأي</a:t>
            </a:r>
            <a:r>
              <a:rPr lang="ar-JO" sz="28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Times"/>
                <a:ea typeface="Times"/>
                <a:cs typeface="Times"/>
              </a:rPr>
              <a:t>.</a:t>
            </a:r>
            <a:r>
              <a:rPr lang="ar-EG" sz="28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Times"/>
                <a:ea typeface="Times"/>
                <a:cs typeface="Times"/>
              </a:rPr>
              <a:t>  العقل</a:t>
            </a:r>
            <a:endParaRPr lang="ar-EG" sz="28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/>
              <a:latin typeface="Times"/>
              <a:ea typeface="Times"/>
              <a:cs typeface="Times"/>
            </a:endParaRPr>
          </a:p>
          <a:p>
            <a:pPr algn="ctr" rtl="1"/>
            <a:endParaRPr lang="en-US" sz="28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/>
              <a:latin typeface="Times"/>
              <a:ea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965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"/>
          <p:cNvSpPr txBox="1">
            <a:spLocks noGrp="1"/>
          </p:cNvSpPr>
          <p:nvPr>
            <p:ph type="ctrTitle"/>
          </p:nvPr>
        </p:nvSpPr>
        <p:spPr>
          <a:xfrm>
            <a:off x="3180083" y="974251"/>
            <a:ext cx="6468884" cy="8304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lvl="0">
              <a:lnSpc>
                <a:spcPct val="100000"/>
              </a:lnSpc>
              <a:buSzPts val="5000"/>
            </a:pPr>
            <a:r>
              <a:rPr lang="ar-EG" sz="3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cs typeface="AL-Mateen" pitchFamily="2" charset="-78"/>
              </a:rPr>
              <a:t>أهمية القلب</a:t>
            </a:r>
            <a:endParaRPr sz="3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560" y="185367"/>
            <a:ext cx="2160417" cy="157776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" y="6519446"/>
            <a:ext cx="12192000" cy="33855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/>
              <a:t>Ayaat</a:t>
            </a:r>
            <a:r>
              <a:rPr lang="en-US" sz="1600" dirty="0" smtClean="0"/>
              <a:t> ILM Academy          www.ayaatacademy.ca     </a:t>
            </a:r>
            <a:endParaRPr lang="en-US" sz="1600" dirty="0"/>
          </a:p>
        </p:txBody>
      </p:sp>
      <p:sp>
        <p:nvSpPr>
          <p:cNvPr id="7" name="Google Shape;86;p1"/>
          <p:cNvSpPr txBox="1"/>
          <p:nvPr/>
        </p:nvSpPr>
        <p:spPr>
          <a:xfrm>
            <a:off x="1296768" y="1763135"/>
            <a:ext cx="9737594" cy="3687639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spcFirstLastPara="1" wrap="square" lIns="91425" tIns="45700" rIns="91425" bIns="45700" anchor="b" anchorCtr="0">
            <a:normAutofit fontScale="92500" lnSpcReduction="10000"/>
          </a:bodyPr>
          <a:lstStyle/>
          <a:p>
            <a:pPr algn="ctr" rtl="1"/>
            <a:endParaRPr lang="ar-EG" sz="2800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imes"/>
              <a:ea typeface="Times"/>
              <a:cs typeface="Times"/>
            </a:endParaRPr>
          </a:p>
          <a:p>
            <a:pPr algn="ctr" rtl="1"/>
            <a:r>
              <a:rPr lang="ar-EG" sz="51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تتجلى أهمية القلب في التالي: </a:t>
            </a:r>
          </a:p>
          <a:p>
            <a:pPr algn="ctr" rtl="1"/>
            <a:r>
              <a:rPr lang="ar-EG" sz="51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أنه مكان </a:t>
            </a:r>
            <a:r>
              <a:rPr lang="ar-EG" sz="51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التكليف</a:t>
            </a:r>
          </a:p>
          <a:p>
            <a:pPr algn="ctr" rtl="1"/>
            <a:r>
              <a:rPr lang="ar-EG" sz="51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طهارته شرط دخول الجنة</a:t>
            </a:r>
          </a:p>
          <a:p>
            <a:pPr algn="ctr" rtl="1"/>
            <a:r>
              <a:rPr lang="ar-EG" sz="51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بصلاحه يصلح سائر الجسد</a:t>
            </a:r>
          </a:p>
          <a:p>
            <a:pPr algn="ctr" rtl="1"/>
            <a:r>
              <a:rPr lang="ar-EG" sz="51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لا ينفع في الآخرة إلا القلب السليم</a:t>
            </a:r>
          </a:p>
          <a:p>
            <a:pPr algn="ctr" rtl="1"/>
            <a:endParaRPr lang="en-US" sz="28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imes"/>
              <a:ea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680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"/>
          <p:cNvSpPr txBox="1">
            <a:spLocks noGrp="1"/>
          </p:cNvSpPr>
          <p:nvPr>
            <p:ph type="ctrTitle"/>
          </p:nvPr>
        </p:nvSpPr>
        <p:spPr>
          <a:xfrm>
            <a:off x="3180083" y="974251"/>
            <a:ext cx="6468884" cy="8304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lvl="0">
              <a:lnSpc>
                <a:spcPct val="100000"/>
              </a:lnSpc>
              <a:buSzPts val="5000"/>
            </a:pPr>
            <a:r>
              <a:rPr lang="ar-EG" sz="3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تعريف القلب</a:t>
            </a:r>
            <a:endParaRPr sz="3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560" y="185367"/>
            <a:ext cx="2160417" cy="157776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10908222" y="0"/>
            <a:ext cx="1283778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" y="6519446"/>
            <a:ext cx="12192000" cy="33855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/>
              <a:t>Ayaat</a:t>
            </a:r>
            <a:r>
              <a:rPr lang="en-US" sz="1600" dirty="0" smtClean="0"/>
              <a:t> ILM Academy          www.ayaatacademy.ca     </a:t>
            </a:r>
            <a:endParaRPr lang="en-US" sz="1600" dirty="0"/>
          </a:p>
        </p:txBody>
      </p:sp>
      <p:sp>
        <p:nvSpPr>
          <p:cNvPr id="7" name="Google Shape;86;p1"/>
          <p:cNvSpPr txBox="1"/>
          <p:nvPr/>
        </p:nvSpPr>
        <p:spPr>
          <a:xfrm>
            <a:off x="1063750" y="1763135"/>
            <a:ext cx="9737594" cy="3687639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spcFirstLastPara="1" wrap="square" lIns="91425" tIns="45700" rIns="91425" bIns="45700" anchor="b" anchorCtr="0">
            <a:normAutofit fontScale="85000" lnSpcReduction="20000"/>
          </a:bodyPr>
          <a:lstStyle/>
          <a:p>
            <a:pPr algn="ctr" rtl="1"/>
            <a:endParaRPr lang="ar-EG" sz="2800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imes"/>
              <a:ea typeface="Times"/>
              <a:cs typeface="Times"/>
            </a:endParaRPr>
          </a:p>
          <a:p>
            <a:pPr algn="ctr" rtl="1"/>
            <a:r>
              <a:rPr lang="ar-EG" sz="51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أنواع القلوب في القرآن والسنة </a:t>
            </a:r>
          </a:p>
          <a:p>
            <a:pPr algn="ctr" rtl="1"/>
            <a:r>
              <a:rPr lang="ar-EG" sz="51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القلب السليم </a:t>
            </a:r>
          </a:p>
          <a:p>
            <a:pPr algn="ctr" rtl="1"/>
            <a:r>
              <a:rPr lang="ar-EG" sz="51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القلب </a:t>
            </a:r>
            <a:r>
              <a:rPr lang="ar-EG" sz="51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الميت </a:t>
            </a:r>
            <a:endParaRPr lang="ar-EG" sz="51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  <a:p>
            <a:pPr algn="ctr" rtl="1"/>
            <a:r>
              <a:rPr lang="ar-EG" sz="51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القلب المريض </a:t>
            </a:r>
          </a:p>
          <a:p>
            <a:pPr algn="ctr" rtl="1"/>
            <a:r>
              <a:rPr lang="ar-EG" sz="51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القلب </a:t>
            </a:r>
            <a:r>
              <a:rPr lang="ar-EG" sz="51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السليم </a:t>
            </a:r>
            <a:r>
              <a:rPr lang="ar-EG" sz="51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سلم </a:t>
            </a:r>
            <a:r>
              <a:rPr lang="ar-EG" sz="51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من: الشرك. الجهل. الكبر. الغفلة. وحب الدنيا. </a:t>
            </a:r>
            <a:r>
              <a:rPr lang="ar-EG" sz="51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سي</a:t>
            </a:r>
            <a:r>
              <a:rPr lang="ar-JO" sz="51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ء</a:t>
            </a:r>
            <a:r>
              <a:rPr lang="ar-EG" sz="51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 </a:t>
            </a:r>
            <a:r>
              <a:rPr lang="ar-EG" sz="51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الأخلاق.</a:t>
            </a:r>
          </a:p>
          <a:p>
            <a:pPr algn="ctr" rtl="1"/>
            <a:endParaRPr lang="en-US" sz="28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imes"/>
              <a:ea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813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"/>
          <p:cNvSpPr txBox="1">
            <a:spLocks noGrp="1"/>
          </p:cNvSpPr>
          <p:nvPr>
            <p:ph type="ctrTitle"/>
          </p:nvPr>
        </p:nvSpPr>
        <p:spPr>
          <a:xfrm>
            <a:off x="3180083" y="974251"/>
            <a:ext cx="6468884" cy="8304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lvl="0">
              <a:lnSpc>
                <a:spcPct val="100000"/>
              </a:lnSpc>
              <a:buSzPts val="5000"/>
            </a:pPr>
            <a:r>
              <a:rPr lang="ar-EG" sz="3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الارتقاء بالقلب </a:t>
            </a:r>
            <a:endParaRPr sz="3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560" y="185367"/>
            <a:ext cx="2160417" cy="157776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10908222" y="0"/>
            <a:ext cx="1283778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" y="6519446"/>
            <a:ext cx="12192000" cy="33855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/>
              <a:t>Ayaat</a:t>
            </a:r>
            <a:r>
              <a:rPr lang="en-US" sz="1600" dirty="0" smtClean="0"/>
              <a:t> ILM Academy          www.ayaatacademy.ca     </a:t>
            </a:r>
            <a:endParaRPr lang="en-US" sz="1600" dirty="0"/>
          </a:p>
        </p:txBody>
      </p:sp>
      <p:sp>
        <p:nvSpPr>
          <p:cNvPr id="7" name="Google Shape;86;p1"/>
          <p:cNvSpPr txBox="1"/>
          <p:nvPr/>
        </p:nvSpPr>
        <p:spPr>
          <a:xfrm>
            <a:off x="1063750" y="1763135"/>
            <a:ext cx="9737594" cy="3687639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spcFirstLastPara="1" wrap="square" lIns="91425" tIns="45700" rIns="91425" bIns="45700" anchor="b" anchorCtr="0">
            <a:normAutofit fontScale="77500" lnSpcReduction="20000"/>
          </a:bodyPr>
          <a:lstStyle/>
          <a:p>
            <a:pPr algn="ctr" rtl="1"/>
            <a:endParaRPr lang="ar-EG" sz="2800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imes"/>
              <a:ea typeface="Times"/>
              <a:cs typeface="Times"/>
            </a:endParaRPr>
          </a:p>
          <a:p>
            <a:pPr algn="ctr" rtl="1"/>
            <a:r>
              <a:rPr lang="ar-SA" sz="4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الارتقاء بالقلب </a:t>
            </a:r>
          </a:p>
          <a:p>
            <a:pPr algn="ctr" rtl="1"/>
            <a:r>
              <a:rPr lang="ar-SA" sz="4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أن يديم ذكر الله تعالى</a:t>
            </a:r>
          </a:p>
          <a:p>
            <a:pPr algn="ctr" rtl="1"/>
            <a:r>
              <a:rPr lang="ar-SA" sz="4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أكل الحلال واتقاء الشبهات </a:t>
            </a:r>
          </a:p>
          <a:p>
            <a:pPr algn="ctr" rtl="1"/>
            <a:r>
              <a:rPr lang="ar-SA" sz="4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مطالعة القلب للأسماء الحسنى والصفات العلى</a:t>
            </a:r>
          </a:p>
          <a:p>
            <a:pPr algn="ctr" rtl="1"/>
            <a:r>
              <a:rPr lang="ar-SA" sz="4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مجانبة المعاصي والبعد عن مقارفة الذنوب </a:t>
            </a:r>
          </a:p>
          <a:p>
            <a:pPr algn="ctr" rtl="1"/>
            <a:r>
              <a:rPr lang="ar-SA" sz="4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التوبة من قريب حين وقوع الذنب </a:t>
            </a:r>
          </a:p>
          <a:p>
            <a:pPr rtl="1"/>
            <a:r>
              <a:rPr lang="ar-SA" sz="4800" b="1" u="sng" dirty="0" smtClean="0">
                <a:effectLst/>
              </a:rPr>
              <a:t> </a:t>
            </a:r>
            <a:endParaRPr lang="en-US" sz="4800" dirty="0" smtClean="0">
              <a:effectLst/>
            </a:endParaRPr>
          </a:p>
          <a:p>
            <a:pPr algn="ctr" rtl="1"/>
            <a:endParaRPr lang="en-US" sz="28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imes"/>
              <a:ea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056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"/>
          <p:cNvSpPr txBox="1">
            <a:spLocks noGrp="1"/>
          </p:cNvSpPr>
          <p:nvPr>
            <p:ph type="ctrTitle"/>
          </p:nvPr>
        </p:nvSpPr>
        <p:spPr>
          <a:xfrm>
            <a:off x="3180083" y="974251"/>
            <a:ext cx="6468884" cy="8304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lvl="0">
              <a:lnSpc>
                <a:spcPct val="100000"/>
              </a:lnSpc>
              <a:buSzPts val="5000"/>
            </a:pPr>
            <a:r>
              <a:rPr lang="ar-EG" sz="3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 أمراض القلوب وعلاجها</a:t>
            </a:r>
            <a:endParaRPr sz="3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560" y="185367"/>
            <a:ext cx="2160417" cy="157776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10908222" y="0"/>
            <a:ext cx="1283778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" y="6519446"/>
            <a:ext cx="12192000" cy="33855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/>
              <a:t>Ayaat</a:t>
            </a:r>
            <a:r>
              <a:rPr lang="en-US" sz="1600" dirty="0" smtClean="0"/>
              <a:t> ILM Academy          www.ayaatacademy.ca     </a:t>
            </a:r>
            <a:endParaRPr lang="en-US" sz="1600" dirty="0"/>
          </a:p>
        </p:txBody>
      </p:sp>
      <p:sp>
        <p:nvSpPr>
          <p:cNvPr id="7" name="Google Shape;86;p1"/>
          <p:cNvSpPr txBox="1"/>
          <p:nvPr/>
        </p:nvSpPr>
        <p:spPr>
          <a:xfrm>
            <a:off x="1063750" y="1763135"/>
            <a:ext cx="9737594" cy="3687639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spcFirstLastPara="1" wrap="square" lIns="91425" tIns="45700" rIns="91425" bIns="45700" anchor="b" anchorCtr="0">
            <a:normAutofit/>
          </a:bodyPr>
          <a:lstStyle/>
          <a:p>
            <a:pPr algn="ctr" rtl="1"/>
            <a:endParaRPr lang="ar-EG" sz="2800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imes"/>
              <a:ea typeface="Times"/>
              <a:cs typeface="Times"/>
            </a:endParaRPr>
          </a:p>
          <a:p>
            <a:pPr algn="ctr" rtl="1"/>
            <a:r>
              <a:rPr lang="ar-SA" sz="4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 أمراض القلوب وعلاجها</a:t>
            </a:r>
          </a:p>
          <a:p>
            <a:pPr algn="ctr" rtl="1"/>
            <a:r>
              <a:rPr lang="ar-SA" sz="4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مرض القلب أن يتعذر عليه ما خلق </a:t>
            </a:r>
            <a:endParaRPr lang="ar-EG" sz="46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Calibri"/>
              <a:sym typeface="Calibri"/>
            </a:endParaRPr>
          </a:p>
          <a:p>
            <a:pPr algn="ctr" rtl="1"/>
            <a:r>
              <a:rPr lang="ar-SA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جماع </a:t>
            </a:r>
            <a:r>
              <a:rPr lang="ar-SA" sz="4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أمراض القلوب </a:t>
            </a:r>
            <a:r>
              <a:rPr lang="ar-EG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في </a:t>
            </a:r>
            <a:r>
              <a:rPr lang="ar-SA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الشبهات</a:t>
            </a:r>
            <a:r>
              <a:rPr lang="ar-SA" sz="4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، </a:t>
            </a:r>
            <a:r>
              <a:rPr lang="ar-SA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الشهوات</a:t>
            </a:r>
            <a:r>
              <a:rPr lang="ar-SA" sz="4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algn="ctr" rtl="1"/>
            <a:r>
              <a:rPr lang="ar-SA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علاج </a:t>
            </a:r>
            <a:r>
              <a:rPr lang="ar-SA" sz="4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أمراض القلب </a:t>
            </a:r>
            <a:r>
              <a:rPr lang="ar-SA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بالقرآن</a:t>
            </a:r>
            <a:r>
              <a:rPr lang="ar-SA" sz="4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، </a:t>
            </a:r>
            <a:r>
              <a:rPr lang="ar-SA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ar-SA" sz="4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التوبة، </a:t>
            </a:r>
            <a:r>
              <a:rPr lang="ar-SA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بالطاعات</a:t>
            </a:r>
            <a:endParaRPr lang="en-US" sz="28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imes"/>
              <a:ea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102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</TotalTime>
  <Words>231</Words>
  <Application>Microsoft Office PowerPoint</Application>
  <PresentationFormat>Custom</PresentationFormat>
  <Paragraphs>51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 القلب (أهميته وأمراضه وعباداته).</vt:lpstr>
      <vt:lpstr>تعريف القلب</vt:lpstr>
      <vt:lpstr>تعريف القلب</vt:lpstr>
      <vt:lpstr>أهمية القلب</vt:lpstr>
      <vt:lpstr>تعريف القلب</vt:lpstr>
      <vt:lpstr>الارتقاء بالقلب </vt:lpstr>
      <vt:lpstr> أمراض القلوب وعلاجها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Here</dc:title>
  <dc:creator>Habiba Hani</dc:creator>
  <cp:lastModifiedBy>Dr-Kamal</cp:lastModifiedBy>
  <cp:revision>32</cp:revision>
  <dcterms:created xsi:type="dcterms:W3CDTF">2020-06-30T02:42:41Z</dcterms:created>
  <dcterms:modified xsi:type="dcterms:W3CDTF">2020-09-21T21:34:44Z</dcterms:modified>
</cp:coreProperties>
</file>