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5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6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7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notesSlides/notesSlide8.xml" ContentType="application/vnd.openxmlformats-officedocument.presentationml.notesSlide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9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321" r:id="rId3"/>
    <p:sldId id="298" r:id="rId4"/>
    <p:sldId id="331" r:id="rId5"/>
    <p:sldId id="332" r:id="rId6"/>
    <p:sldId id="333" r:id="rId7"/>
    <p:sldId id="336" r:id="rId8"/>
    <p:sldId id="337" r:id="rId9"/>
    <p:sldId id="339" r:id="rId10"/>
    <p:sldId id="342" r:id="rId11"/>
    <p:sldId id="343" r:id="rId12"/>
    <p:sldId id="344" r:id="rId13"/>
    <p:sldId id="345" r:id="rId14"/>
    <p:sldId id="346" r:id="rId15"/>
    <p:sldId id="347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8" r:id="rId25"/>
    <p:sldId id="361" r:id="rId26"/>
    <p:sldId id="359" r:id="rId27"/>
    <p:sldId id="360" r:id="rId28"/>
    <p:sldId id="348" r:id="rId29"/>
    <p:sldId id="28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70" d="100"/>
          <a:sy n="70" d="100"/>
        </p:scale>
        <p:origin x="1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0284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3712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171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16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0311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9302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19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950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34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2021-10-19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</a:t>
            </a:r>
            <a:r>
              <a:rPr lang="ar-SA" sz="1800" b="1" dirty="0" smtClean="0"/>
              <a:t>2</a:t>
            </a:r>
            <a:r>
              <a:rPr lang="ar-KW" sz="1800" b="1" dirty="0" smtClean="0"/>
              <a:t>8</a:t>
            </a:r>
            <a:r>
              <a:rPr lang="ar-SA" sz="1800" b="1" dirty="0" smtClean="0"/>
              <a:t>1</a:t>
            </a:r>
            <a:r>
              <a:rPr lang="ar-KW" sz="1800" b="1" dirty="0" smtClean="0"/>
              <a:t>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SA" sz="1800" b="1" dirty="0" smtClean="0"/>
              <a:t>4 </a:t>
            </a:r>
            <a:r>
              <a:rPr lang="ar-SA" sz="1800" b="1" dirty="0" smtClean="0"/>
              <a:t>– الفصل الثالث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2021-10-19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2021-10-19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2021-10-19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2021-10-19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2021-10-19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2021-10-19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2021-10-19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2021-10-19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2021-10-19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2021-10-19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5.xml"/><Relationship Id="rId12" Type="http://schemas.openxmlformats.org/officeDocument/2006/relationships/customXml" Target="../ink/ink2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2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7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9.xml"/><Relationship Id="rId12" Type="http://schemas.openxmlformats.org/officeDocument/2006/relationships/customXml" Target="../ink/ink3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3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1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33.xml"/><Relationship Id="rId12" Type="http://schemas.openxmlformats.org/officeDocument/2006/relationships/customXml" Target="../ink/ink3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3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1.xml"/><Relationship Id="rId12" Type="http://schemas.openxmlformats.org/officeDocument/2006/relationships/customXml" Target="../ink/ink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5.xml"/><Relationship Id="rId12" Type="http://schemas.openxmlformats.org/officeDocument/2006/relationships/customXml" Target="../ink/ink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9.xml"/><Relationship Id="rId12" Type="http://schemas.openxmlformats.org/officeDocument/2006/relationships/customXml" Target="../ink/ink1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13.xml"/><Relationship Id="rId12" Type="http://schemas.openxmlformats.org/officeDocument/2006/relationships/customXml" Target="../ink/ink1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5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17.xml"/><Relationship Id="rId12" Type="http://schemas.openxmlformats.org/officeDocument/2006/relationships/customXml" Target="../ink/ink1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2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9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1.xml"/><Relationship Id="rId12" Type="http://schemas.openxmlformats.org/officeDocument/2006/relationships/customXml" Target="../ink/ink2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3242783"/>
            <a:ext cx="7956176" cy="156819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أحكام المـــــدود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sz="3600" dirty="0" smtClean="0"/>
              <a:t>(</a:t>
            </a:r>
            <a:r>
              <a:rPr lang="en-US" sz="3600" dirty="0" smtClean="0"/>
              <a:t>3</a:t>
            </a:r>
            <a:r>
              <a:rPr lang="ar-SA" sz="3600" dirty="0" smtClean="0"/>
              <a:t>)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المد </a:t>
            </a:r>
            <a:r>
              <a:rPr lang="ar-SA" dirty="0" smtClean="0"/>
              <a:t>المنفصل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3706" y="5170313"/>
            <a:ext cx="5894294" cy="638817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أمثلته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2384030"/>
            <a:ext cx="6517794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/>
              <a:t> بِمَ</a:t>
            </a:r>
            <a:r>
              <a:rPr lang="ar-SA" sz="5400" b="1" dirty="0">
                <a:solidFill>
                  <a:srgbClr val="FF0000"/>
                </a:solidFill>
              </a:rPr>
              <a:t>آ</a:t>
            </a:r>
            <a:r>
              <a:rPr lang="ar-SA" sz="5400" b="1" dirty="0"/>
              <a:t> </a:t>
            </a:r>
            <a:r>
              <a:rPr lang="ar-SA" sz="5400" b="1" dirty="0" smtClean="0"/>
              <a:t>أُنزِلَ</a:t>
            </a:r>
            <a:endParaRPr lang="ar-SA" sz="5400" b="1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5400" dirty="0" smtClean="0"/>
              <a:t>   </a:t>
            </a:r>
            <a:r>
              <a:rPr lang="ar-SA" sz="5400" dirty="0"/>
              <a:t> </a:t>
            </a:r>
            <a:r>
              <a:rPr lang="ar-SA" sz="5400" b="1" dirty="0" smtClean="0">
                <a:solidFill>
                  <a:srgbClr val="FF0000"/>
                </a:solidFill>
              </a:rPr>
              <a:t>يَٰ</a:t>
            </a:r>
            <a:r>
              <a:rPr lang="ar-SA" sz="5400" b="1" dirty="0" smtClean="0"/>
              <a:t>ٓ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أَ</a:t>
            </a:r>
            <a:r>
              <a:rPr lang="ar-SA" sz="5400" b="1" dirty="0" smtClean="0"/>
              <a:t>يُّهَا  </a:t>
            </a:r>
            <a:r>
              <a:rPr lang="ar-SA" sz="4000" b="1" dirty="0" smtClean="0"/>
              <a:t>(ي</a:t>
            </a:r>
            <a:r>
              <a:rPr lang="ar-SA" sz="4000" b="1" dirty="0" smtClean="0">
                <a:solidFill>
                  <a:srgbClr val="FF0000"/>
                </a:solidFill>
              </a:rPr>
              <a:t>ا</a:t>
            </a:r>
            <a:r>
              <a:rPr lang="ar-SA" sz="4000" b="1" dirty="0" smtClean="0"/>
              <a:t> </a:t>
            </a: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أ</a:t>
            </a:r>
            <a:r>
              <a:rPr lang="ar-SA" sz="4000" b="1" dirty="0" smtClean="0"/>
              <a:t>يها)</a:t>
            </a:r>
            <a:endParaRPr lang="ar-SA" sz="4000" b="1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5400" b="1" dirty="0" smtClean="0"/>
              <a:t> </a:t>
            </a:r>
            <a:r>
              <a:rPr lang="ar-SA" sz="5400" b="1" dirty="0" smtClean="0">
                <a:solidFill>
                  <a:srgbClr val="FF0000"/>
                </a:solidFill>
              </a:rPr>
              <a:t>يَٰٓ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ـَٔ</a:t>
            </a:r>
            <a:r>
              <a:rPr lang="ar-SA" sz="5400" b="1" dirty="0" smtClean="0"/>
              <a:t>ادَمُ   </a:t>
            </a:r>
            <a:r>
              <a:rPr lang="ar-SA" sz="4000" b="1" dirty="0" smtClean="0"/>
              <a:t>(ي</a:t>
            </a:r>
            <a:r>
              <a:rPr lang="ar-SA" sz="4000" b="1" dirty="0" smtClean="0">
                <a:solidFill>
                  <a:srgbClr val="FF0000"/>
                </a:solidFill>
              </a:rPr>
              <a:t>ا</a:t>
            </a:r>
            <a:r>
              <a:rPr lang="ar-SA" sz="4000" b="1" dirty="0" smtClean="0"/>
              <a:t> </a:t>
            </a: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ء</a:t>
            </a:r>
            <a:r>
              <a:rPr lang="ar-SA" sz="4000" b="1" dirty="0" smtClean="0"/>
              <a:t>ادم)</a:t>
            </a:r>
            <a:endParaRPr lang="ar-SA" sz="4000" b="1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>
                <a:solidFill>
                  <a:srgbClr val="FF0000"/>
                </a:solidFill>
              </a:rPr>
              <a:t>هَٰٓ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ؤُ</a:t>
            </a:r>
            <a:r>
              <a:rPr lang="ar-SA" sz="5400" b="1" dirty="0" smtClean="0"/>
              <a:t>لَآءِ  </a:t>
            </a:r>
            <a:r>
              <a:rPr lang="ar-SA" sz="4000" b="1" dirty="0" smtClean="0"/>
              <a:t>(ه</a:t>
            </a:r>
            <a:r>
              <a:rPr lang="ar-SA" sz="4000" b="1" dirty="0" smtClean="0">
                <a:solidFill>
                  <a:srgbClr val="FF0000"/>
                </a:solidFill>
              </a:rPr>
              <a:t>ا</a:t>
            </a:r>
            <a:r>
              <a:rPr lang="ar-SA" sz="4000" b="1" dirty="0" smtClean="0"/>
              <a:t> </a:t>
            </a: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أ</a:t>
            </a:r>
            <a:r>
              <a:rPr lang="ar-SA" sz="4000" b="1" dirty="0" smtClean="0"/>
              <a:t>ولاء)</a:t>
            </a:r>
            <a:endParaRPr lang="ar-SA" sz="4000" b="1" dirty="0"/>
          </a:p>
          <a:p>
            <a:pPr marL="0" indent="0" algn="ctr" rtl="1">
              <a:lnSpc>
                <a:spcPct val="100000"/>
              </a:lnSpc>
              <a:buNone/>
            </a:pPr>
            <a:endParaRPr lang="ar-SA" sz="4400" dirty="0"/>
          </a:p>
          <a:p>
            <a:pPr marL="0" indent="0" algn="ctr" rtl="1">
              <a:lnSpc>
                <a:spcPct val="100000"/>
              </a:lnSpc>
              <a:buNone/>
            </a:pPr>
            <a:endParaRPr lang="ar-SA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(separated)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8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أمثلته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2384030"/>
            <a:ext cx="6517794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/>
              <a:t> </a:t>
            </a:r>
            <a:r>
              <a:rPr lang="ar-SA" sz="5400" b="1" dirty="0" smtClean="0"/>
              <a:t>قَالُ</a:t>
            </a:r>
            <a:r>
              <a:rPr lang="ar-SA" sz="5400" b="1" dirty="0" smtClean="0">
                <a:solidFill>
                  <a:srgbClr val="FF0000"/>
                </a:solidFill>
              </a:rPr>
              <a:t>و</a:t>
            </a:r>
            <a:r>
              <a:rPr lang="ar-SA" sz="5400" b="1" dirty="0" smtClean="0"/>
              <a:t>ٓاْ 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إ</a:t>
            </a:r>
            <a:r>
              <a:rPr lang="ar-SA" sz="5400" b="1" dirty="0" smtClean="0"/>
              <a:t>ِنَّا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4400" dirty="0"/>
              <a:t> 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3200" b="1" dirty="0" smtClean="0"/>
              <a:t>صَاحِبُهُ</a:t>
            </a:r>
            <a:r>
              <a:rPr lang="ar-SA" sz="3200" b="1" dirty="0" smtClean="0">
                <a:solidFill>
                  <a:srgbClr val="FF0000"/>
                </a:solidFill>
              </a:rPr>
              <a:t>ۥ</a:t>
            </a:r>
            <a:r>
              <a:rPr lang="ar-SA" sz="3200" b="1" dirty="0" smtClean="0"/>
              <a:t> </a:t>
            </a:r>
            <a:r>
              <a:rPr lang="ar-SA" sz="3200" b="1" dirty="0">
                <a:solidFill>
                  <a:schemeClr val="accent5">
                    <a:lumMod val="75000"/>
                  </a:schemeClr>
                </a:solidFill>
              </a:rPr>
              <a:t>و</a:t>
            </a:r>
            <a:r>
              <a:rPr lang="ar-SA" sz="3200" b="1" dirty="0"/>
              <a:t>َهُوَ </a:t>
            </a:r>
            <a:r>
              <a:rPr lang="ar-SA" sz="5400" b="1" dirty="0"/>
              <a:t>يُحَاوِرُهُ</a:t>
            </a:r>
            <a:r>
              <a:rPr lang="ar-SA" sz="5400" b="1" dirty="0">
                <a:solidFill>
                  <a:srgbClr val="FF0000"/>
                </a:solidFill>
              </a:rPr>
              <a:t>ۥٓ</a:t>
            </a:r>
            <a:r>
              <a:rPr lang="ar-SA" sz="5400" b="1" dirty="0"/>
              <a:t> 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أَ</a:t>
            </a:r>
            <a:r>
              <a:rPr lang="ar-SA" sz="5400" b="1" dirty="0" smtClean="0"/>
              <a:t>كَفَرۡتَ</a:t>
            </a:r>
            <a:endParaRPr lang="ar-SA" sz="5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(separated)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2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أمثلته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2384030"/>
            <a:ext cx="6517794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/>
              <a:t> </a:t>
            </a:r>
            <a:r>
              <a:rPr lang="ar-SA" sz="5400" b="1" dirty="0" smtClean="0"/>
              <a:t>ٱرۡجِعِ</a:t>
            </a:r>
            <a:r>
              <a:rPr lang="ar-SA" sz="5400" b="1" dirty="0" smtClean="0">
                <a:solidFill>
                  <a:srgbClr val="FF0000"/>
                </a:solidFill>
              </a:rPr>
              <a:t>يٓ</a:t>
            </a:r>
            <a:r>
              <a:rPr lang="ar-SA" sz="5400" b="1" dirty="0" smtClean="0"/>
              <a:t> 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إِ</a:t>
            </a:r>
            <a:r>
              <a:rPr lang="ar-SA" sz="5400" b="1" dirty="0" smtClean="0"/>
              <a:t>لَى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يَسۡتَحۡيِ</a:t>
            </a:r>
            <a:r>
              <a:rPr lang="ar-SA" sz="5400" b="1" dirty="0" smtClean="0">
                <a:solidFill>
                  <a:srgbClr val="FF0000"/>
                </a:solidFill>
              </a:rPr>
              <a:t>ۦٓ</a:t>
            </a:r>
            <a:r>
              <a:rPr lang="ar-SA" sz="5400" b="1" dirty="0" smtClean="0"/>
              <a:t> 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أَ</a:t>
            </a:r>
            <a:r>
              <a:rPr lang="ar-SA" sz="5400" b="1" dirty="0" smtClean="0"/>
              <a:t>ن</a:t>
            </a:r>
            <a:endParaRPr lang="en-US" sz="54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5400" dirty="0" smtClean="0"/>
              <a:t> </a:t>
            </a:r>
            <a:r>
              <a:rPr lang="ar-SA" sz="5400" b="1" dirty="0"/>
              <a:t> هَٰذِهِ</a:t>
            </a:r>
            <a:r>
              <a:rPr lang="ar-SA" sz="5400" b="1" dirty="0">
                <a:solidFill>
                  <a:srgbClr val="FF0000"/>
                </a:solidFill>
              </a:rPr>
              <a:t>ۦٓ</a:t>
            </a:r>
            <a:r>
              <a:rPr lang="ar-SA" sz="5400" b="1" dirty="0"/>
              <a:t> </a:t>
            </a:r>
            <a:r>
              <a:rPr lang="ar-SA" sz="5400" b="1" dirty="0">
                <a:solidFill>
                  <a:schemeClr val="accent6">
                    <a:lumMod val="75000"/>
                  </a:schemeClr>
                </a:solidFill>
              </a:rPr>
              <a:t>أ</a:t>
            </a:r>
            <a:r>
              <a:rPr lang="ar-SA" sz="5400" b="1" dirty="0"/>
              <a:t>َبَدٗا</a:t>
            </a:r>
          </a:p>
          <a:p>
            <a:pPr marL="0" indent="0" algn="ctr" rtl="1">
              <a:lnSpc>
                <a:spcPct val="100000"/>
              </a:lnSpc>
              <a:buNone/>
            </a:pPr>
            <a:endParaRPr lang="ar-SA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(separated)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2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</a:t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قصر المنفصل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sz="54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62247" y="2238358"/>
            <a:ext cx="5626982" cy="2817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لم يرد قصر المنفصل في رواية حفص من طريق الشاطبية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وورد من </a:t>
            </a:r>
            <a:r>
              <a:rPr lang="ar-SA" sz="2800" b="1" dirty="0" smtClean="0">
                <a:solidFill>
                  <a:srgbClr val="FF0000"/>
                </a:solidFill>
              </a:rPr>
              <a:t>طرق أخرى </a:t>
            </a:r>
            <a:r>
              <a:rPr lang="ar-SA" sz="2800" b="1" dirty="0" smtClean="0"/>
              <a:t>(الفيل – زرعان)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dirty="0" smtClean="0"/>
              <a:t>It is NOT narrated to recite with Qasr of al-</a:t>
            </a:r>
            <a:r>
              <a:rPr lang="en-US" sz="1400" dirty="0" err="1" smtClean="0"/>
              <a:t>Munfasil</a:t>
            </a:r>
            <a:r>
              <a:rPr lang="en-US" sz="1400" dirty="0" smtClean="0"/>
              <a:t> </a:t>
            </a:r>
            <a:r>
              <a:rPr lang="en-US" sz="1400" dirty="0" smtClean="0"/>
              <a:t>when reciting by </a:t>
            </a:r>
            <a:r>
              <a:rPr lang="en-US" sz="1400" dirty="0" err="1" smtClean="0"/>
              <a:t>Hafs</a:t>
            </a:r>
            <a:r>
              <a:rPr lang="en-US" sz="1400" dirty="0" smtClean="0"/>
              <a:t> from the way of al-</a:t>
            </a:r>
            <a:r>
              <a:rPr lang="en-US" sz="1400" dirty="0" err="1" smtClean="0"/>
              <a:t>Shatibiah</a:t>
            </a:r>
            <a:r>
              <a:rPr lang="en-US" sz="1400" dirty="0" smtClean="0"/>
              <a:t>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dirty="0" smtClean="0"/>
              <a:t>It is narrated from other ways (al-Feel – </a:t>
            </a:r>
            <a:r>
              <a:rPr lang="en-US" sz="1400" dirty="0" err="1" smtClean="0"/>
              <a:t>Zara’an</a:t>
            </a:r>
            <a:r>
              <a:rPr lang="en-US" sz="1400" dirty="0" smtClean="0"/>
              <a:t>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5121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62247" y="2359382"/>
            <a:ext cx="5626982" cy="2817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لابد من </a:t>
            </a:r>
            <a:r>
              <a:rPr lang="ar-SA" sz="2800" b="1" dirty="0" smtClean="0">
                <a:solidFill>
                  <a:srgbClr val="FF0000"/>
                </a:solidFill>
              </a:rPr>
              <a:t>مراعاة الأحكام </a:t>
            </a:r>
            <a:r>
              <a:rPr lang="ar-SA" sz="2800" b="1" dirty="0" smtClean="0"/>
              <a:t>التالية عند القراءة بقصر المنفصل من طريق الفيل أو زرعان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4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400" dirty="0" smtClean="0"/>
              <a:t>When </a:t>
            </a:r>
            <a:r>
              <a:rPr lang="en-US" sz="1400" dirty="0"/>
              <a:t>reciting by Qasr of al-</a:t>
            </a:r>
            <a:r>
              <a:rPr lang="en-US" sz="1400" dirty="0" err="1"/>
              <a:t>Munfasil</a:t>
            </a:r>
            <a:r>
              <a:rPr lang="en-US" sz="1400" dirty="0"/>
              <a:t> from </a:t>
            </a:r>
            <a:r>
              <a:rPr lang="en-US" sz="1400" dirty="0" smtClean="0"/>
              <a:t>other ways (al-Feel – </a:t>
            </a:r>
            <a:r>
              <a:rPr lang="en-US" sz="1400" dirty="0" err="1" smtClean="0"/>
              <a:t>Zara’an</a:t>
            </a:r>
            <a:r>
              <a:rPr lang="en-US" sz="1400" dirty="0" smtClean="0"/>
              <a:t>), the following rules should be watched: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914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644" y="2000154"/>
            <a:ext cx="8361109" cy="173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678271" y="4035414"/>
            <a:ext cx="3496235" cy="983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/>
              <a:t> </a:t>
            </a:r>
            <a:r>
              <a:rPr lang="ar-SA" sz="5400" b="1" dirty="0"/>
              <a:t>عِوَجَ</a:t>
            </a:r>
            <a:r>
              <a:rPr lang="ar-SA" sz="5400" b="1" dirty="0">
                <a:solidFill>
                  <a:srgbClr val="FF0000"/>
                </a:solidFill>
              </a:rPr>
              <a:t>اۜ </a:t>
            </a:r>
            <a:r>
              <a:rPr lang="en-US" sz="5400" b="1" dirty="0"/>
              <a:t>*</a:t>
            </a:r>
            <a:r>
              <a:rPr lang="ar-SA" sz="5400" b="1" dirty="0"/>
              <a:t> </a:t>
            </a:r>
            <a:r>
              <a:rPr lang="ar-SA" sz="5400" b="1" dirty="0" smtClean="0"/>
              <a:t>قَيِّمٗا</a:t>
            </a:r>
            <a:endParaRPr lang="ar-SA" sz="5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417" y="2863124"/>
            <a:ext cx="8342890" cy="942397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035413"/>
            <a:ext cx="4219523" cy="983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/>
              <a:t> مِن </a:t>
            </a:r>
            <a:r>
              <a:rPr lang="ar-SA" sz="5400" b="1" dirty="0" smtClean="0"/>
              <a:t>مَّرۡقَدِنَ</a:t>
            </a:r>
            <a:r>
              <a:rPr lang="ar-SA" sz="5400" b="1" dirty="0" smtClean="0">
                <a:solidFill>
                  <a:srgbClr val="FF0000"/>
                </a:solidFill>
              </a:rPr>
              <a:t>اۜ</a:t>
            </a:r>
            <a:r>
              <a:rPr lang="ar-SA" sz="5400" b="1" dirty="0" smtClean="0"/>
              <a:t> </a:t>
            </a:r>
            <a:r>
              <a:rPr lang="ar-SA" sz="5400" b="1" dirty="0"/>
              <a:t>هَٰذَا</a:t>
            </a:r>
            <a:r>
              <a:rPr lang="ar-SA" sz="5400" dirty="0" smtClean="0"/>
              <a:t> </a:t>
            </a:r>
          </a:p>
          <a:p>
            <a:pPr marL="0" indent="0" algn="ctr" rtl="1">
              <a:lnSpc>
                <a:spcPct val="100000"/>
              </a:lnSpc>
              <a:buNone/>
            </a:pPr>
            <a:endParaRPr lang="ar-SA" sz="5400" b="1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830671" y="5308609"/>
            <a:ext cx="3496235" cy="983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ar-SA" sz="5400" b="1" dirty="0"/>
              <a:t>وَقِيلَ مَ</a:t>
            </a:r>
            <a:r>
              <a:rPr lang="ar-SA" sz="5400" b="1" dirty="0">
                <a:solidFill>
                  <a:srgbClr val="FF0000"/>
                </a:solidFill>
              </a:rPr>
              <a:t>نۡۜ</a:t>
            </a:r>
            <a:r>
              <a:rPr lang="ar-SA" sz="5400" b="1" dirty="0"/>
              <a:t> </a:t>
            </a:r>
            <a:r>
              <a:rPr lang="ar-SA" sz="5400" b="1" dirty="0" smtClean="0"/>
              <a:t>رَاق</a:t>
            </a:r>
            <a:r>
              <a:rPr lang="ar-SA" sz="5400" b="1" dirty="0"/>
              <a:t>ٍ</a:t>
            </a:r>
            <a:endParaRPr lang="ar-SA" sz="5400" b="1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738457" y="5267963"/>
            <a:ext cx="3496235" cy="983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5400" b="1" dirty="0"/>
              <a:t>كَلَّاۖ بَ</a:t>
            </a:r>
            <a:r>
              <a:rPr lang="ar-SA" sz="5400" b="1" dirty="0">
                <a:solidFill>
                  <a:srgbClr val="FF0000"/>
                </a:solidFill>
              </a:rPr>
              <a:t>لۡۜ</a:t>
            </a:r>
            <a:r>
              <a:rPr lang="ar-SA" sz="5400" b="1" dirty="0"/>
              <a:t> رَانَ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56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1" grpId="0" build="p" animBg="1"/>
      <p:bldP spid="12" grpId="0" build="p" animBg="1"/>
      <p:bldP spid="1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448476" y="3955815"/>
            <a:ext cx="4437530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5400" b="1" dirty="0"/>
              <a:t>قُلۡ ءَ</a:t>
            </a:r>
            <a:r>
              <a:rPr lang="ar-SA" sz="5400" b="1" dirty="0">
                <a:solidFill>
                  <a:srgbClr val="FF0000"/>
                </a:solidFill>
              </a:rPr>
              <a:t>آ</a:t>
            </a:r>
            <a:r>
              <a:rPr lang="ar-SA" sz="5400" b="1" dirty="0">
                <a:solidFill>
                  <a:schemeClr val="accent6">
                    <a:lumMod val="75000"/>
                  </a:schemeClr>
                </a:solidFill>
              </a:rPr>
              <a:t>لذَّ</a:t>
            </a:r>
            <a:r>
              <a:rPr lang="ar-SA" sz="5400" b="1" dirty="0"/>
              <a:t>كَرَيۡنِ حَرَّمَ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4648899" y="5261723"/>
            <a:ext cx="2026839" cy="983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5400" b="1" dirty="0"/>
              <a:t>ءَ</a:t>
            </a:r>
            <a:r>
              <a:rPr lang="ar-SA" sz="5400" b="1" dirty="0">
                <a:solidFill>
                  <a:srgbClr val="FF0000"/>
                </a:solidFill>
              </a:rPr>
              <a:t>آ</a:t>
            </a:r>
            <a:r>
              <a:rPr lang="ar-SA" sz="5400" b="1" dirty="0"/>
              <a:t>ل</a:t>
            </a:r>
            <a:r>
              <a:rPr lang="ar-SA" sz="5400" b="1" dirty="0">
                <a:solidFill>
                  <a:schemeClr val="accent6">
                    <a:lumMod val="75000"/>
                  </a:schemeClr>
                </a:solidFill>
              </a:rPr>
              <a:t>ۡ</a:t>
            </a:r>
            <a:r>
              <a:rPr lang="ar-SA" sz="5400" b="1" dirty="0"/>
              <a:t>ـَٰٔنَ</a:t>
            </a:r>
            <a:r>
              <a:rPr lang="ar-SA" sz="5400" dirty="0"/>
              <a:t> 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953" y="2831527"/>
            <a:ext cx="8278906" cy="906759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857565" y="5191764"/>
            <a:ext cx="3496235" cy="983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5400" b="1" dirty="0" smtClean="0"/>
              <a:t>ءَ</a:t>
            </a:r>
            <a:r>
              <a:rPr lang="ar-SA" sz="5400" b="1" dirty="0" smtClean="0">
                <a:solidFill>
                  <a:srgbClr val="FF0000"/>
                </a:solidFill>
              </a:rPr>
              <a:t>آ</a:t>
            </a:r>
            <a:r>
              <a:rPr lang="ar-SA" sz="5400" b="1" dirty="0" smtClean="0"/>
              <a:t>ل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ل</a:t>
            </a:r>
            <a:r>
              <a:rPr lang="ar-SA" sz="5400" b="1" dirty="0" smtClean="0"/>
              <a:t>َّـهُ</a:t>
            </a:r>
            <a:r>
              <a:rPr lang="ar-SA" sz="5400" dirty="0" smtClean="0"/>
              <a:t> </a:t>
            </a:r>
            <a:endParaRPr lang="ar-SA" sz="54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581400" y="4047694"/>
            <a:ext cx="2574500" cy="98371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ts val="0"/>
              </a:spcBef>
              <a:buNone/>
            </a:pPr>
            <a:r>
              <a:rPr lang="ar-SA" sz="5400" b="1" dirty="0" smtClean="0"/>
              <a:t>ءَ</a:t>
            </a:r>
            <a:r>
              <a:rPr lang="ar-SA" sz="5400" b="1" dirty="0" smtClean="0">
                <a:solidFill>
                  <a:srgbClr val="FF0000"/>
                </a:solidFill>
              </a:rPr>
              <a:t>أَ</a:t>
            </a:r>
            <a:r>
              <a:rPr lang="ar-SA" sz="5400" b="1" dirty="0" smtClean="0">
                <a:solidFill>
                  <a:schemeClr val="bg2">
                    <a:lumMod val="90000"/>
                  </a:schemeClr>
                </a:solidFill>
              </a:rPr>
              <a:t>ا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لذَّ</a:t>
            </a:r>
            <a:r>
              <a:rPr lang="ar-SA" sz="5400" b="1" dirty="0" smtClean="0"/>
              <a:t>كَرَيۡنِ </a:t>
            </a:r>
            <a:r>
              <a:rPr lang="ar-SA" sz="5400" dirty="0"/>
              <a:t> 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274858" y="5265024"/>
            <a:ext cx="1607941" cy="98371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ts val="0"/>
              </a:spcBef>
              <a:buNone/>
            </a:pPr>
            <a:r>
              <a:rPr lang="ar-SA" sz="5400" b="1" dirty="0" smtClean="0"/>
              <a:t>ءَ</a:t>
            </a:r>
            <a:r>
              <a:rPr lang="ar-SA" sz="5400" b="1" dirty="0" smtClean="0">
                <a:solidFill>
                  <a:srgbClr val="FF0000"/>
                </a:solidFill>
              </a:rPr>
              <a:t>أَ</a:t>
            </a:r>
            <a:r>
              <a:rPr lang="ar-SA" sz="5400" b="1" dirty="0" smtClean="0">
                <a:solidFill>
                  <a:schemeClr val="bg2">
                    <a:lumMod val="90000"/>
                  </a:schemeClr>
                </a:solidFill>
              </a:rPr>
              <a:t>ا</a:t>
            </a:r>
            <a:r>
              <a:rPr lang="ar-SA" sz="5400" b="1" dirty="0" smtClean="0"/>
              <a:t>للَّـه</a:t>
            </a:r>
            <a:endParaRPr lang="ar-SA" sz="5400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260709" y="5299604"/>
            <a:ext cx="1607941" cy="98371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ts val="0"/>
              </a:spcBef>
              <a:buNone/>
            </a:pPr>
            <a:r>
              <a:rPr lang="ar-SA" sz="5400" b="1" dirty="0" smtClean="0"/>
              <a:t>ءَ</a:t>
            </a:r>
            <a:r>
              <a:rPr lang="ar-SA" sz="5400" b="1" dirty="0" smtClean="0">
                <a:solidFill>
                  <a:srgbClr val="FF0000"/>
                </a:solidFill>
              </a:rPr>
              <a:t>أَ</a:t>
            </a:r>
            <a:r>
              <a:rPr lang="ar-SA" sz="5400" b="1" dirty="0">
                <a:solidFill>
                  <a:schemeClr val="bg2">
                    <a:lumMod val="90000"/>
                  </a:schemeClr>
                </a:solidFill>
              </a:rPr>
              <a:t>ا</a:t>
            </a:r>
            <a:r>
              <a:rPr lang="ar-SA" sz="5400" b="1" dirty="0" smtClean="0"/>
              <a:t>ل</a:t>
            </a: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ۡ</a:t>
            </a:r>
            <a:r>
              <a:rPr lang="ar-SA" sz="5400" b="1" dirty="0" smtClean="0"/>
              <a:t>ـَٰٔنَ</a:t>
            </a:r>
            <a:endParaRPr lang="ar-SA" sz="54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5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2" grpId="0" build="p" animBg="1"/>
      <p:bldP spid="14" grpId="0" build="p" animBg="1"/>
      <p:bldP spid="15" grpId="0" build="p" animBg="1"/>
      <p:bldP spid="16" grpId="0" build="p" animBg="1"/>
      <p:bldP spid="17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131644" y="4802104"/>
            <a:ext cx="8211671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 smtClean="0"/>
              <a:t>قَالُواْ </a:t>
            </a:r>
            <a:r>
              <a:rPr lang="ar-SA" sz="4000" b="1" dirty="0"/>
              <a:t>يَٰٓأَبَانَا مَالَكَ</a:t>
            </a:r>
            <a:r>
              <a:rPr lang="ar-SA" sz="5400" b="1" dirty="0"/>
              <a:t> لَا تَأۡ</a:t>
            </a:r>
            <a:r>
              <a:rPr lang="ar-SA" sz="5400" b="1" dirty="0">
                <a:solidFill>
                  <a:srgbClr val="FF0000"/>
                </a:solidFill>
              </a:rPr>
              <a:t>مَ۬نَّ</a:t>
            </a:r>
            <a:r>
              <a:rPr lang="ar-SA" sz="5400" b="1" dirty="0"/>
              <a:t>ا </a:t>
            </a:r>
            <a:r>
              <a:rPr lang="ar-SA" sz="4000" b="1" dirty="0"/>
              <a:t>عَلَىٰ يُوسُفَ</a:t>
            </a:r>
            <a:endParaRPr lang="ar-SA" sz="5400" b="1" dirty="0"/>
          </a:p>
          <a:p>
            <a:pPr marL="0" indent="0" algn="ctr" fontAlgn="base">
              <a:buNone/>
            </a:pPr>
            <a:endParaRPr lang="ar-SA" sz="5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879" y="2757642"/>
            <a:ext cx="8248297" cy="940102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682951" y="3952447"/>
            <a:ext cx="1985573" cy="98371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ts val="0"/>
              </a:spcBef>
              <a:buNone/>
            </a:pPr>
            <a:r>
              <a:rPr lang="ar-SA" sz="5400" b="1" dirty="0" smtClean="0"/>
              <a:t>تأم</a:t>
            </a:r>
            <a:r>
              <a:rPr lang="ar-SA" sz="5400" b="1" dirty="0" smtClean="0">
                <a:solidFill>
                  <a:srgbClr val="FF0000"/>
                </a:solidFill>
              </a:rPr>
              <a:t>نُنَ</a:t>
            </a:r>
            <a:r>
              <a:rPr lang="ar-SA" sz="5400" b="1" dirty="0" smtClean="0"/>
              <a:t>ا</a:t>
            </a:r>
            <a:r>
              <a:rPr lang="ar-SA" sz="5400" dirty="0"/>
              <a:t> 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1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3871" y="641625"/>
            <a:ext cx="4482352" cy="1325563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عناصر المحاضرة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76955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0906" y="2484532"/>
            <a:ext cx="6015317" cy="2127810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تعريف المد </a:t>
            </a:r>
            <a:r>
              <a:rPr lang="ar-SA" sz="3600" b="1" dirty="0" smtClean="0"/>
              <a:t>المنفصل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أحكام المد المنفصل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الأحكام المترتبة على قصر المنفصل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53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675309" y="5088563"/>
            <a:ext cx="2306891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 smtClean="0"/>
              <a:t>كٓهي</a:t>
            </a:r>
            <a:r>
              <a:rPr lang="ar-SA" sz="4000" b="1" dirty="0" smtClean="0">
                <a:solidFill>
                  <a:srgbClr val="FF0000"/>
                </a:solidFill>
              </a:rPr>
              <a:t>عٓــ</a:t>
            </a:r>
            <a:r>
              <a:rPr lang="ar-SA" sz="4000" b="1" dirty="0" smtClean="0"/>
              <a:t>صٓ</a:t>
            </a:r>
            <a:endParaRPr lang="ar-SA" sz="4000" b="1" dirty="0"/>
          </a:p>
          <a:p>
            <a:pPr marL="0" indent="0" algn="ctr" fontAlgn="base">
              <a:buNone/>
            </a:pPr>
            <a:endParaRPr lang="ar-SA" sz="5400" b="1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682951" y="3952447"/>
            <a:ext cx="2560096" cy="98371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عَ</a:t>
            </a:r>
            <a:r>
              <a:rPr lang="ar-SA" sz="5400" b="1" dirty="0" smtClean="0">
                <a:solidFill>
                  <a:srgbClr val="FF0000"/>
                </a:solidFill>
              </a:rPr>
              <a:t>ـيـْـ</a:t>
            </a:r>
            <a:r>
              <a:rPr lang="ar-SA" sz="5400" b="1" dirty="0" smtClean="0"/>
              <a:t>ن</a:t>
            </a:r>
            <a:endParaRPr lang="ar-SA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985" y="2829686"/>
            <a:ext cx="8295928" cy="908600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54824" y="5088564"/>
            <a:ext cx="2306891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/>
              <a:t>حمٓ </a:t>
            </a:r>
            <a:r>
              <a:rPr lang="ar-SA" sz="4000" b="1" dirty="0"/>
              <a:t>* </a:t>
            </a:r>
            <a:r>
              <a:rPr lang="ar-SA" sz="4000" b="1" dirty="0" smtClean="0">
                <a:solidFill>
                  <a:srgbClr val="FF0000"/>
                </a:solidFill>
              </a:rPr>
              <a:t>عٓــ</a:t>
            </a:r>
            <a:r>
              <a:rPr lang="ar-SA" sz="4000" b="1" dirty="0" smtClean="0"/>
              <a:t>سٓقٓ</a:t>
            </a:r>
            <a:endParaRPr lang="ar-SA" sz="4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3" grpId="0" build="p" animBg="1"/>
      <p:bldP spid="11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54824" y="4362423"/>
            <a:ext cx="6472517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 smtClean="0"/>
              <a:t>فَكَانَ </a:t>
            </a:r>
            <a:r>
              <a:rPr lang="ar-SA" sz="4000" b="1" dirty="0"/>
              <a:t>كُلُّ </a:t>
            </a: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فِ</a:t>
            </a:r>
            <a:r>
              <a:rPr lang="ar-SA" sz="4000" b="1" dirty="0" smtClean="0">
                <a:solidFill>
                  <a:srgbClr val="FF0000"/>
                </a:solidFill>
              </a:rPr>
              <a:t>رۡ</a:t>
            </a:r>
            <a:r>
              <a:rPr lang="ar-SA" sz="4000" b="1" dirty="0" smtClean="0">
                <a:solidFill>
                  <a:srgbClr val="C00000"/>
                </a:solidFill>
              </a:rPr>
              <a:t>قٍ</a:t>
            </a:r>
            <a:r>
              <a:rPr lang="ar-SA" sz="4000" b="1" dirty="0" smtClean="0"/>
              <a:t> كَٱلطَّوۡدِ </a:t>
            </a:r>
            <a:r>
              <a:rPr lang="ar-SA" sz="4000" b="1" dirty="0"/>
              <a:t>ٱلۡعَظِيمِ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879" y="2752164"/>
            <a:ext cx="8259536" cy="9861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8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54824" y="4362423"/>
            <a:ext cx="6472517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 smtClean="0"/>
              <a:t>فَمَآ </a:t>
            </a:r>
            <a:r>
              <a:rPr lang="ar-SA" sz="4000" b="1" dirty="0"/>
              <a:t>ءَاتَىٰ</a:t>
            </a:r>
            <a:r>
              <a:rPr lang="ar-SA" sz="4000" b="1" dirty="0">
                <a:solidFill>
                  <a:srgbClr val="C00000"/>
                </a:solidFill>
              </a:rPr>
              <a:t>نِ</a:t>
            </a:r>
            <a:r>
              <a:rPr lang="ar-SA" sz="4000" b="1" dirty="0">
                <a:solidFill>
                  <a:srgbClr val="FF0000"/>
                </a:solidFill>
              </a:rPr>
              <a:t>ۦَ</a:t>
            </a:r>
            <a:r>
              <a:rPr lang="ar-SA" sz="4000" b="1" dirty="0"/>
              <a:t> ٱللَّهُ خَيۡرٞ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7294" y="2831216"/>
            <a:ext cx="8184777" cy="8801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1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23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54824" y="4362423"/>
            <a:ext cx="7225552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 smtClean="0"/>
              <a:t>إِنَّآ </a:t>
            </a:r>
            <a:r>
              <a:rPr lang="ar-SA" sz="4000" b="1" dirty="0"/>
              <a:t>أَعۡتَدۡنَا لِلۡكَٰفِرِينَ سَلَٰسِ</a:t>
            </a:r>
            <a:r>
              <a:rPr lang="ar-SA" sz="4000" b="1" dirty="0">
                <a:solidFill>
                  <a:srgbClr val="FF0000"/>
                </a:solidFill>
              </a:rPr>
              <a:t>لَاْ</a:t>
            </a:r>
            <a:r>
              <a:rPr lang="ar-SA" sz="4000" b="1" dirty="0"/>
              <a:t> وَأَغۡلَٰلٗا وَسَعِيرًا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432" y="2826452"/>
            <a:ext cx="8286402" cy="8849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47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854824" y="4362423"/>
            <a:ext cx="7225552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 smtClean="0"/>
              <a:t>أَلَمۡ نَخۡلُ</a:t>
            </a:r>
            <a:r>
              <a:rPr lang="ar-SA" sz="4000" b="1" dirty="0" smtClean="0">
                <a:solidFill>
                  <a:srgbClr val="FF0000"/>
                </a:solidFill>
              </a:rPr>
              <a:t>قـ</a:t>
            </a:r>
            <a:r>
              <a:rPr lang="ar-SA" sz="4000" b="1" dirty="0" smtClean="0">
                <a:solidFill>
                  <a:schemeClr val="accent6">
                    <a:lumMod val="75000"/>
                  </a:schemeClr>
                </a:solidFill>
              </a:rPr>
              <a:t>كُّـ</a:t>
            </a:r>
            <a:r>
              <a:rPr lang="ar-SA" sz="4000" b="1" dirty="0" smtClean="0"/>
              <a:t>م </a:t>
            </a:r>
            <a:r>
              <a:rPr lang="ar-SA" sz="4000" b="1" dirty="0"/>
              <a:t>مِّن مَّآءٖ مَّهِينٖ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2326" y="2802344"/>
            <a:ext cx="8267349" cy="9359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91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25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347415" y="4600650"/>
            <a:ext cx="4262539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dirty="0"/>
              <a:t> </a:t>
            </a:r>
            <a:r>
              <a:rPr lang="ar-SA" sz="4000" b="1" dirty="0"/>
              <a:t>لَّسۡتَ عَلَيۡهِم </a:t>
            </a:r>
            <a:r>
              <a:rPr lang="ar-SA" sz="4000" b="1" dirty="0" smtClean="0"/>
              <a:t>بِمُ</a:t>
            </a:r>
            <a:r>
              <a:rPr lang="ar-SA" sz="4000" b="1" dirty="0" smtClean="0">
                <a:solidFill>
                  <a:srgbClr val="FF0000"/>
                </a:solidFill>
              </a:rPr>
              <a:t>صَـ</a:t>
            </a:r>
            <a:r>
              <a:rPr lang="ar-SA" sz="4000" b="1" dirty="0" smtClean="0"/>
              <a:t>يۡطِرٍ</a:t>
            </a:r>
            <a:endParaRPr lang="ar-SA" sz="4000" b="1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956611" y="5460372"/>
            <a:ext cx="4624267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/>
              <a:t>وَٱللَّهُ يَقۡبِضُ </a:t>
            </a:r>
            <a:r>
              <a:rPr lang="ar-SA" sz="4000" b="1" dirty="0" smtClean="0"/>
              <a:t>وَيَبۡ</a:t>
            </a:r>
            <a:r>
              <a:rPr lang="ar-SA" sz="4000" b="1" dirty="0" smtClean="0">
                <a:solidFill>
                  <a:srgbClr val="FF0000"/>
                </a:solidFill>
              </a:rPr>
              <a:t>صُۜـ</a:t>
            </a:r>
            <a:r>
              <a:rPr lang="ar-SA" sz="4000" b="1" dirty="0" smtClean="0"/>
              <a:t>طُ</a:t>
            </a:r>
            <a:endParaRPr lang="ar-SA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6022" y="3490796"/>
            <a:ext cx="8292352" cy="1160096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1985688" y="5478302"/>
            <a:ext cx="4624267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/>
              <a:t>وَزَادَكُمۡ فِي ٱلۡخَلۡقِ </a:t>
            </a:r>
            <a:r>
              <a:rPr lang="ar-SA" sz="4000" b="1" dirty="0" smtClean="0"/>
              <a:t>بَ</a:t>
            </a:r>
            <a:r>
              <a:rPr lang="ar-SA" sz="4000" b="1" dirty="0" smtClean="0">
                <a:solidFill>
                  <a:srgbClr val="FF0000"/>
                </a:solidFill>
              </a:rPr>
              <a:t>صۜۡـ</a:t>
            </a:r>
            <a:r>
              <a:rPr lang="ar-SA" sz="4000" b="1" dirty="0" smtClean="0"/>
              <a:t>طَةٗ</a:t>
            </a:r>
            <a:endParaRPr lang="ar-SA" sz="40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538" y="2824653"/>
            <a:ext cx="8248297" cy="666143"/>
          </a:xfrm>
          <a:prstGeom prst="rect">
            <a:avLst/>
          </a:prstGeom>
        </p:spPr>
      </p:pic>
      <p:sp>
        <p:nvSpPr>
          <p:cNvPr id="17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312198" y="4689883"/>
            <a:ext cx="3751528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 smtClean="0"/>
              <a:t>أَمۡ </a:t>
            </a:r>
            <a:r>
              <a:rPr lang="ar-SA" sz="4000" b="1" dirty="0"/>
              <a:t>هُمُ </a:t>
            </a:r>
            <a:r>
              <a:rPr lang="ar-SA" sz="4000" b="1" dirty="0" smtClean="0"/>
              <a:t>ٱلۡمُ</a:t>
            </a:r>
            <a:r>
              <a:rPr lang="ar-SA" sz="4000" b="1" dirty="0" smtClean="0">
                <a:solidFill>
                  <a:srgbClr val="FF0000"/>
                </a:solidFill>
              </a:rPr>
              <a:t>ص</a:t>
            </a:r>
            <a:r>
              <a:rPr lang="ar-SA" sz="4000" b="1" dirty="0" smtClean="0"/>
              <a:t>يۡطِرُونَ</a:t>
            </a:r>
            <a:endParaRPr lang="ar-SA" sz="4000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87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0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3" grpId="0" build="p" animBg="1"/>
      <p:bldP spid="15" grpId="0" build="p" animBg="1"/>
      <p:bldP spid="17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131644" y="4095330"/>
            <a:ext cx="8417858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 smtClean="0"/>
              <a:t>ٱللَّهُ </a:t>
            </a:r>
            <a:r>
              <a:rPr lang="ar-SA" sz="4000" b="1" dirty="0"/>
              <a:t>ٱلَّذِي خَلَقَكُم مِّن </a:t>
            </a:r>
            <a:r>
              <a:rPr lang="ar-SA" sz="4000" b="1" dirty="0" smtClean="0">
                <a:solidFill>
                  <a:srgbClr val="FF0000"/>
                </a:solidFill>
              </a:rPr>
              <a:t>ضَ</a:t>
            </a:r>
            <a:r>
              <a:rPr lang="ar-SA" sz="4000" b="1" dirty="0" smtClean="0"/>
              <a:t>عۡفٖ </a:t>
            </a:r>
            <a:r>
              <a:rPr lang="ar-SA" sz="4000" b="1" dirty="0"/>
              <a:t>ثُمَّ جَعَلَ مِنۢ بَعۡدِ </a:t>
            </a:r>
            <a:r>
              <a:rPr lang="ar-SA" sz="4000" b="1" dirty="0">
                <a:solidFill>
                  <a:srgbClr val="FF0000"/>
                </a:solidFill>
              </a:rPr>
              <a:t>ضَ</a:t>
            </a:r>
            <a:r>
              <a:rPr lang="ar-SA" sz="4000" b="1" dirty="0"/>
              <a:t>عۡفٖ قُوَّةٗ ثُمَّ جَعَلَ مِنۢ بَعۡدِ قُوَّةٖ </a:t>
            </a:r>
            <a:r>
              <a:rPr lang="ar-SA" sz="4000" b="1" dirty="0">
                <a:solidFill>
                  <a:srgbClr val="FF0000"/>
                </a:solidFill>
              </a:rPr>
              <a:t>ضَ</a:t>
            </a:r>
            <a:r>
              <a:rPr lang="ar-SA" sz="4000" b="1" dirty="0"/>
              <a:t>عۡفٗا </a:t>
            </a:r>
            <a:r>
              <a:rPr lang="ar-SA" sz="4000" b="1" dirty="0"/>
              <a:t>وَشَيۡبَةٗ</a:t>
            </a:r>
            <a:endParaRPr lang="ar-SA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635" y="2853346"/>
            <a:ext cx="8166847" cy="88493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5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925234" y="4095330"/>
            <a:ext cx="4624267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 smtClean="0"/>
              <a:t>ي</a:t>
            </a:r>
            <a:r>
              <a:rPr lang="ar-SA" sz="4000" b="1" dirty="0" smtClean="0">
                <a:solidFill>
                  <a:srgbClr val="FF0000"/>
                </a:solidFill>
              </a:rPr>
              <a:t>سٓ</a:t>
            </a:r>
            <a:r>
              <a:rPr lang="ar-SA" sz="4000" b="1" dirty="0" smtClean="0"/>
              <a:t> </a:t>
            </a:r>
            <a:r>
              <a:rPr lang="ar-SA" sz="4000" b="1" dirty="0"/>
              <a:t>* </a:t>
            </a:r>
            <a:r>
              <a:rPr lang="ar-SA" sz="4000" b="1" dirty="0">
                <a:solidFill>
                  <a:schemeClr val="accent6">
                    <a:lumMod val="75000"/>
                  </a:schemeClr>
                </a:solidFill>
              </a:rPr>
              <a:t>وَ</a:t>
            </a:r>
            <a:r>
              <a:rPr lang="ar-SA" sz="4000" b="1" dirty="0"/>
              <a:t>ٱلۡقُرۡءَانِ ٱلۡحَكِيمِ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634" y="2853563"/>
            <a:ext cx="8143121" cy="777143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388659" y="4215364"/>
            <a:ext cx="3361765" cy="73443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4400" b="1" dirty="0" smtClean="0"/>
              <a:t>يا سـيـْـ</a:t>
            </a:r>
            <a:r>
              <a:rPr lang="ar-SA" sz="4400" b="1" dirty="0" smtClean="0">
                <a:solidFill>
                  <a:srgbClr val="FF0000"/>
                </a:solidFill>
              </a:rPr>
              <a:t>نْ</a:t>
            </a:r>
            <a:r>
              <a:rPr lang="ar-SA" sz="4400" b="1" dirty="0" smtClean="0"/>
              <a:t> </a:t>
            </a:r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</a:rPr>
              <a:t>و</a:t>
            </a:r>
            <a:r>
              <a:rPr lang="ar-SA" sz="4400" b="1" dirty="0" smtClean="0"/>
              <a:t>القرآن</a:t>
            </a:r>
            <a:endParaRPr lang="ar-SA" sz="4400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956611" y="5296596"/>
            <a:ext cx="4624267" cy="1037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buNone/>
            </a:pPr>
            <a:r>
              <a:rPr lang="ar-SA" sz="4000" b="1" dirty="0">
                <a:solidFill>
                  <a:srgbClr val="FF0000"/>
                </a:solidFill>
              </a:rPr>
              <a:t>نٓۚ</a:t>
            </a:r>
            <a:r>
              <a:rPr lang="ar-SA" sz="4000" b="1" dirty="0"/>
              <a:t> </a:t>
            </a:r>
            <a:r>
              <a:rPr lang="ar-SA" sz="4000" b="1" dirty="0">
                <a:solidFill>
                  <a:schemeClr val="accent6">
                    <a:lumMod val="75000"/>
                  </a:schemeClr>
                </a:solidFill>
              </a:rPr>
              <a:t>و</a:t>
            </a:r>
            <a:r>
              <a:rPr lang="ar-SA" sz="4000" b="1" dirty="0"/>
              <a:t>َٱلۡقَلَمِ وَمَا </a:t>
            </a:r>
            <a:r>
              <a:rPr lang="ar-SA" sz="4000" b="1" dirty="0" smtClean="0"/>
              <a:t>يَسۡطُرُونَ</a:t>
            </a:r>
            <a:endParaRPr lang="ar-SA" sz="4000" b="1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420036" y="5416630"/>
            <a:ext cx="3361765" cy="73443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ar-SA" sz="4400" b="1" dirty="0" smtClean="0"/>
              <a:t>نــوْ</a:t>
            </a:r>
            <a:r>
              <a:rPr lang="ar-SA" sz="4400" b="1" dirty="0" smtClean="0">
                <a:solidFill>
                  <a:srgbClr val="FF0000"/>
                </a:solidFill>
              </a:rPr>
              <a:t>نْ</a:t>
            </a:r>
            <a:r>
              <a:rPr lang="ar-SA" sz="4400" b="1" dirty="0" smtClean="0"/>
              <a:t> </a:t>
            </a:r>
            <a:r>
              <a:rPr lang="ar-SA" sz="4400" b="1" dirty="0" smtClean="0">
                <a:solidFill>
                  <a:schemeClr val="accent6">
                    <a:lumMod val="75000"/>
                  </a:schemeClr>
                </a:solidFill>
              </a:rPr>
              <a:t>و</a:t>
            </a:r>
            <a:r>
              <a:rPr lang="ar-SA" sz="4400" b="1" dirty="0" smtClean="0"/>
              <a:t>القلم</a:t>
            </a:r>
            <a:endParaRPr lang="ar-SA" sz="4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7634" y="2000155"/>
            <a:ext cx="8158355" cy="85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8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p" animBg="1"/>
      <p:bldP spid="13" grpId="0" uiExpand="1" build="p" animBg="1"/>
      <p:bldP spid="14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031475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الأحكام المترتبة على قصر المنفصل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Rules to watch when reciting with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Qasr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endParaRPr lang="en-US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638" y="1581686"/>
            <a:ext cx="5410200" cy="494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(separated)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2021-10-19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8525436" y="5369859"/>
            <a:ext cx="2209800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04324" y="3469341"/>
            <a:ext cx="6164865" cy="2924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(separated)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71" y="4693024"/>
            <a:ext cx="6164865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3561451"/>
            <a:ext cx="4192673" cy="1083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(separated)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733364"/>
            <a:ext cx="4134359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086600" y="5369859"/>
            <a:ext cx="3648636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4684873"/>
            <a:ext cx="4147849" cy="1708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(separated)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75804" y="2726935"/>
            <a:ext cx="5626982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DZ" sz="2800" b="1" dirty="0"/>
              <a:t>أن يقع بعد حرف </a:t>
            </a:r>
            <a:r>
              <a:rPr lang="ar-DZ" sz="2800" b="1" dirty="0" smtClean="0">
                <a:solidFill>
                  <a:srgbClr val="FF0000"/>
                </a:solidFill>
              </a:rPr>
              <a:t>المد</a:t>
            </a:r>
            <a:r>
              <a:rPr lang="ar-SA" sz="2800" b="1" dirty="0" smtClean="0">
                <a:solidFill>
                  <a:srgbClr val="FF0000"/>
                </a:solidFill>
              </a:rPr>
              <a:t> في آخر الكلمة</a:t>
            </a:r>
          </a:p>
          <a:p>
            <a:pPr marL="0" indent="0" algn="ctr">
              <a:buNone/>
            </a:pPr>
            <a:r>
              <a:rPr lang="ar-SA" sz="2800" b="1" dirty="0" smtClean="0">
                <a:solidFill>
                  <a:srgbClr val="FF0000"/>
                </a:solidFill>
              </a:rPr>
              <a:t>وال</a:t>
            </a:r>
            <a:r>
              <a:rPr lang="ar-DZ" sz="2800" b="1" dirty="0" smtClean="0">
                <a:solidFill>
                  <a:srgbClr val="FF0000"/>
                </a:solidFill>
              </a:rPr>
              <a:t>همز </a:t>
            </a:r>
            <a:r>
              <a:rPr lang="ar-SA" sz="2800" b="1" dirty="0" smtClean="0">
                <a:solidFill>
                  <a:srgbClr val="FF0000"/>
                </a:solidFill>
              </a:rPr>
              <a:t> في أول الكلمة </a:t>
            </a:r>
            <a:r>
              <a:rPr lang="ar-SA" sz="2800" b="1" dirty="0" smtClean="0"/>
              <a:t>التي تليها</a:t>
            </a:r>
            <a:endParaRPr lang="ar-DZ" sz="2800" b="1" dirty="0"/>
          </a:p>
          <a:p>
            <a:pPr marL="0" indent="0" algn="ctr">
              <a:buNone/>
            </a:pPr>
            <a:r>
              <a:rPr lang="en-US" sz="1600" dirty="0"/>
              <a:t>A </a:t>
            </a:r>
            <a:r>
              <a:rPr lang="en-US" sz="1600" dirty="0" err="1">
                <a:solidFill>
                  <a:srgbClr val="FF0000"/>
                </a:solidFill>
              </a:rPr>
              <a:t>hamzah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follows a </a:t>
            </a:r>
            <a:r>
              <a:rPr lang="en-US" sz="1600" dirty="0" err="1"/>
              <a:t>madd</a:t>
            </a:r>
            <a:r>
              <a:rPr lang="en-US" sz="1600" dirty="0"/>
              <a:t> </a:t>
            </a:r>
            <a:r>
              <a:rPr lang="en-US" sz="1600" dirty="0" smtClean="0"/>
              <a:t>letter</a:t>
            </a:r>
          </a:p>
          <a:p>
            <a:pPr marL="0" indent="0" algn="ctr">
              <a:buNone/>
            </a:pPr>
            <a:r>
              <a:rPr lang="en-US" sz="1600" dirty="0" smtClean="0"/>
              <a:t> </a:t>
            </a:r>
            <a:r>
              <a:rPr lang="en-US" sz="1600" dirty="0"/>
              <a:t>in </a:t>
            </a:r>
            <a:r>
              <a:rPr lang="en-US" sz="1600" dirty="0" smtClean="0">
                <a:solidFill>
                  <a:srgbClr val="FF0000"/>
                </a:solidFill>
              </a:rPr>
              <a:t>2 separate words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25458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تعريفه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CA" sz="2800" dirty="0" smtClean="0">
                <a:solidFill>
                  <a:schemeClr val="bg1"/>
                </a:solidFill>
              </a:rPr>
              <a:t>Definition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(separated)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05062" y="2752164"/>
            <a:ext cx="5626982" cy="21588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لانفصال </a:t>
            </a:r>
            <a:r>
              <a:rPr lang="ar-SA" sz="2800" b="1" dirty="0" smtClean="0"/>
              <a:t>سبب </a:t>
            </a:r>
            <a:r>
              <a:rPr lang="ar-SA" sz="2800" b="1" dirty="0" smtClean="0"/>
              <a:t>المد (الهمزة) 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عن حرف </a:t>
            </a:r>
            <a:r>
              <a:rPr lang="ar-SA" sz="2800" b="1" dirty="0" smtClean="0"/>
              <a:t>المد في </a:t>
            </a:r>
            <a:r>
              <a:rPr lang="ar-SA" sz="2800" b="1" dirty="0" smtClean="0"/>
              <a:t>كلمتين</a:t>
            </a:r>
            <a:endParaRPr lang="ar-SA" sz="2800" b="1" dirty="0" smtClean="0"/>
          </a:p>
          <a:p>
            <a:pPr marL="0" indent="0" algn="ctr">
              <a:buNone/>
            </a:pPr>
            <a:r>
              <a:rPr lang="en-US" sz="1400" dirty="0" smtClean="0"/>
              <a:t>Because the </a:t>
            </a:r>
            <a:r>
              <a:rPr lang="en-US" sz="1400" dirty="0" err="1" smtClean="0"/>
              <a:t>hamzah</a:t>
            </a:r>
            <a:r>
              <a:rPr lang="en-US" sz="1400" dirty="0" smtClean="0"/>
              <a:t> that causes the </a:t>
            </a:r>
            <a:r>
              <a:rPr lang="en-US" sz="1400" dirty="0" err="1" smtClean="0"/>
              <a:t>Madd</a:t>
            </a:r>
            <a:r>
              <a:rPr lang="en-US" sz="1400" dirty="0" smtClean="0"/>
              <a:t> is </a:t>
            </a:r>
            <a:r>
              <a:rPr lang="en-US" sz="1400" dirty="0" smtClean="0"/>
              <a:t>separate from the </a:t>
            </a:r>
            <a:r>
              <a:rPr lang="en-US" sz="1400" dirty="0" smtClean="0"/>
              <a:t>letter of </a:t>
            </a:r>
            <a:r>
              <a:rPr lang="en-US" sz="1400" dirty="0" err="1" smtClean="0"/>
              <a:t>Madd</a:t>
            </a:r>
            <a:r>
              <a:rPr lang="en-US" sz="1400" dirty="0" smtClean="0"/>
              <a:t> in </a:t>
            </a:r>
            <a:r>
              <a:rPr lang="en-US" sz="1400" dirty="0" smtClean="0"/>
              <a:t>2 words</a:t>
            </a: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88659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سبب تسميته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Reason for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the Name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(separated)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533971" y="1969417"/>
            <a:ext cx="5626982" cy="2817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800" b="1" dirty="0" smtClean="0">
                <a:solidFill>
                  <a:srgbClr val="FF0000"/>
                </a:solidFill>
              </a:rPr>
              <a:t>الجواز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في رواية حفص من طريق الشاطبية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يجب </a:t>
            </a:r>
            <a:r>
              <a:rPr lang="ar-SA" sz="2800" b="1" dirty="0" smtClean="0"/>
              <a:t>المد بمقدار </a:t>
            </a:r>
            <a:r>
              <a:rPr lang="ar-SA" sz="4000" b="1" dirty="0" smtClean="0">
                <a:solidFill>
                  <a:srgbClr val="FF0000"/>
                </a:solidFill>
              </a:rPr>
              <a:t>4 أو 5 حركات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ويجوز القصر (حركتين) من طرق أخرى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1400" dirty="0" smtClean="0"/>
              <a:t>Al-</a:t>
            </a:r>
            <a:r>
              <a:rPr lang="en-US" sz="1400" dirty="0" err="1" smtClean="0"/>
              <a:t>Jawaz</a:t>
            </a:r>
            <a:r>
              <a:rPr lang="en-US" sz="1400" dirty="0" smtClean="0"/>
              <a:t> (allowable / permissible)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smtClean="0"/>
              <a:t>When reciting by </a:t>
            </a:r>
            <a:r>
              <a:rPr lang="en-US" sz="1400" dirty="0" err="1" smtClean="0"/>
              <a:t>Hafs</a:t>
            </a:r>
            <a:r>
              <a:rPr lang="en-US" sz="1400" dirty="0" smtClean="0"/>
              <a:t> from the way of al-</a:t>
            </a:r>
            <a:r>
              <a:rPr lang="en-US" sz="1400" dirty="0" err="1" smtClean="0"/>
              <a:t>Shatibiah</a:t>
            </a:r>
            <a:r>
              <a:rPr lang="en-US" sz="1400" dirty="0" smtClean="0"/>
              <a:t>, it </a:t>
            </a:r>
            <a:r>
              <a:rPr lang="en-US" sz="1400" dirty="0" smtClean="0"/>
              <a:t>should be stretched 4-5 </a:t>
            </a:r>
            <a:r>
              <a:rPr lang="en-US" sz="1400" dirty="0" err="1" smtClean="0"/>
              <a:t>Harakah</a:t>
            </a:r>
            <a:r>
              <a:rPr lang="en-US" sz="1400" dirty="0" smtClean="0"/>
              <a:t> (counts)</a:t>
            </a:r>
          </a:p>
          <a:p>
            <a:pPr marL="0" indent="0" algn="ctr">
              <a:buNone/>
            </a:pPr>
            <a:r>
              <a:rPr lang="en-US" sz="1400" dirty="0" smtClean="0"/>
              <a:t>Qasr (2 </a:t>
            </a:r>
            <a:r>
              <a:rPr lang="en-US" sz="1400" dirty="0" err="1" smtClean="0"/>
              <a:t>Harakah</a:t>
            </a:r>
            <a:r>
              <a:rPr lang="en-US" sz="1400" dirty="0" smtClean="0"/>
              <a:t>) is narrated from other ways</a:t>
            </a:r>
            <a:endParaRPr lang="en-US" sz="1400" dirty="0"/>
          </a:p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حكمه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Rule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المد </a:t>
            </a:r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المنفصل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Munfasil</a:t>
            </a: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(separated)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5907</TotalTime>
  <Words>466</Words>
  <Application>Microsoft Office PowerPoint</Application>
  <PresentationFormat>Widescreen</PresentationFormat>
  <Paragraphs>145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أحكام المـــــدود (3) المد المنفصل</vt:lpstr>
      <vt:lpstr>عناصر المحاضرة</vt:lpstr>
      <vt:lpstr>المد المنفصل Al-Madd al-Munfasil (separated)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الأحكام المترتبة على قصر المنفصل Rules to watch when reciting with 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الأحكام المترتبة على قصر المنفصل Rules to watch when reciting with Qasr al-Munfasil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100</cp:revision>
  <dcterms:created xsi:type="dcterms:W3CDTF">2020-09-13T17:12:40Z</dcterms:created>
  <dcterms:modified xsi:type="dcterms:W3CDTF">2021-10-19T17:18:29Z</dcterms:modified>
</cp:coreProperties>
</file>