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7" r:id="rId2"/>
    <p:sldId id="271" r:id="rId3"/>
    <p:sldId id="264" r:id="rId4"/>
    <p:sldId id="270" r:id="rId5"/>
    <p:sldId id="269" r:id="rId6"/>
  </p:sldIdLst>
  <p:sldSz cx="12190413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205" y="-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BB9B0C5-9F32-409C-8E35-AEB7A0BA3F65}" type="datetimeFigureOut">
              <a:rPr lang="ar-KW" smtClean="0"/>
              <a:t>28/04/1443</a:t>
            </a:fld>
            <a:endParaRPr lang="ar-KW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KW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1833603-2E15-47FC-AF17-8258FEB3AD33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852496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895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895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 txBox="1"/>
          <p:nvPr/>
        </p:nvSpPr>
        <p:spPr>
          <a:xfrm>
            <a:off x="4367014" y="548680"/>
            <a:ext cx="3702161" cy="1893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2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ar-KW" sz="54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منهج</a:t>
            </a:r>
            <a:endParaRPr lang="en-US" sz="54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ar-KW" sz="54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ar-KW" sz="54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lawi Symbols" panose="05000000000000000000" pitchFamily="2" charset="2"/>
                <a:ea typeface="Calibri"/>
                <a:cs typeface="DecoType Thuluth II" panose="02010000000000000000" pitchFamily="2" charset="-78"/>
                <a:sym typeface="Calibri"/>
              </a:rPr>
              <a:t>التفسير</a:t>
            </a:r>
            <a:endParaRPr sz="5400" b="1" i="0" u="none" strike="noStrike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lawi Symbols" panose="05000000000000000000" pitchFamily="2" charset="2"/>
              <a:ea typeface="Calibri"/>
              <a:cs typeface="DecoType Thuluth II" panose="02010000000000000000" pitchFamily="2" charset="-78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2030" y="185367"/>
            <a:ext cx="2160136" cy="15777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" y="0"/>
            <a:ext cx="158399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sz="1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sz="1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855764" y="1609246"/>
            <a:ext cx="2145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KW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</a:t>
            </a:r>
            <a:r>
              <a:rPr lang="ar-KW" sz="18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آيات </a:t>
            </a:r>
            <a:r>
              <a:rPr lang="ar-KW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للعلوم الإسلامية 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3828537" y="2924945"/>
            <a:ext cx="4138975" cy="96516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800" dirty="0" smtClean="0">
                <a:ln w="22225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  <a:sym typeface="Calibri"/>
              </a:rPr>
              <a:t>الفصل الدراسي الثالث</a:t>
            </a:r>
            <a:endParaRPr lang="en-US" sz="4800" dirty="0" smtClean="0">
              <a:ln w="22225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3828538" y="4771390"/>
            <a:ext cx="4138975" cy="1022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85000" lnSpcReduction="20000"/>
          </a:bodyPr>
          <a:lstStyle/>
          <a:p>
            <a:pPr marR="0" lvl="0" algn="r" rt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7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  </a:t>
            </a:r>
            <a:endParaRPr lang="en-US" sz="47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C:\Users\Shikh kamal\Desktop\اسمي ثلث وطغراء\دكتور كمال3.jf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787" y="4027075"/>
            <a:ext cx="3250777" cy="249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88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6" grpId="0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0"/>
            <a:ext cx="158399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sz="1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sz="1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3790950" y="310893"/>
            <a:ext cx="4648980" cy="1363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>
              <a:buClr>
                <a:prstClr val="black"/>
              </a:buClr>
              <a:buSzPts val="6000"/>
            </a:pPr>
            <a:r>
              <a:rPr lang="ar-KW" sz="46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4F81BD">
                    <a:lumMod val="50000"/>
                  </a:srgbClr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ateen" pitchFamily="2" charset="-78"/>
                <a:sym typeface="Calibri"/>
              </a:rPr>
              <a:t>المحاضرة </a:t>
            </a:r>
            <a:r>
              <a:rPr lang="ar-KW" sz="4600" b="1" dirty="0" smtClean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4F81BD">
                    <a:lumMod val="50000"/>
                  </a:srgbClr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ateen" pitchFamily="2" charset="-78"/>
                <a:sym typeface="Calibri"/>
              </a:rPr>
              <a:t>(9)</a:t>
            </a:r>
            <a:endParaRPr lang="ar-KW" sz="1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4F81BD">
                  <a:lumMod val="50000"/>
                </a:srgbClr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ateen" pitchFamily="2" charset="-78"/>
              <a:sym typeface="Calibri"/>
            </a:endParaRPr>
          </a:p>
          <a:p>
            <a:pPr algn="ctr">
              <a:buClr>
                <a:prstClr val="black"/>
              </a:buClr>
              <a:buSzPts val="6000"/>
            </a:pPr>
            <a:r>
              <a:rPr lang="ar-KW" sz="100" b="1" dirty="0" smtClean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4F81BD">
                    <a:lumMod val="50000"/>
                  </a:srgbClr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ateen" pitchFamily="2" charset="-78"/>
                <a:sym typeface="Calibri"/>
              </a:rPr>
              <a:t> </a:t>
            </a:r>
            <a:r>
              <a:rPr lang="ar-KW" sz="4600" b="1" dirty="0" smtClean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4F81BD">
                    <a:lumMod val="50000"/>
                  </a:srgbClr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ateen" pitchFamily="2" charset="-78"/>
                <a:sym typeface="Calibri"/>
              </a:rPr>
              <a:t>سورة </a:t>
            </a:r>
            <a:r>
              <a:rPr lang="ar-KW" sz="4600" b="1" dirty="0" smtClean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4F81BD">
                    <a:lumMod val="50000"/>
                  </a:srgbClr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ateen" pitchFamily="2" charset="-78"/>
                <a:sym typeface="Calibri"/>
              </a:rPr>
              <a:t>الجمعة</a:t>
            </a:r>
            <a:endParaRPr lang="en-US" sz="4600" b="1" dirty="0" smtClean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4F81BD">
                  <a:lumMod val="50000"/>
                </a:srgbClr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6557641" y="3191163"/>
            <a:ext cx="5010173" cy="59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</a:p>
          <a:p>
            <a:pPr>
              <a:buClr>
                <a:prstClr val="black"/>
              </a:buClr>
              <a:buSzPts val="6000"/>
            </a:pP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527254" y="4154307"/>
            <a:ext cx="5100918" cy="786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r>
              <a:rPr lang="ar-SA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ujahed Free" pitchFamily="2" charset="-78"/>
            </a:endParaRPr>
          </a:p>
        </p:txBody>
      </p:sp>
      <p:sp>
        <p:nvSpPr>
          <p:cNvPr id="16" name="Google Shape;86;p1"/>
          <p:cNvSpPr txBox="1"/>
          <p:nvPr/>
        </p:nvSpPr>
        <p:spPr>
          <a:xfrm>
            <a:off x="6527254" y="5345756"/>
            <a:ext cx="5100918" cy="675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r>
              <a:rPr lang="ar-SA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ujahed Free" pitchFamily="2" charset="-78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557641" y="2204864"/>
            <a:ext cx="5010173" cy="59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ar-KW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</a:endParaRPr>
          </a:p>
          <a:p>
            <a:pPr>
              <a:buClr>
                <a:prstClr val="black"/>
              </a:buClr>
              <a:buSzPts val="6000"/>
            </a:pP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13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5957" y="194162"/>
            <a:ext cx="996208" cy="727633"/>
          </a:xfrm>
          <a:prstGeom prst="rect">
            <a:avLst/>
          </a:prstGeom>
        </p:spPr>
      </p:pic>
      <p:sp>
        <p:nvSpPr>
          <p:cNvPr id="17" name="Rectangle 6"/>
          <p:cNvSpPr/>
          <p:nvPr/>
        </p:nvSpPr>
        <p:spPr>
          <a:xfrm>
            <a:off x="10907955" y="876368"/>
            <a:ext cx="12824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0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</a:t>
            </a:r>
            <a:endParaRPr lang="en-US" sz="1000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978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6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sz="1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sz="1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806968" y="1916832"/>
            <a:ext cx="10218989" cy="4536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/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قوله</a:t>
            </a:r>
            <a:r>
              <a:rPr lang="ar-KW" sz="3200" b="1" dirty="0"/>
              <a:t> 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A Arabesque" panose="05010101010101010101" pitchFamily="2" charset="2"/>
                <a:cs typeface="Traditional Arabic" panose="02020603050405020304" pitchFamily="18" charset="-78"/>
              </a:rPr>
              <a:t>U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-: </a:t>
            </a: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وَإِذا رَأَوْا تِجارَةً أَوْ لَهْواً انْفَضُّوا إِلَيْها﴾ الآية.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 جابر بن عبد الله، قال: كان رسول الله -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ﷺ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 يخطبُ يومَ الجُمعة، إذ أقبلتْ عِير قد قَدِمَتْ من الشام فخرجوا إليها، حتى لم يبق معه إلا اثنا عشرَ رجلاً. 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فأنزل الله 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A Arabesque" panose="05010101010101010101" pitchFamily="2" charset="2"/>
                <a:cs typeface="Traditional Arabic" panose="02020603050405020304" pitchFamily="18" charset="-78"/>
              </a:rPr>
              <a:t>U</a:t>
            </a:r>
            <a:r>
              <a:rPr lang="ar-KW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-: 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﴿وَإِذا رَأَوْا تِجارَةً أَوْ لَهْواً انْفَضُّوا إِلَيْها وَتَرَكُوكَ قائِماً﴾.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قال المفسرون: أصاب أهلَ المدينة جوعٌ وغَلاء سعرٍ، فقدم دِحْيَة بن خَليفةَ الكلبيُّ في تجارة من الشام، وضُرب لها طبلٌ يُؤْذِنُ الناسَ بقدومه، ورسولُ الله -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ﷺ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 يخطب يوم الجُمُعة، فخرج إليه الناسُ ولم يبق في المسجد إلا اثنا عشرَ رجلاً منهم أبو بكر وعمر. فنزلت هذه الآية، فقال النبي -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ﷺ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-: والذي نفسُ محمدٍ بيده! لو تَتَابَعْتُم حتى لم يبق أحدٌ منكم، لسَالَ بكم الوَادِي ناراً.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455246" y="1124744"/>
            <a:ext cx="5010173" cy="608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ar-KW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4739147" y="260648"/>
            <a:ext cx="2652203" cy="74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 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الجمعة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0" name="Rectangle 6"/>
          <p:cNvSpPr/>
          <p:nvPr/>
        </p:nvSpPr>
        <p:spPr>
          <a:xfrm>
            <a:off x="10907955" y="876368"/>
            <a:ext cx="12824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0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</a:t>
            </a:r>
            <a:endParaRPr lang="en-US" sz="1000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037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sz="1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sz="1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4574422" y="260648"/>
            <a:ext cx="3032952" cy="61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الجمعة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6631638" y="1340768"/>
            <a:ext cx="5010173" cy="59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lvl="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 الألفاظ: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21833"/>
              </p:ext>
            </p:extLst>
          </p:nvPr>
        </p:nvGraphicFramePr>
        <p:xfrm>
          <a:off x="609600" y="2298160"/>
          <a:ext cx="10598174" cy="343509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19708"/>
                <a:gridCol w="3179379"/>
                <a:gridCol w="2170702"/>
                <a:gridCol w="3128385"/>
              </a:tblGrid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الكلمة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معناها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الكلمة</a:t>
                      </a:r>
                      <a:endParaRPr lang="en-US" sz="2800" b="1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معناها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32766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﴿يسبّح لله﴾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63065" algn="r"/>
                        </a:tabLst>
                      </a:pPr>
                      <a:r>
                        <a:rPr lang="ar-KW" sz="2800" b="1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يُنزّهه ويُمَجّده تعالى ويدلّ </a:t>
                      </a:r>
                      <a:r>
                        <a:rPr lang="ar-KW" sz="2800" b="1" dirty="0" smtClean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عليه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﴿الملك﴾</a:t>
                      </a:r>
                      <a:endParaRPr lang="en-US" sz="2800" b="1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مالك الأشياء كلّها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﴿القدوس﴾</a:t>
                      </a:r>
                      <a:endParaRPr lang="en-US" sz="280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البليغ في النّزاهة عن النّقائص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﴿العزيز﴾</a:t>
                      </a:r>
                      <a:endParaRPr lang="en-US" sz="2800" b="1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القادر الغالب القاهر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﴿الأميين﴾</a:t>
                      </a:r>
                      <a:endParaRPr lang="en-US" sz="280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العرب المعاصرين له صلى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0560" algn="l"/>
                        </a:tabLst>
                      </a:pPr>
                      <a:r>
                        <a:rPr lang="ar-KW" sz="2800" b="1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﴿يزكّيهم﴾</a:t>
                      </a:r>
                      <a:endParaRPr lang="en-US" sz="2800" b="1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يُطهّرُهم من أدناس الجاهليّة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﴿آخرين منهم﴾</a:t>
                      </a:r>
                      <a:endParaRPr lang="en-US" sz="280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من العَرَب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﴿لمّا يَلحقوا بهم﴾</a:t>
                      </a:r>
                      <a:endParaRPr lang="en-US" sz="2800" b="1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لمْ يلحقوا بهمْ بَعد وسيلحقون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﴿حُمّلوا التوراة﴾</a:t>
                      </a:r>
                      <a:endParaRPr lang="en-US" sz="280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كُلّفوا العمل بما فيها (اليهود)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﴿يَحْمِل أسفارًا﴾</a:t>
                      </a:r>
                      <a:endParaRPr lang="en-US" sz="2800" b="1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كُتبا عظاما ولا ينتفع بها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﴿هَادوا﴾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تديّنوا باليهودية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raditional Arabic" panose="02020603050405020304" pitchFamily="18" charset="-78"/>
                        <a:ea typeface="Calibri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Rectangle 6"/>
          <p:cNvSpPr/>
          <p:nvPr/>
        </p:nvSpPr>
        <p:spPr>
          <a:xfrm>
            <a:off x="10907955" y="876368"/>
            <a:ext cx="12824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0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</a:t>
            </a:r>
            <a:endParaRPr lang="en-US" sz="1000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480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sz="1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sz="1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4727054" y="260648"/>
            <a:ext cx="2730744" cy="74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 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الجمعة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239222" y="1484784"/>
            <a:ext cx="5010172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 </a:t>
            </a:r>
            <a:r>
              <a:rPr lang="ar-K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 الآيات:</a:t>
            </a:r>
            <a:endParaRPr lang="en-US" sz="3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1867967" y="2276872"/>
            <a:ext cx="9061220" cy="987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بيان منَّة الله على هذه الأمة في تفضيلها وهدايتها بالرسول -</a:t>
            </a:r>
            <a:r>
              <a:rPr lang="ar-SA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ﷺ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 بعد ضلالها، والإلزام بطاعته، والتحذير من مشابهة اليهود</a:t>
            </a:r>
            <a:r>
              <a:rPr lang="ar-KW" sz="32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474951" y="3429000"/>
            <a:ext cx="4876839" cy="510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 فوائد الآيات: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657944" y="3965945"/>
            <a:ext cx="10285357" cy="2487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عظم منة النبي -</a:t>
            </a:r>
            <a:r>
              <a:rPr lang="ar-SA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ﷺ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 على البشرية عامة وعلى العرب خصوصًا، حيث كانوا في جاهلية وضياع.</a:t>
            </a:r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en-US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الهداية فضل من الله وحده، تطلب منه وتستجلب بطاعته.</a:t>
            </a:r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en-US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تكذيب دعوى اليهود أنهم أولياء الله؛ بتحدّيهم أن يتمنوا الموت إن كانوا صادقين في دعواهم لأن الولي يشتاق لحبيبه.</a:t>
            </a:r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4" name="Rectangle 6"/>
          <p:cNvSpPr/>
          <p:nvPr/>
        </p:nvSpPr>
        <p:spPr>
          <a:xfrm>
            <a:off x="10907955" y="876368"/>
            <a:ext cx="12824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0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</a:t>
            </a:r>
            <a:endParaRPr lang="en-US" sz="1000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561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2898</TotalTime>
  <Words>403</Words>
  <Application>Microsoft Office PowerPoint</Application>
  <PresentationFormat>مخصص</PresentationFormat>
  <Paragraphs>60</Paragraphs>
  <Slides>5</Slides>
  <Notes>5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Shikh kamal</dc:creator>
  <cp:lastModifiedBy>Dr. kamal</cp:lastModifiedBy>
  <cp:revision>76</cp:revision>
  <dcterms:created xsi:type="dcterms:W3CDTF">2020-09-26T19:22:49Z</dcterms:created>
  <dcterms:modified xsi:type="dcterms:W3CDTF">2021-12-04T15:42:18Z</dcterms:modified>
</cp:coreProperties>
</file>