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98" r:id="rId4"/>
    <p:sldId id="284" r:id="rId5"/>
    <p:sldId id="307" r:id="rId6"/>
    <p:sldId id="305" r:id="rId7"/>
    <p:sldId id="304" r:id="rId8"/>
    <p:sldId id="287" r:id="rId9"/>
    <p:sldId id="283" r:id="rId10"/>
    <p:sldId id="279" r:id="rId11"/>
    <p:sldId id="306" r:id="rId12"/>
    <p:sldId id="290" r:id="rId13"/>
    <p:sldId id="286" r:id="rId14"/>
    <p:sldId id="301" r:id="rId15"/>
    <p:sldId id="308" r:id="rId16"/>
    <p:sldId id="309" r:id="rId17"/>
    <p:sldId id="310" r:id="rId18"/>
    <p:sldId id="311" r:id="rId19"/>
    <p:sldId id="312" r:id="rId20"/>
    <p:sldId id="313" r:id="rId21"/>
    <p:sldId id="314" r:id="rId22"/>
    <p:sldId id="31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2683"/>
  </p:normalViewPr>
  <p:slideViewPr>
    <p:cSldViewPr snapToGrid="0" snapToObjects="1">
      <p:cViewPr varScale="1">
        <p:scale>
          <a:sx n="73" d="100"/>
          <a:sy n="73" d="100"/>
        </p:scale>
        <p:origin x="4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2021-01-30</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2021-01-30</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2021-01-30</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2021-01-30</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2021-01-30</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2021-01-30</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2021-01-30</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2021-01-30</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2021-01-30</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2021-01-30</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2021-01-30</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2021-01-30</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1042988" y="2665442"/>
            <a:ext cx="10501312" cy="1649381"/>
          </a:xfrm>
        </p:spPr>
        <p:txBody>
          <a:bodyPr>
            <a:normAutofit/>
          </a:bodyPr>
          <a:lstStyle/>
          <a:p>
            <a:pPr>
              <a:lnSpc>
                <a:spcPct val="120000"/>
              </a:lnSpc>
            </a:pPr>
            <a:r>
              <a:rPr lang="en-US" sz="5300" dirty="0" smtClean="0"/>
              <a:t>TAFSEER</a:t>
            </a:r>
            <a:endParaRPr lang="en-US"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a:xfrm>
            <a:off x="1721644" y="4537098"/>
            <a:ext cx="9144000" cy="1141418"/>
          </a:xfrm>
        </p:spPr>
        <p:txBody>
          <a:bodyPr/>
          <a:lstStyle/>
          <a:p>
            <a:r>
              <a:rPr lang="en-US" b="1" dirty="0" smtClean="0"/>
              <a:t>Imam Adnan </a:t>
            </a:r>
            <a:r>
              <a:rPr lang="en-US" b="1" dirty="0" err="1" smtClean="0"/>
              <a:t>Balihodzic</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2021-01-30</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470070" cy="369332"/>
          </a:xfrm>
          <a:prstGeom prst="rect">
            <a:avLst/>
          </a:prstGeom>
          <a:noFill/>
        </p:spPr>
        <p:txBody>
          <a:bodyPr wrap="none" rtlCol="0">
            <a:spAutoFit/>
          </a:bodyPr>
          <a:lstStyle/>
          <a:p>
            <a:r>
              <a:rPr lang="en-CA" b="1" dirty="0">
                <a:solidFill>
                  <a:schemeClr val="bg1"/>
                </a:solidFill>
              </a:rPr>
              <a:t>QRN 111 – Tafsir Curriculum – Lecture No. </a:t>
            </a:r>
            <a:r>
              <a:rPr lang="en-CA" b="1" dirty="0" smtClean="0">
                <a:solidFill>
                  <a:schemeClr val="bg1"/>
                </a:solidFill>
              </a:rPr>
              <a:t>16</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sp>
        <p:nvSpPr>
          <p:cNvPr id="6"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941161"/>
          </a:xfrm>
        </p:spPr>
        <p:txBody>
          <a:bodyPr>
            <a:normAutofit fontScale="90000"/>
          </a:bodyPr>
          <a:lstStyle/>
          <a:p>
            <a:r>
              <a:rPr lang="en-US" sz="3600" dirty="0" smtClean="0"/>
              <a:t/>
            </a:r>
            <a:br>
              <a:rPr lang="en-US" sz="3600" dirty="0" smtClean="0"/>
            </a:br>
            <a:r>
              <a:rPr lang="en-US" sz="3600" dirty="0"/>
              <a:t/>
            </a:r>
            <a:br>
              <a:rPr lang="en-US" sz="3600" dirty="0"/>
            </a:br>
            <a:r>
              <a:rPr lang="fr-FR" b="0" dirty="0"/>
              <a:t/>
            </a:r>
            <a:br>
              <a:rPr lang="fr-FR" b="0" dirty="0"/>
            </a:br>
            <a:r>
              <a:rPr lang="en-US" sz="2700" dirty="0" smtClean="0"/>
              <a:t/>
            </a:r>
            <a:br>
              <a:rPr lang="en-US" sz="2700" dirty="0" smtClean="0"/>
            </a:br>
            <a:r>
              <a:rPr lang="en-US" dirty="0" smtClean="0"/>
              <a:t/>
            </a:r>
            <a:br>
              <a:rPr lang="en-US" dirty="0" smtClean="0"/>
            </a:br>
            <a:endParaRPr lang="en-US"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457200"/>
            <a:ext cx="10515600" cy="101890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smtClean="0"/>
              <a:t/>
            </a:r>
            <a:br>
              <a:rPr lang="en-US" sz="3600" smtClean="0"/>
            </a:br>
            <a:r>
              <a:rPr lang="en-US" sz="3600" smtClean="0"/>
              <a:t/>
            </a:r>
            <a:br>
              <a:rPr lang="en-US" sz="3600" smtClean="0"/>
            </a:br>
            <a:r>
              <a:rPr lang="en-US" sz="2700" smtClean="0"/>
              <a:t/>
            </a:r>
            <a:br>
              <a:rPr lang="en-US" sz="2700" smtClean="0"/>
            </a:br>
            <a:r>
              <a:rPr lang="en-US" smtClean="0"/>
              <a:t/>
            </a:r>
            <a:br>
              <a:rPr lang="en-US" smtClean="0"/>
            </a:br>
            <a:endParaRPr lang="en-US"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609600"/>
            <a:ext cx="10515600" cy="101890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smtClean="0"/>
              <a:t/>
            </a:r>
            <a:br>
              <a:rPr lang="en-US" sz="3600" smtClean="0"/>
            </a:br>
            <a:r>
              <a:rPr lang="en-US" sz="3600" smtClean="0"/>
              <a:t/>
            </a:r>
            <a:br>
              <a:rPr lang="en-US" sz="3600" smtClean="0"/>
            </a:br>
            <a:r>
              <a:rPr lang="en-US" sz="2700" smtClean="0"/>
              <a:t/>
            </a:r>
            <a:br>
              <a:rPr lang="en-US" sz="2700" smtClean="0"/>
            </a:br>
            <a:r>
              <a:rPr lang="en-US" smtClean="0"/>
              <a:t/>
            </a:r>
            <a:br>
              <a:rPr lang="en-US" smtClean="0"/>
            </a:br>
            <a:endParaRPr lang="en-US" dirty="0"/>
          </a:p>
        </p:txBody>
      </p:sp>
      <p:sp>
        <p:nvSpPr>
          <p:cNvPr id="11" name="Title 1">
            <a:extLst>
              <a:ext uri="{FF2B5EF4-FFF2-40B4-BE49-F238E27FC236}">
                <a16:creationId xmlns:a16="http://schemas.microsoft.com/office/drawing/2014/main" id="{F71A355E-EAEE-6945-81DD-54F14A9971FD}"/>
              </a:ext>
            </a:extLst>
          </p:cNvPr>
          <p:cNvSpPr txBox="1">
            <a:spLocks/>
          </p:cNvSpPr>
          <p:nvPr/>
        </p:nvSpPr>
        <p:spPr>
          <a:xfrm>
            <a:off x="990600" y="457200"/>
            <a:ext cx="10515600" cy="857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al-</a:t>
            </a:r>
            <a:r>
              <a:rPr lang="en-US" sz="2800" dirty="0" err="1"/>
              <a:t>Kafirun</a:t>
            </a:r>
            <a:r>
              <a:rPr lang="en-US" sz="2800" dirty="0"/>
              <a:t> </a:t>
            </a:r>
          </a:p>
        </p:txBody>
      </p:sp>
      <p:sp>
        <p:nvSpPr>
          <p:cNvPr id="3" name="Content Placeholder 2"/>
          <p:cNvSpPr>
            <a:spLocks noGrp="1"/>
          </p:cNvSpPr>
          <p:nvPr>
            <p:ph idx="1"/>
          </p:nvPr>
        </p:nvSpPr>
        <p:spPr>
          <a:xfrm>
            <a:off x="838200" y="1628503"/>
            <a:ext cx="10668000" cy="4908012"/>
          </a:xfrm>
        </p:spPr>
        <p:txBody>
          <a:bodyPr>
            <a:noAutofit/>
          </a:bodyPr>
          <a:lstStyle/>
          <a:p>
            <a:r>
              <a:rPr lang="en-US" sz="1400" dirty="0" smtClean="0"/>
              <a:t>Allah </a:t>
            </a:r>
            <a:r>
              <a:rPr lang="en-US" sz="1400" dirty="0"/>
              <a:t>has imparted to Muslims </a:t>
            </a:r>
            <a:r>
              <a:rPr lang="en-US" sz="1400" b="1" dirty="0">
                <a:solidFill>
                  <a:srgbClr val="006600"/>
                </a:solidFill>
              </a:rPr>
              <a:t>a permanent instruction that they should distance themselves from the doctrine of </a:t>
            </a:r>
            <a:r>
              <a:rPr lang="en-US" sz="1400" b="1" dirty="0" err="1">
                <a:solidFill>
                  <a:srgbClr val="006600"/>
                </a:solidFill>
              </a:rPr>
              <a:t>kufr</a:t>
            </a:r>
            <a:r>
              <a:rPr lang="en-US" sz="1400" b="1" dirty="0">
                <a:solidFill>
                  <a:srgbClr val="006600"/>
                </a:solidFill>
              </a:rPr>
              <a:t> in whatever form it should appear, and declare that there can be no negotiation with the </a:t>
            </a:r>
            <a:r>
              <a:rPr lang="en-US" sz="1400" b="1" dirty="0" smtClean="0">
                <a:solidFill>
                  <a:srgbClr val="006600"/>
                </a:solidFill>
              </a:rPr>
              <a:t>disbelievers </a:t>
            </a:r>
            <a:r>
              <a:rPr lang="en-US" sz="1400" b="1" dirty="0">
                <a:solidFill>
                  <a:srgbClr val="006600"/>
                </a:solidFill>
              </a:rPr>
              <a:t>in the matter of </a:t>
            </a:r>
            <a:r>
              <a:rPr lang="en-US" sz="1400" b="1" i="1" dirty="0" err="1">
                <a:solidFill>
                  <a:srgbClr val="006600"/>
                </a:solidFill>
              </a:rPr>
              <a:t>ʽaqeedah</a:t>
            </a:r>
            <a:r>
              <a:rPr lang="en-US" sz="1400" dirty="0">
                <a:solidFill>
                  <a:srgbClr val="006600"/>
                </a:solidFill>
              </a:rPr>
              <a:t>. </a:t>
            </a:r>
            <a:r>
              <a:rPr lang="en-US" sz="1400" b="1" dirty="0"/>
              <a:t>This and the following verses command a complete disavowal of </a:t>
            </a:r>
            <a:r>
              <a:rPr lang="en-US" sz="1400" b="1" dirty="0" smtClean="0"/>
              <a:t>that. </a:t>
            </a:r>
            <a:r>
              <a:rPr lang="en-US" sz="1400" dirty="0"/>
              <a:t>The polytheists were to be told by the Prophet (</a:t>
            </a:r>
            <a:r>
              <a:rPr lang="en-US" sz="1400" dirty="0" err="1"/>
              <a:t>pbuh</a:t>
            </a:r>
            <a:r>
              <a:rPr lang="en-US" sz="1400" dirty="0"/>
              <a:t>) that they are not and never have been worshippers of the One whom he worships alone, without associates or partners. </a:t>
            </a:r>
            <a:endParaRPr lang="en-US" sz="1400" dirty="0" smtClean="0"/>
          </a:p>
          <a:p>
            <a:r>
              <a:rPr lang="en-US" sz="1400" dirty="0" smtClean="0"/>
              <a:t>Although </a:t>
            </a:r>
            <a:r>
              <a:rPr lang="en-US" sz="1400" dirty="0">
                <a:solidFill>
                  <a:srgbClr val="006600"/>
                </a:solidFill>
              </a:rPr>
              <a:t>they superficially acknowledged Allah as the Creator and Lord, they had never actually been in servitude to Him; otherwise they would not be bowing to their </a:t>
            </a:r>
            <a:r>
              <a:rPr lang="en-US" sz="1400" dirty="0" smtClean="0">
                <a:solidFill>
                  <a:srgbClr val="006600"/>
                </a:solidFill>
              </a:rPr>
              <a:t>idols. </a:t>
            </a:r>
            <a:r>
              <a:rPr lang="en-US" sz="1400" b="1" dirty="0" smtClean="0"/>
              <a:t>The </a:t>
            </a:r>
            <a:r>
              <a:rPr lang="en-US" sz="1400" b="1" dirty="0"/>
              <a:t>Prophet (</a:t>
            </a:r>
            <a:r>
              <a:rPr lang="en-US" sz="1400" b="1" dirty="0" err="1"/>
              <a:t>pbuh</a:t>
            </a:r>
            <a:r>
              <a:rPr lang="en-US" sz="1400" b="1" dirty="0"/>
              <a:t>) is told to say, "I will never worship what you are worshipping and I will not be subjugated or enslaved to </a:t>
            </a:r>
            <a:r>
              <a:rPr lang="en-US" sz="1400" b="1" dirty="0" smtClean="0"/>
              <a:t>it. </a:t>
            </a:r>
            <a:r>
              <a:rPr lang="en-US" sz="1400" dirty="0" smtClean="0"/>
              <a:t>The </a:t>
            </a:r>
            <a:r>
              <a:rPr lang="en-US" sz="1400" dirty="0"/>
              <a:t>Prophet (</a:t>
            </a:r>
            <a:r>
              <a:rPr lang="en-US" sz="1400" dirty="0" err="1"/>
              <a:t>pbuh</a:t>
            </a:r>
            <a:r>
              <a:rPr lang="en-US" sz="1400" dirty="0"/>
              <a:t>) is being told that the disbelievers who were so viciously opposing him would never become true worshippers of Allah; it was not to happen. </a:t>
            </a:r>
            <a:r>
              <a:rPr lang="en-US" sz="1400" b="1" dirty="0"/>
              <a:t>Their adamant refusal to worship Allah alone and to give up the worship of idols was an indication that he could not expect them to change in the future, at the end if </a:t>
            </a:r>
            <a:r>
              <a:rPr lang="en-US" sz="1400" b="1" dirty="0" smtClean="0"/>
              <a:t>surah. </a:t>
            </a:r>
            <a:r>
              <a:rPr lang="en-US" sz="1400" dirty="0"/>
              <a:t>Allah was conveying to him that there is no longer any reason for him to continue, as the disbelievers of Quraysh were not going to change their ways. </a:t>
            </a:r>
            <a:endParaRPr lang="en-US" sz="1400" dirty="0" smtClean="0"/>
          </a:p>
          <a:p>
            <a:r>
              <a:rPr lang="en-US" sz="1400" b="1" dirty="0" smtClean="0">
                <a:solidFill>
                  <a:srgbClr val="C00000"/>
                </a:solidFill>
              </a:rPr>
              <a:t>DISCUSSION:</a:t>
            </a:r>
            <a:r>
              <a:rPr lang="en-US" sz="1400" dirty="0" smtClean="0"/>
              <a:t> </a:t>
            </a:r>
            <a:r>
              <a:rPr lang="en-US" sz="1400" dirty="0"/>
              <a:t>1. Why does this Surah start with the word “</a:t>
            </a:r>
            <a:r>
              <a:rPr lang="en-US" sz="1400" dirty="0" err="1"/>
              <a:t>Qul</a:t>
            </a:r>
            <a:r>
              <a:rPr lang="en-US" sz="1400" dirty="0"/>
              <a:t>”?</a:t>
            </a:r>
          </a:p>
          <a:p>
            <a:pPr marL="0" indent="0">
              <a:buNone/>
            </a:pPr>
            <a:r>
              <a:rPr lang="en-US" sz="1400" dirty="0" smtClean="0"/>
              <a:t>                              2</a:t>
            </a:r>
            <a:r>
              <a:rPr lang="en-US" sz="1400" dirty="0"/>
              <a:t>. Why did the disbelievers refuse to worship Allah alone?</a:t>
            </a:r>
          </a:p>
          <a:p>
            <a:endParaRPr lang="en-US" sz="1400" dirty="0"/>
          </a:p>
        </p:txBody>
      </p:sp>
    </p:spTree>
    <p:extLst>
      <p:ext uri="{BB962C8B-B14F-4D97-AF65-F5344CB8AC3E}">
        <p14:creationId xmlns:p14="http://schemas.microsoft.com/office/powerpoint/2010/main" val="3445599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Tafseer of Surah an-Nasr </a:t>
            </a:r>
          </a:p>
        </p:txBody>
      </p:sp>
      <p:sp>
        <p:nvSpPr>
          <p:cNvPr id="3" name="Content Placeholder 2"/>
          <p:cNvSpPr>
            <a:spLocks noGrp="1"/>
          </p:cNvSpPr>
          <p:nvPr>
            <p:ph idx="1"/>
          </p:nvPr>
        </p:nvSpPr>
        <p:spPr>
          <a:xfrm>
            <a:off x="838200" y="1567544"/>
            <a:ext cx="10515600" cy="5068784"/>
          </a:xfrm>
        </p:spPr>
        <p:txBody>
          <a:bodyPr>
            <a:normAutofit fontScale="85000" lnSpcReduction="10000"/>
          </a:bodyPr>
          <a:lstStyle/>
          <a:p>
            <a:r>
              <a:rPr lang="en-US" sz="2000" b="1" dirty="0">
                <a:solidFill>
                  <a:srgbClr val="C00000"/>
                </a:solidFill>
              </a:rPr>
              <a:t>Name-</a:t>
            </a:r>
            <a:r>
              <a:rPr lang="en-US" sz="2000" dirty="0">
                <a:solidFill>
                  <a:srgbClr val="C00000"/>
                </a:solidFill>
              </a:rPr>
              <a:t> </a:t>
            </a:r>
            <a:r>
              <a:rPr lang="en-US" sz="2000" dirty="0"/>
              <a:t> from the word </a:t>
            </a:r>
            <a:r>
              <a:rPr lang="en-US" sz="2000" b="1" i="1" dirty="0" err="1">
                <a:solidFill>
                  <a:srgbClr val="006600"/>
                </a:solidFill>
              </a:rPr>
              <a:t>nasr</a:t>
            </a:r>
            <a:r>
              <a:rPr lang="en-US" sz="2000" b="1" dirty="0">
                <a:solidFill>
                  <a:srgbClr val="006600"/>
                </a:solidFill>
              </a:rPr>
              <a:t> (The Help/Victory) </a:t>
            </a:r>
            <a:r>
              <a:rPr lang="en-US" sz="2000" dirty="0"/>
              <a:t>occurring in the first verse</a:t>
            </a:r>
            <a:r>
              <a:rPr lang="en-US" sz="2000" dirty="0" smtClean="0"/>
              <a:t>.</a:t>
            </a:r>
          </a:p>
          <a:p>
            <a:r>
              <a:rPr lang="en-US" sz="2000" b="1" dirty="0" smtClean="0">
                <a:solidFill>
                  <a:srgbClr val="C00000"/>
                </a:solidFill>
              </a:rPr>
              <a:t>Theme and Subject Matter- </a:t>
            </a:r>
            <a:r>
              <a:rPr lang="en-US" sz="2000" dirty="0" smtClean="0"/>
              <a:t>According </a:t>
            </a:r>
            <a:r>
              <a:rPr lang="en-US" sz="2000" dirty="0"/>
              <a:t>to </a:t>
            </a:r>
            <a:r>
              <a:rPr lang="en-US" sz="2000" dirty="0" err="1"/>
              <a:t>Abdullāh</a:t>
            </a:r>
            <a:r>
              <a:rPr lang="en-US" sz="2000" dirty="0"/>
              <a:t> bin </a:t>
            </a:r>
            <a:r>
              <a:rPr lang="en-US" sz="2000" dirty="0" err="1"/>
              <a:t>ʽUmar</a:t>
            </a:r>
            <a:r>
              <a:rPr lang="en-US" sz="2000" dirty="0"/>
              <a:t>, </a:t>
            </a:r>
            <a:r>
              <a:rPr lang="en-US" sz="2000" b="1" dirty="0">
                <a:solidFill>
                  <a:srgbClr val="006600"/>
                </a:solidFill>
              </a:rPr>
              <a:t>it was sent down on the occasion of the Farewell Pilgrimage in </a:t>
            </a:r>
            <a:r>
              <a:rPr lang="en-US" sz="2000" b="1" dirty="0" err="1">
                <a:solidFill>
                  <a:srgbClr val="006600"/>
                </a:solidFill>
              </a:rPr>
              <a:t>Minā</a:t>
            </a:r>
            <a:r>
              <a:rPr lang="en-US" sz="2000" dirty="0"/>
              <a:t> in which the Messenger of Allah (</a:t>
            </a:r>
            <a:r>
              <a:rPr lang="en-US" sz="2000" dirty="0" err="1"/>
              <a:t>pbuh</a:t>
            </a:r>
            <a:r>
              <a:rPr lang="en-US" sz="2000" dirty="0"/>
              <a:t>) said, </a:t>
            </a:r>
            <a:r>
              <a:rPr lang="en-US" sz="2000" dirty="0">
                <a:solidFill>
                  <a:srgbClr val="006600"/>
                </a:solidFill>
              </a:rPr>
              <a:t>"O people, hear what I say, for I do not know – perhaps I will not meet you after this year at this place </a:t>
            </a:r>
            <a:r>
              <a:rPr lang="en-US" sz="2000" dirty="0" smtClean="0">
                <a:solidFill>
                  <a:srgbClr val="006600"/>
                </a:solidFill>
              </a:rPr>
              <a:t>again</a:t>
            </a:r>
            <a:r>
              <a:rPr lang="en-US" sz="2000" dirty="0" smtClean="0">
                <a:solidFill>
                  <a:srgbClr val="006600"/>
                </a:solidFill>
              </a:rPr>
              <a:t>.”</a:t>
            </a:r>
            <a:r>
              <a:rPr lang="en-US" sz="2000" dirty="0" smtClean="0">
                <a:solidFill>
                  <a:srgbClr val="006600"/>
                </a:solidFill>
              </a:rPr>
              <a:t> </a:t>
            </a:r>
            <a:r>
              <a:rPr lang="en-US" sz="2000" dirty="0" smtClean="0"/>
              <a:t>This </a:t>
            </a:r>
            <a:r>
              <a:rPr lang="en-US" sz="2000" dirty="0"/>
              <a:t>was the beginning of </a:t>
            </a:r>
            <a:r>
              <a:rPr lang="en-US" sz="2000" b="1" i="1" dirty="0" err="1">
                <a:solidFill>
                  <a:srgbClr val="006600"/>
                </a:solidFill>
              </a:rPr>
              <a:t>khuṭbat</a:t>
            </a:r>
            <a:r>
              <a:rPr lang="en-US" sz="2000" b="1" i="1" dirty="0">
                <a:solidFill>
                  <a:srgbClr val="006600"/>
                </a:solidFill>
              </a:rPr>
              <a:t> al-</a:t>
            </a:r>
            <a:r>
              <a:rPr lang="en-US" sz="2000" b="1" i="1" dirty="0" err="1">
                <a:solidFill>
                  <a:srgbClr val="006600"/>
                </a:solidFill>
              </a:rPr>
              <a:t>wadāʽ</a:t>
            </a:r>
            <a:r>
              <a:rPr lang="en-US" sz="2000" dirty="0">
                <a:solidFill>
                  <a:srgbClr val="006600"/>
                </a:solidFill>
              </a:rPr>
              <a:t>, </a:t>
            </a:r>
            <a:r>
              <a:rPr lang="en-US" sz="2000" b="1" dirty="0">
                <a:solidFill>
                  <a:srgbClr val="006600"/>
                </a:solidFill>
              </a:rPr>
              <a:t>the farewell address</a:t>
            </a:r>
            <a:r>
              <a:rPr lang="en-US" sz="2000" dirty="0"/>
              <a:t>, in which he clarified and confirmed many aspects of the law and called for justice to all people. He explained the </a:t>
            </a:r>
            <a:r>
              <a:rPr lang="en-US" sz="2000" dirty="0" smtClean="0"/>
              <a:t>fundamental principles </a:t>
            </a:r>
            <a:r>
              <a:rPr lang="en-US" sz="2000" dirty="0"/>
              <a:t>of Islam and denounced polytheism and ignorance. He declared life, honor and property to be inviolable and that all practices of the pagan past were now </a:t>
            </a:r>
            <a:r>
              <a:rPr lang="en-US" sz="2000" dirty="0" smtClean="0"/>
              <a:t>abolished</a:t>
            </a:r>
            <a:r>
              <a:rPr lang="en-US" sz="2000" dirty="0"/>
              <a:t>.</a:t>
            </a:r>
            <a:r>
              <a:rPr lang="en-US" sz="2000" dirty="0" smtClean="0"/>
              <a:t> He </a:t>
            </a:r>
            <a:r>
              <a:rPr lang="en-US" sz="2000" dirty="0"/>
              <a:t>then requested those present to pass on what they had heard to those who were absent, finally inquiring of them, "Have I conveyed the message?" Upon hearing their unanimous reply to the affirmative, he concluded, "O Allah, witness it." </a:t>
            </a:r>
            <a:endParaRPr lang="en-US" sz="2000" dirty="0" smtClean="0"/>
          </a:p>
          <a:p>
            <a:r>
              <a:rPr lang="en-US" sz="2000" b="1" dirty="0" smtClean="0">
                <a:solidFill>
                  <a:srgbClr val="C00000"/>
                </a:solidFill>
              </a:rPr>
              <a:t>Period </a:t>
            </a:r>
            <a:r>
              <a:rPr lang="en-US" sz="2000" b="1" dirty="0">
                <a:solidFill>
                  <a:srgbClr val="C00000"/>
                </a:solidFill>
              </a:rPr>
              <a:t>of Revelation-</a:t>
            </a:r>
            <a:r>
              <a:rPr lang="en-US" sz="2000" dirty="0">
                <a:solidFill>
                  <a:srgbClr val="C00000"/>
                </a:solidFill>
              </a:rPr>
              <a:t> </a:t>
            </a:r>
            <a:r>
              <a:rPr lang="en-US" sz="2000" dirty="0"/>
              <a:t>This </a:t>
            </a:r>
            <a:r>
              <a:rPr lang="en-US" sz="2000" dirty="0" err="1"/>
              <a:t>sūrah</a:t>
            </a:r>
            <a:r>
              <a:rPr lang="en-US" sz="2000" dirty="0"/>
              <a:t>, as well as al-</a:t>
            </a:r>
            <a:r>
              <a:rPr lang="en-US" sz="2000" dirty="0" err="1"/>
              <a:t>Bayyinah</a:t>
            </a:r>
            <a:r>
              <a:rPr lang="en-US" sz="2000" dirty="0"/>
              <a:t>, differs from the rest of </a:t>
            </a:r>
            <a:r>
              <a:rPr lang="en-US" sz="2000" dirty="0" err="1"/>
              <a:t>Juz</a:t>
            </a:r>
            <a:r>
              <a:rPr lang="en-US" sz="2000" dirty="0"/>
              <a:t>' </a:t>
            </a:r>
            <a:r>
              <a:rPr lang="en-US" sz="2000" dirty="0" err="1"/>
              <a:t>ʽAmma</a:t>
            </a:r>
            <a:r>
              <a:rPr lang="en-US" sz="2000" dirty="0"/>
              <a:t> in that it was revealed after the </a:t>
            </a:r>
            <a:r>
              <a:rPr lang="en-US" sz="2000" dirty="0" err="1" smtClean="0"/>
              <a:t>hijrah</a:t>
            </a:r>
            <a:r>
              <a:rPr lang="en-US" sz="2000" dirty="0" smtClean="0"/>
              <a:t>, </a:t>
            </a:r>
            <a:r>
              <a:rPr lang="en-US" sz="2000" b="1" dirty="0" smtClean="0">
                <a:solidFill>
                  <a:srgbClr val="C00000"/>
                </a:solidFill>
              </a:rPr>
              <a:t>in Madinah</a:t>
            </a:r>
            <a:r>
              <a:rPr lang="en-US" sz="2000" dirty="0" smtClean="0"/>
              <a:t>. </a:t>
            </a:r>
            <a:endParaRPr lang="en-US" sz="1200"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Tree>
    <p:extLst>
      <p:ext uri="{BB962C8B-B14F-4D97-AF65-F5344CB8AC3E}">
        <p14:creationId xmlns:p14="http://schemas.microsoft.com/office/powerpoint/2010/main" val="748359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671099"/>
          </a:xfrm>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559526" y="320948"/>
            <a:ext cx="10515600" cy="117316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11200" dirty="0" smtClean="0"/>
              <a:t/>
            </a:r>
            <a:br>
              <a:rPr lang="en-US" sz="11200" dirty="0" smtClean="0"/>
            </a:br>
            <a:r>
              <a:rPr lang="en-US" sz="11200" dirty="0" smtClean="0"/>
              <a:t/>
            </a:r>
            <a:br>
              <a:rPr lang="en-US" sz="11200" dirty="0" smtClean="0"/>
            </a:br>
            <a:r>
              <a:rPr lang="en-US" sz="2700" dirty="0" smtClean="0"/>
              <a:t/>
            </a:r>
            <a:br>
              <a:rPr lang="en-US" sz="27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4"/>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838200" y="365125"/>
            <a:ext cx="10515600" cy="10587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an-Nasr </a:t>
            </a:r>
          </a:p>
        </p:txBody>
      </p:sp>
      <p:sp>
        <p:nvSpPr>
          <p:cNvPr id="2" name="Content Placeholder 1"/>
          <p:cNvSpPr>
            <a:spLocks noGrp="1"/>
          </p:cNvSpPr>
          <p:nvPr>
            <p:ph idx="1"/>
          </p:nvPr>
        </p:nvSpPr>
        <p:spPr>
          <a:xfrm>
            <a:off x="559525" y="1267098"/>
            <a:ext cx="11009019" cy="5381898"/>
          </a:xfrm>
        </p:spPr>
        <p:txBody>
          <a:bodyPr>
            <a:normAutofit fontScale="47500" lnSpcReduction="20000"/>
          </a:bodyPr>
          <a:lstStyle/>
          <a:p>
            <a:pPr algn="r" rtl="1"/>
            <a:r>
              <a:rPr lang="en-US" sz="3800" b="1" dirty="0" smtClean="0">
                <a:solidFill>
                  <a:srgbClr val="006600"/>
                </a:solidFill>
              </a:rPr>
              <a:t>                           </a:t>
            </a:r>
            <a:r>
              <a:rPr lang="ar-EG" sz="3800" b="1" dirty="0" smtClean="0">
                <a:solidFill>
                  <a:srgbClr val="006600"/>
                </a:solidFill>
              </a:rPr>
              <a:t>إِذَا </a:t>
            </a:r>
            <a:r>
              <a:rPr lang="ar-EG" sz="3800" b="1" dirty="0">
                <a:solidFill>
                  <a:srgbClr val="006600"/>
                </a:solidFill>
              </a:rPr>
              <a:t>جَاءَ نَصْرُ اللَّهِ وَالْفَتْحُ - وَرَأَيْتَ النَّاسَ يَدْخُلُونَ فِي دِينِ اللَّهِ أَفْوَاجًا - فَسَبِّحْ بِحَمْدِ رَبِّكَ وَاسْتَغْفِرْهُ ۚ إِنَّهُ كَانَ تَوَّابًا</a:t>
            </a:r>
          </a:p>
          <a:p>
            <a:r>
              <a:rPr lang="en-US" sz="2900" b="1" dirty="0">
                <a:solidFill>
                  <a:srgbClr val="006600"/>
                </a:solidFill>
              </a:rPr>
              <a:t>(1. When there comes the help of Allah and the Conquest.) (2. And you see that the people enter Allah's religion in crowds.) (3. So, glorify the praises of your Lord, and ask His forgiveness. Verily, He is the One Who accepts the repentance and Who forgives</a:t>
            </a:r>
            <a:r>
              <a:rPr lang="en-US" sz="2900" b="1" dirty="0" smtClean="0">
                <a:solidFill>
                  <a:srgbClr val="006600"/>
                </a:solidFill>
              </a:rPr>
              <a:t>.)</a:t>
            </a:r>
          </a:p>
          <a:p>
            <a:r>
              <a:rPr lang="en-US" sz="2900" dirty="0"/>
              <a:t>Allah fulfilled His promise of support for His Messenger (</a:t>
            </a:r>
            <a:r>
              <a:rPr lang="en-US" sz="2900" dirty="0" err="1"/>
              <a:t>pbuh</a:t>
            </a:r>
            <a:r>
              <a:rPr lang="en-US" sz="2900" dirty="0"/>
              <a:t>) when He granted him and his companions </a:t>
            </a:r>
            <a:r>
              <a:rPr lang="en-US" sz="2900" b="1" dirty="0">
                <a:solidFill>
                  <a:srgbClr val="006600"/>
                </a:solidFill>
              </a:rPr>
              <a:t>a great victory over the disbelievers</a:t>
            </a:r>
            <a:r>
              <a:rPr lang="en-US" sz="2900" dirty="0"/>
              <a:t> who had made every effort to crush the Muslims for so many </a:t>
            </a:r>
            <a:r>
              <a:rPr lang="en-US" sz="2900" dirty="0" smtClean="0"/>
              <a:t>years. </a:t>
            </a:r>
            <a:r>
              <a:rPr lang="en-US" sz="2900" dirty="0"/>
              <a:t>All scholars agree that the meaning of </a:t>
            </a:r>
            <a:r>
              <a:rPr lang="en-US" sz="2900" b="1" i="1" dirty="0">
                <a:solidFill>
                  <a:srgbClr val="006600"/>
                </a:solidFill>
              </a:rPr>
              <a:t>al-</a:t>
            </a:r>
            <a:r>
              <a:rPr lang="en-US" sz="2900" b="1" i="1" dirty="0" err="1">
                <a:solidFill>
                  <a:srgbClr val="006600"/>
                </a:solidFill>
              </a:rPr>
              <a:t>fatḥ</a:t>
            </a:r>
            <a:r>
              <a:rPr lang="en-US" sz="2900" b="1" dirty="0">
                <a:solidFill>
                  <a:srgbClr val="006600"/>
                </a:solidFill>
              </a:rPr>
              <a:t> here is the conquest of Makkah. </a:t>
            </a:r>
            <a:r>
              <a:rPr lang="en-US" sz="2900" dirty="0"/>
              <a:t>For many of the Arabs had been waiting for this to happen before they would accept Islam, saying, "If </a:t>
            </a:r>
            <a:r>
              <a:rPr lang="en-US" sz="2900" dirty="0" err="1"/>
              <a:t>Muḥammad</a:t>
            </a:r>
            <a:r>
              <a:rPr lang="en-US" sz="2900" dirty="0"/>
              <a:t> is victorious over his people, then he is really a prophet." </a:t>
            </a:r>
            <a:r>
              <a:rPr lang="en-US" sz="2900" dirty="0" err="1"/>
              <a:t>ʽAmr</a:t>
            </a:r>
            <a:r>
              <a:rPr lang="en-US" sz="2900" dirty="0"/>
              <a:t> bin </a:t>
            </a:r>
            <a:r>
              <a:rPr lang="en-US" sz="2900" dirty="0" err="1"/>
              <a:t>Salamah</a:t>
            </a:r>
            <a:r>
              <a:rPr lang="en-US" sz="2900" dirty="0"/>
              <a:t> reported, </a:t>
            </a:r>
            <a:r>
              <a:rPr lang="en-US" sz="2900" dirty="0">
                <a:solidFill>
                  <a:srgbClr val="006600"/>
                </a:solidFill>
              </a:rPr>
              <a:t>"When Makkah was conquered, all the people hastened to the Messenger of Allah (</a:t>
            </a:r>
            <a:r>
              <a:rPr lang="en-US" sz="2900" dirty="0" err="1">
                <a:solidFill>
                  <a:srgbClr val="006600"/>
                </a:solidFill>
              </a:rPr>
              <a:t>pbuh</a:t>
            </a:r>
            <a:r>
              <a:rPr lang="en-US" sz="2900" dirty="0">
                <a:solidFill>
                  <a:srgbClr val="006600"/>
                </a:solidFill>
              </a:rPr>
              <a:t>) to declare their Islam. The tribes of various regions were delaying acceptance of Islam until Makkah was conquered. They would say, 'Leave him and his people alone. If he is victorious over them then he is a [true] prophet.'"</a:t>
            </a:r>
            <a:r>
              <a:rPr lang="en-US" sz="2900" dirty="0"/>
              <a:t> </a:t>
            </a:r>
            <a:r>
              <a:rPr lang="en-US" sz="2900" dirty="0" smtClean="0"/>
              <a:t>So </a:t>
            </a:r>
            <a:r>
              <a:rPr lang="en-US" sz="2900" b="1" dirty="0"/>
              <a:t>when Allah gave him victory over Makkah, entire clans entered Islam. And within two years after the conquest, most of the Arabian peninsula had professed their acceptance of Allah's religion. </a:t>
            </a:r>
            <a:r>
              <a:rPr lang="en-US" sz="2900" dirty="0"/>
              <a:t>Gratitude and praise were due to Allah for the conquest of Makkah and for the people’s collective acceptance of Islam. So the Prophet (</a:t>
            </a:r>
            <a:r>
              <a:rPr lang="en-US" sz="2900" dirty="0" err="1"/>
              <a:t>pbuh</a:t>
            </a:r>
            <a:r>
              <a:rPr lang="en-US" sz="2900" dirty="0"/>
              <a:t>) was instructed to praise Him and seek His forgiveness. </a:t>
            </a:r>
            <a:r>
              <a:rPr lang="en-US" sz="2900" dirty="0" err="1"/>
              <a:t>Abdullāh</a:t>
            </a:r>
            <a:r>
              <a:rPr lang="en-US" sz="2900" dirty="0"/>
              <a:t> bin </a:t>
            </a:r>
            <a:r>
              <a:rPr lang="en-US" sz="2900" dirty="0" err="1"/>
              <a:t>Masʽūd</a:t>
            </a:r>
            <a:r>
              <a:rPr lang="en-US" sz="2900" dirty="0"/>
              <a:t> reported that </a:t>
            </a:r>
            <a:r>
              <a:rPr lang="en-US" sz="2900" b="1" dirty="0">
                <a:solidFill>
                  <a:srgbClr val="006600"/>
                </a:solidFill>
              </a:rPr>
              <a:t>when this </a:t>
            </a:r>
            <a:r>
              <a:rPr lang="en-US" sz="2900" b="1" dirty="0" err="1">
                <a:solidFill>
                  <a:srgbClr val="006600"/>
                </a:solidFill>
              </a:rPr>
              <a:t>sūrah</a:t>
            </a:r>
            <a:r>
              <a:rPr lang="en-US" sz="2900" b="1" dirty="0">
                <a:solidFill>
                  <a:srgbClr val="006600"/>
                </a:solidFill>
              </a:rPr>
              <a:t> was revealed, the Messenger of Allah (</a:t>
            </a:r>
            <a:r>
              <a:rPr lang="en-US" sz="2900" b="1" dirty="0" err="1">
                <a:solidFill>
                  <a:srgbClr val="006600"/>
                </a:solidFill>
              </a:rPr>
              <a:t>pbuh</a:t>
            </a:r>
            <a:r>
              <a:rPr lang="en-US" sz="2900" b="1" dirty="0">
                <a:solidFill>
                  <a:srgbClr val="006600"/>
                </a:solidFill>
              </a:rPr>
              <a:t>) began to recite frequently, "</a:t>
            </a:r>
            <a:r>
              <a:rPr lang="en-US" sz="2900" b="1" i="1" dirty="0" err="1">
                <a:solidFill>
                  <a:srgbClr val="006600"/>
                </a:solidFill>
              </a:rPr>
              <a:t>Subḥānak-Allāhumma</a:t>
            </a:r>
            <a:r>
              <a:rPr lang="en-US" sz="2900" b="1" i="1" dirty="0">
                <a:solidFill>
                  <a:srgbClr val="006600"/>
                </a:solidFill>
              </a:rPr>
              <a:t> </a:t>
            </a:r>
            <a:r>
              <a:rPr lang="en-US" sz="2900" b="1" i="1" dirty="0" err="1">
                <a:solidFill>
                  <a:srgbClr val="006600"/>
                </a:solidFill>
              </a:rPr>
              <a:t>wa</a:t>
            </a:r>
            <a:r>
              <a:rPr lang="en-US" sz="2900" b="1" i="1" dirty="0">
                <a:solidFill>
                  <a:srgbClr val="006600"/>
                </a:solidFill>
              </a:rPr>
              <a:t> </a:t>
            </a:r>
            <a:r>
              <a:rPr lang="en-US" sz="2900" b="1" i="1" dirty="0" err="1" smtClean="0">
                <a:solidFill>
                  <a:srgbClr val="006600"/>
                </a:solidFill>
              </a:rPr>
              <a:t>biḥamdik</a:t>
            </a:r>
            <a:r>
              <a:rPr lang="en-US" sz="2900" b="1" i="1" dirty="0" smtClean="0">
                <a:solidFill>
                  <a:srgbClr val="006600"/>
                </a:solidFill>
              </a:rPr>
              <a:t>”</a:t>
            </a:r>
            <a:r>
              <a:rPr lang="en-US" sz="2900" b="1" dirty="0" smtClean="0">
                <a:solidFill>
                  <a:srgbClr val="006600"/>
                </a:solidFill>
              </a:rPr>
              <a:t>. </a:t>
            </a:r>
            <a:endParaRPr lang="en-US" sz="2900" b="1" dirty="0" smtClean="0">
              <a:solidFill>
                <a:srgbClr val="006600"/>
              </a:solidFill>
            </a:endParaRPr>
          </a:p>
          <a:p>
            <a:r>
              <a:rPr lang="en-US" sz="2900" b="1" dirty="0" smtClean="0">
                <a:solidFill>
                  <a:srgbClr val="C00000"/>
                </a:solidFill>
              </a:rPr>
              <a:t>DISCUSSION:</a:t>
            </a:r>
            <a:r>
              <a:rPr lang="en-US" sz="2900" dirty="0" smtClean="0"/>
              <a:t> </a:t>
            </a:r>
            <a:r>
              <a:rPr lang="en-US" sz="2900" dirty="0"/>
              <a:t>1-This surah was revealed after the </a:t>
            </a:r>
            <a:r>
              <a:rPr lang="en-US" sz="2900" dirty="0" err="1"/>
              <a:t>hijrah</a:t>
            </a:r>
            <a:r>
              <a:rPr lang="en-US" sz="2900" dirty="0"/>
              <a:t>…..(yes or </a:t>
            </a:r>
            <a:r>
              <a:rPr lang="en-US" sz="2900" dirty="0" smtClean="0"/>
              <a:t>no)    2- All scholars agree that the meaning of al-</a:t>
            </a:r>
            <a:r>
              <a:rPr lang="en-US" sz="2900" dirty="0" err="1" smtClean="0"/>
              <a:t>fatḥ</a:t>
            </a:r>
            <a:r>
              <a:rPr lang="en-US" sz="2900" dirty="0" smtClean="0"/>
              <a:t> here is…….complete.</a:t>
            </a:r>
            <a:endParaRPr lang="en-US" sz="2900" dirty="0"/>
          </a:p>
        </p:txBody>
      </p:sp>
    </p:spTree>
    <p:extLst>
      <p:ext uri="{BB962C8B-B14F-4D97-AF65-F5344CB8AC3E}">
        <p14:creationId xmlns:p14="http://schemas.microsoft.com/office/powerpoint/2010/main" val="923905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1160"/>
          </a:xfrm>
        </p:spPr>
        <p:txBody>
          <a:bodyPr>
            <a:normAutofit/>
          </a:bodyPr>
          <a:lstStyle/>
          <a:p>
            <a:r>
              <a:rPr lang="en-US" sz="2800" dirty="0"/>
              <a:t>Tafseer of Surah </a:t>
            </a:r>
            <a:r>
              <a:rPr lang="en-US" sz="2800" dirty="0" smtClean="0"/>
              <a:t>al-</a:t>
            </a:r>
            <a:r>
              <a:rPr lang="en-US" sz="2800" dirty="0" err="1" smtClean="0"/>
              <a:t>Lahab</a:t>
            </a:r>
            <a:r>
              <a:rPr lang="en-US" sz="2800" dirty="0" smtClean="0"/>
              <a:t>/ al-</a:t>
            </a:r>
            <a:r>
              <a:rPr lang="en-US" sz="2800" dirty="0" err="1" smtClean="0"/>
              <a:t>Masad</a:t>
            </a:r>
            <a:endParaRPr lang="en-US" sz="2800"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
        <p:nvSpPr>
          <p:cNvPr id="7" name="Content Placeholder 6"/>
          <p:cNvSpPr>
            <a:spLocks noGrp="1"/>
          </p:cNvSpPr>
          <p:nvPr>
            <p:ph idx="1"/>
          </p:nvPr>
        </p:nvSpPr>
        <p:spPr>
          <a:xfrm>
            <a:off x="838200" y="1711234"/>
            <a:ext cx="10515600" cy="4976949"/>
          </a:xfrm>
        </p:spPr>
        <p:txBody>
          <a:bodyPr>
            <a:normAutofit fontScale="92500" lnSpcReduction="20000"/>
          </a:bodyPr>
          <a:lstStyle/>
          <a:p>
            <a:r>
              <a:rPr lang="en-US" sz="1600" b="1" dirty="0">
                <a:solidFill>
                  <a:srgbClr val="C00000"/>
                </a:solidFill>
              </a:rPr>
              <a:t>Name-</a:t>
            </a:r>
            <a:r>
              <a:rPr lang="en-US" sz="1600" dirty="0">
                <a:solidFill>
                  <a:srgbClr val="C00000"/>
                </a:solidFill>
              </a:rPr>
              <a:t> </a:t>
            </a:r>
            <a:r>
              <a:rPr lang="en-US" sz="1600" dirty="0"/>
              <a:t>from the word </a:t>
            </a:r>
            <a:r>
              <a:rPr lang="en-US" sz="1600" b="1" i="1" dirty="0" err="1">
                <a:solidFill>
                  <a:srgbClr val="006600"/>
                </a:solidFill>
              </a:rPr>
              <a:t>Lahab</a:t>
            </a:r>
            <a:r>
              <a:rPr lang="en-US" sz="1600" b="1" dirty="0">
                <a:solidFill>
                  <a:srgbClr val="006600"/>
                </a:solidFill>
              </a:rPr>
              <a:t> (The Flame</a:t>
            </a:r>
            <a:r>
              <a:rPr lang="en-US" sz="1600" b="1" dirty="0" smtClean="0">
                <a:solidFill>
                  <a:srgbClr val="006600"/>
                </a:solidFill>
              </a:rPr>
              <a:t>) </a:t>
            </a:r>
            <a:r>
              <a:rPr lang="en-US" sz="1600" dirty="0" smtClean="0"/>
              <a:t>in </a:t>
            </a:r>
            <a:r>
              <a:rPr lang="en-US" sz="1600" dirty="0"/>
              <a:t>the first verse</a:t>
            </a:r>
            <a:r>
              <a:rPr lang="en-US" sz="1600" dirty="0" smtClean="0"/>
              <a:t>.</a:t>
            </a:r>
            <a:r>
              <a:rPr lang="en-US" sz="1600" dirty="0"/>
              <a:t> This </a:t>
            </a:r>
            <a:r>
              <a:rPr lang="en-US" sz="1600" dirty="0" err="1"/>
              <a:t>sūrah</a:t>
            </a:r>
            <a:r>
              <a:rPr lang="en-US" sz="1600" dirty="0"/>
              <a:t> has been named for its last word</a:t>
            </a:r>
            <a:r>
              <a:rPr lang="en-US" sz="1600" dirty="0" smtClean="0"/>
              <a:t>:</a:t>
            </a:r>
            <a:r>
              <a:rPr lang="en-US" sz="1600" b="1" i="1" dirty="0" smtClean="0">
                <a:solidFill>
                  <a:srgbClr val="006600"/>
                </a:solidFill>
              </a:rPr>
              <a:t> </a:t>
            </a:r>
            <a:r>
              <a:rPr lang="en-US" sz="1600" b="1" i="1" dirty="0">
                <a:solidFill>
                  <a:srgbClr val="006600"/>
                </a:solidFill>
              </a:rPr>
              <a:t>Masad</a:t>
            </a:r>
            <a:r>
              <a:rPr lang="en-US" sz="1600" b="1" dirty="0">
                <a:solidFill>
                  <a:srgbClr val="006600"/>
                </a:solidFill>
              </a:rPr>
              <a:t> (The Thorns/Palm fiber</a:t>
            </a:r>
            <a:r>
              <a:rPr lang="en-US" sz="1600" b="1" dirty="0" smtClean="0">
                <a:solidFill>
                  <a:srgbClr val="006600"/>
                </a:solidFill>
              </a:rPr>
              <a:t>)</a:t>
            </a:r>
            <a:r>
              <a:rPr lang="en-US" sz="1600" dirty="0" smtClean="0"/>
              <a:t>. </a:t>
            </a:r>
            <a:r>
              <a:rPr lang="en-US" sz="1600" dirty="0"/>
              <a:t>It was also called </a:t>
            </a:r>
            <a:r>
              <a:rPr lang="en-US" sz="1600" dirty="0" err="1"/>
              <a:t>Sūrah</a:t>
            </a:r>
            <a:r>
              <a:rPr lang="en-US" sz="1600" dirty="0"/>
              <a:t> al-</a:t>
            </a:r>
            <a:r>
              <a:rPr lang="en-US" sz="1600" dirty="0" err="1"/>
              <a:t>Lahab</a:t>
            </a:r>
            <a:r>
              <a:rPr lang="en-US" sz="1600" dirty="0"/>
              <a:t> after the </a:t>
            </a:r>
            <a:r>
              <a:rPr lang="en-US" sz="1600" dirty="0">
                <a:solidFill>
                  <a:srgbClr val="006600"/>
                </a:solidFill>
              </a:rPr>
              <a:t>Prophet's paternal uncle</a:t>
            </a:r>
            <a:r>
              <a:rPr lang="en-US" sz="1600" dirty="0"/>
              <a:t>, </a:t>
            </a:r>
            <a:r>
              <a:rPr lang="en-US" sz="1600" b="1" i="1" dirty="0" err="1">
                <a:solidFill>
                  <a:srgbClr val="006600"/>
                </a:solidFill>
              </a:rPr>
              <a:t>Abū</a:t>
            </a:r>
            <a:r>
              <a:rPr lang="en-US" sz="1600" b="1" i="1" dirty="0">
                <a:solidFill>
                  <a:srgbClr val="006600"/>
                </a:solidFill>
              </a:rPr>
              <a:t> </a:t>
            </a:r>
            <a:r>
              <a:rPr lang="en-US" sz="1600" b="1" i="1" dirty="0" err="1">
                <a:solidFill>
                  <a:srgbClr val="006600"/>
                </a:solidFill>
              </a:rPr>
              <a:t>Lahab</a:t>
            </a:r>
            <a:r>
              <a:rPr lang="en-US" sz="1600" dirty="0"/>
              <a:t>, whose original name was </a:t>
            </a:r>
            <a:r>
              <a:rPr lang="en-US" sz="1600" dirty="0" err="1"/>
              <a:t>ʽAbd</a:t>
            </a:r>
            <a:r>
              <a:rPr lang="en-US" sz="1600" dirty="0"/>
              <a:t> </a:t>
            </a:r>
            <a:r>
              <a:rPr lang="en-US" sz="1600" dirty="0" err="1"/>
              <a:t>alʽUzzā</a:t>
            </a:r>
            <a:r>
              <a:rPr lang="en-US" sz="1600" dirty="0"/>
              <a:t> bin </a:t>
            </a:r>
            <a:r>
              <a:rPr lang="en-US" sz="1600" dirty="0" err="1"/>
              <a:t>ʽAbd</a:t>
            </a:r>
            <a:r>
              <a:rPr lang="en-US" sz="1600" dirty="0"/>
              <a:t> al-</a:t>
            </a:r>
            <a:r>
              <a:rPr lang="en-US" sz="1600" dirty="0" err="1"/>
              <a:t>Muṭṭalib</a:t>
            </a:r>
            <a:r>
              <a:rPr lang="en-US" sz="1600" dirty="0"/>
              <a:t>. He had been given this nickname, meaning </a:t>
            </a:r>
            <a:r>
              <a:rPr lang="en-US" sz="1600" b="1" dirty="0">
                <a:solidFill>
                  <a:srgbClr val="006600"/>
                </a:solidFill>
              </a:rPr>
              <a:t>"father of flame" </a:t>
            </a:r>
            <a:r>
              <a:rPr lang="en-US" sz="1600" dirty="0"/>
              <a:t>because of his reddish complexion and was considered to be good-looking. He was also among the prominent and influential leaders of the Prophet's tribe of </a:t>
            </a:r>
            <a:r>
              <a:rPr lang="en-US" sz="1600" dirty="0" err="1"/>
              <a:t>Banū</a:t>
            </a:r>
            <a:r>
              <a:rPr lang="en-US" sz="1600" dirty="0"/>
              <a:t> </a:t>
            </a:r>
            <a:r>
              <a:rPr lang="en-US" sz="1600" dirty="0" err="1"/>
              <a:t>Hāshim</a:t>
            </a:r>
            <a:r>
              <a:rPr lang="en-US" sz="1600" dirty="0"/>
              <a:t>.</a:t>
            </a:r>
            <a:endParaRPr lang="en-US" sz="1600" dirty="0" smtClean="0"/>
          </a:p>
          <a:p>
            <a:r>
              <a:rPr lang="en-US" sz="1600" b="1" dirty="0" smtClean="0">
                <a:solidFill>
                  <a:srgbClr val="C00000"/>
                </a:solidFill>
              </a:rPr>
              <a:t>Theme </a:t>
            </a:r>
            <a:r>
              <a:rPr lang="en-US" sz="1600" b="1" dirty="0">
                <a:solidFill>
                  <a:srgbClr val="C00000"/>
                </a:solidFill>
              </a:rPr>
              <a:t>and Subject Matter- </a:t>
            </a:r>
            <a:r>
              <a:rPr lang="en-US" sz="1600" dirty="0" smtClean="0"/>
              <a:t>But </a:t>
            </a:r>
            <a:r>
              <a:rPr lang="en-US" sz="1600" dirty="0"/>
              <a:t>from the initial stages of </a:t>
            </a:r>
            <a:r>
              <a:rPr lang="en-US" sz="1600" dirty="0" err="1"/>
              <a:t>prophethood</a:t>
            </a:r>
            <a:r>
              <a:rPr lang="en-US" sz="1600" dirty="0"/>
              <a:t>, he became </a:t>
            </a:r>
            <a:r>
              <a:rPr lang="en-US" sz="1600" b="1" dirty="0">
                <a:solidFill>
                  <a:srgbClr val="C00000"/>
                </a:solidFill>
              </a:rPr>
              <a:t>his nephew's staunchest and most vicious enemy.</a:t>
            </a:r>
            <a:r>
              <a:rPr lang="en-US" sz="1600" dirty="0"/>
              <a:t> The </a:t>
            </a:r>
            <a:r>
              <a:rPr lang="en-US" sz="1600" dirty="0" err="1"/>
              <a:t>sūrah</a:t>
            </a:r>
            <a:r>
              <a:rPr lang="en-US" sz="1600" dirty="0"/>
              <a:t> was sent down as a reply to the malicious campaign of </a:t>
            </a:r>
            <a:r>
              <a:rPr lang="en-US" sz="1600" dirty="0" err="1"/>
              <a:t>Abū</a:t>
            </a:r>
            <a:r>
              <a:rPr lang="en-US" sz="1600" dirty="0"/>
              <a:t> </a:t>
            </a:r>
            <a:r>
              <a:rPr lang="en-US" sz="1600" dirty="0" err="1"/>
              <a:t>Lahab</a:t>
            </a:r>
            <a:r>
              <a:rPr lang="en-US" sz="1600" dirty="0"/>
              <a:t> and his wife against the Messenger of Allah (</a:t>
            </a:r>
            <a:r>
              <a:rPr lang="en-US" sz="1600" dirty="0" err="1"/>
              <a:t>pbuh</a:t>
            </a:r>
            <a:r>
              <a:rPr lang="en-US" sz="1600" dirty="0"/>
              <a:t>). It was related by </a:t>
            </a:r>
            <a:r>
              <a:rPr lang="en-US" sz="1600" dirty="0" err="1"/>
              <a:t>Aḥmad</a:t>
            </a:r>
            <a:r>
              <a:rPr lang="en-US" sz="1600" dirty="0"/>
              <a:t>, al-</a:t>
            </a:r>
            <a:r>
              <a:rPr lang="en-US" sz="1600" dirty="0" err="1"/>
              <a:t>Bukhāri</a:t>
            </a:r>
            <a:r>
              <a:rPr lang="en-US" sz="1600" dirty="0"/>
              <a:t>, Muslim and at-</a:t>
            </a:r>
            <a:r>
              <a:rPr lang="en-US" sz="1600" dirty="0" err="1"/>
              <a:t>Tirmidhi</a:t>
            </a:r>
            <a:r>
              <a:rPr lang="en-US" sz="1600" dirty="0"/>
              <a:t> that </a:t>
            </a:r>
            <a:r>
              <a:rPr lang="en-US" sz="1600" b="1" dirty="0">
                <a:solidFill>
                  <a:srgbClr val="006600"/>
                </a:solidFill>
              </a:rPr>
              <a:t>when the Messenger of Allah (</a:t>
            </a:r>
            <a:r>
              <a:rPr lang="en-US" sz="1600" b="1" dirty="0" err="1">
                <a:solidFill>
                  <a:srgbClr val="006600"/>
                </a:solidFill>
              </a:rPr>
              <a:t>pbuh</a:t>
            </a:r>
            <a:r>
              <a:rPr lang="en-US" sz="1600" b="1" dirty="0">
                <a:solidFill>
                  <a:srgbClr val="006600"/>
                </a:solidFill>
              </a:rPr>
              <a:t>) was commanded to warn his nearest kinsfolk, he ascended the hill of </a:t>
            </a:r>
            <a:r>
              <a:rPr lang="en-US" sz="1600" b="1" dirty="0" err="1">
                <a:solidFill>
                  <a:srgbClr val="006600"/>
                </a:solidFill>
              </a:rPr>
              <a:t>Ṣafā</a:t>
            </a:r>
            <a:r>
              <a:rPr lang="en-US" sz="1600" b="1" dirty="0">
                <a:solidFill>
                  <a:srgbClr val="006600"/>
                </a:solidFill>
              </a:rPr>
              <a:t> and called </a:t>
            </a:r>
            <a:r>
              <a:rPr lang="en-US" sz="1600" b="1" dirty="0" smtClean="0">
                <a:solidFill>
                  <a:srgbClr val="006600"/>
                </a:solidFill>
              </a:rPr>
              <a:t>out</a:t>
            </a:r>
            <a:r>
              <a:rPr lang="en-US" sz="1600" b="1" dirty="0">
                <a:solidFill>
                  <a:srgbClr val="006600"/>
                </a:solidFill>
              </a:rPr>
              <a:t>, "If I was to inform you that horsemen were in the valley behind this hill ready to attack you, would you believe me?" The people replied, "Yes, for we have never known you to lie." Having obtained their confirmation of his honesty, he continued, "Indeed, I am a warner to you of a severe punishment." </a:t>
            </a:r>
            <a:r>
              <a:rPr lang="en-US" sz="1600" b="1" dirty="0" err="1">
                <a:solidFill>
                  <a:srgbClr val="006600"/>
                </a:solidFill>
              </a:rPr>
              <a:t>Abū</a:t>
            </a:r>
            <a:r>
              <a:rPr lang="en-US" sz="1600" b="1" dirty="0">
                <a:solidFill>
                  <a:srgbClr val="006600"/>
                </a:solidFill>
              </a:rPr>
              <a:t> </a:t>
            </a:r>
            <a:r>
              <a:rPr lang="en-US" sz="1600" b="1" dirty="0" err="1">
                <a:solidFill>
                  <a:srgbClr val="006600"/>
                </a:solidFill>
              </a:rPr>
              <a:t>Lahab</a:t>
            </a:r>
            <a:r>
              <a:rPr lang="en-US" sz="1600" b="1" dirty="0">
                <a:solidFill>
                  <a:srgbClr val="006600"/>
                </a:solidFill>
              </a:rPr>
              <a:t> snapped, "Is this what you gathered us for? May you be ruined (</a:t>
            </a:r>
            <a:r>
              <a:rPr lang="en-US" sz="1600" b="1" i="1" dirty="0" err="1">
                <a:solidFill>
                  <a:srgbClr val="006600"/>
                </a:solidFill>
              </a:rPr>
              <a:t>tabban</a:t>
            </a:r>
            <a:r>
              <a:rPr lang="en-US" sz="1600" b="1" i="1" dirty="0">
                <a:solidFill>
                  <a:srgbClr val="006600"/>
                </a:solidFill>
              </a:rPr>
              <a:t> </a:t>
            </a:r>
            <a:r>
              <a:rPr lang="en-US" sz="1600" b="1" i="1" dirty="0" err="1">
                <a:solidFill>
                  <a:srgbClr val="006600"/>
                </a:solidFill>
              </a:rPr>
              <a:t>laka</a:t>
            </a:r>
            <a:r>
              <a:rPr lang="en-US" sz="1600" b="1" dirty="0">
                <a:solidFill>
                  <a:srgbClr val="006600"/>
                </a:solidFill>
              </a:rPr>
              <a:t>) for the rest of the day!" Thereupon, Allah sent down this </a:t>
            </a:r>
            <a:r>
              <a:rPr lang="en-US" sz="1600" b="1" dirty="0" err="1">
                <a:solidFill>
                  <a:srgbClr val="006600"/>
                </a:solidFill>
              </a:rPr>
              <a:t>sūrah</a:t>
            </a:r>
            <a:r>
              <a:rPr lang="en-US" sz="1600" b="1" dirty="0">
                <a:solidFill>
                  <a:srgbClr val="006600"/>
                </a:solidFill>
              </a:rPr>
              <a:t>. </a:t>
            </a:r>
            <a:endParaRPr lang="en-US" sz="1600" b="1" dirty="0" smtClean="0">
              <a:solidFill>
                <a:srgbClr val="006600"/>
              </a:solidFill>
            </a:endParaRPr>
          </a:p>
          <a:p>
            <a:r>
              <a:rPr lang="en-US" sz="1600" b="1" dirty="0" smtClean="0">
                <a:solidFill>
                  <a:srgbClr val="C00000"/>
                </a:solidFill>
              </a:rPr>
              <a:t>Period </a:t>
            </a:r>
            <a:r>
              <a:rPr lang="en-US" sz="1600" b="1" dirty="0">
                <a:solidFill>
                  <a:srgbClr val="C00000"/>
                </a:solidFill>
              </a:rPr>
              <a:t>of Revelation-</a:t>
            </a:r>
            <a:r>
              <a:rPr lang="en-US" sz="1600" dirty="0">
                <a:solidFill>
                  <a:srgbClr val="C00000"/>
                </a:solidFill>
              </a:rPr>
              <a:t> </a:t>
            </a:r>
            <a:r>
              <a:rPr lang="en-US" sz="1600" dirty="0" smtClean="0"/>
              <a:t>The </a:t>
            </a:r>
            <a:r>
              <a:rPr lang="en-US" sz="1600" dirty="0"/>
              <a:t>commentators have not disputed its being a </a:t>
            </a:r>
            <a:r>
              <a:rPr lang="en-US" sz="1600" b="1" dirty="0" err="1">
                <a:solidFill>
                  <a:srgbClr val="C00000"/>
                </a:solidFill>
              </a:rPr>
              <a:t>Makki</a:t>
            </a:r>
            <a:r>
              <a:rPr lang="en-US" sz="1600" b="1" dirty="0">
                <a:solidFill>
                  <a:srgbClr val="C00000"/>
                </a:solidFill>
              </a:rPr>
              <a:t> </a:t>
            </a:r>
            <a:r>
              <a:rPr lang="en-US" sz="1600" b="1" dirty="0" smtClean="0">
                <a:solidFill>
                  <a:srgbClr val="C00000"/>
                </a:solidFill>
              </a:rPr>
              <a:t>Surah</a:t>
            </a:r>
            <a:r>
              <a:rPr lang="en-US" sz="1600" dirty="0" smtClean="0"/>
              <a:t>.</a:t>
            </a:r>
            <a:endParaRPr lang="en-US" sz="1600" dirty="0"/>
          </a:p>
        </p:txBody>
      </p:sp>
    </p:spTree>
    <p:extLst>
      <p:ext uri="{BB962C8B-B14F-4D97-AF65-F5344CB8AC3E}">
        <p14:creationId xmlns:p14="http://schemas.microsoft.com/office/powerpoint/2010/main" val="3002988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343"/>
          </a:xfrm>
        </p:spPr>
        <p:txBody>
          <a:bodyPr>
            <a:normAutofit/>
          </a:bodyPr>
          <a:lstStyle/>
          <a:p>
            <a:r>
              <a:rPr lang="en-US" sz="2800" dirty="0"/>
              <a:t>Tafseer of Surah </a:t>
            </a:r>
            <a:r>
              <a:rPr lang="en-US" sz="2800" dirty="0" smtClean="0"/>
              <a:t>al-</a:t>
            </a:r>
            <a:r>
              <a:rPr lang="en-US" sz="2800" dirty="0" err="1" smtClean="0"/>
              <a:t>Lahab</a:t>
            </a:r>
            <a:r>
              <a:rPr lang="en-US" sz="2800" dirty="0" smtClean="0"/>
              <a:t> </a:t>
            </a:r>
            <a:endParaRPr lang="en-US" sz="2800"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a:p>
        </p:txBody>
      </p:sp>
      <p:sp>
        <p:nvSpPr>
          <p:cNvPr id="3" name="Content Placeholder 2"/>
          <p:cNvSpPr>
            <a:spLocks noGrp="1"/>
          </p:cNvSpPr>
          <p:nvPr>
            <p:ph idx="1"/>
          </p:nvPr>
        </p:nvSpPr>
        <p:spPr>
          <a:xfrm>
            <a:off x="483326" y="1136469"/>
            <a:ext cx="11286307" cy="5391337"/>
          </a:xfrm>
        </p:spPr>
        <p:txBody>
          <a:bodyPr>
            <a:normAutofit fontScale="40000" lnSpcReduction="20000"/>
          </a:bodyPr>
          <a:lstStyle/>
          <a:p>
            <a:pPr algn="r" rtl="1"/>
            <a:r>
              <a:rPr lang="en-US" sz="4500" b="1" dirty="0" smtClean="0">
                <a:solidFill>
                  <a:srgbClr val="006600"/>
                </a:solidFill>
              </a:rPr>
              <a:t>                        </a:t>
            </a:r>
            <a:r>
              <a:rPr lang="ar-EG" sz="4500" b="1" dirty="0" smtClean="0">
                <a:solidFill>
                  <a:srgbClr val="006600"/>
                </a:solidFill>
              </a:rPr>
              <a:t>تَبَّتْ </a:t>
            </a:r>
            <a:r>
              <a:rPr lang="ar-EG" sz="4500" b="1" dirty="0">
                <a:solidFill>
                  <a:srgbClr val="006600"/>
                </a:solidFill>
              </a:rPr>
              <a:t>يَدَا أَبِي لَهَبٍ وَتَبَّ - مَا أَغْنَىٰ عَنْهُ مَالُهُ وَمَا كَسَبَ - سَيَصْلَىٰ نَارًا ذَاتَ لَهَبٍ - وَامْرَأَتُهُ حَمَّالَةَ الْحَطَبِ - فِي جِيدِهَا حَبْلٌ مِّن </a:t>
            </a:r>
            <a:r>
              <a:rPr lang="ar-EG" sz="4500" b="1" dirty="0" smtClean="0">
                <a:solidFill>
                  <a:srgbClr val="006600"/>
                </a:solidFill>
              </a:rPr>
              <a:t>مَّسَدٍ</a:t>
            </a:r>
            <a:endParaRPr lang="en-US" sz="4500" b="1" dirty="0" smtClean="0">
              <a:solidFill>
                <a:srgbClr val="006600"/>
              </a:solidFill>
            </a:endParaRPr>
          </a:p>
          <a:p>
            <a:pPr algn="l"/>
            <a:r>
              <a:rPr lang="en-US" sz="3000" b="1" i="1" dirty="0">
                <a:solidFill>
                  <a:srgbClr val="006600"/>
                </a:solidFill>
              </a:rPr>
              <a:t>(1. Perish the two hands of Abu </a:t>
            </a:r>
            <a:r>
              <a:rPr lang="en-US" sz="3000" b="1" i="1" dirty="0" err="1">
                <a:solidFill>
                  <a:srgbClr val="006600"/>
                </a:solidFill>
              </a:rPr>
              <a:t>Lahab</a:t>
            </a:r>
            <a:r>
              <a:rPr lang="en-US" sz="3000" b="1" i="1" dirty="0">
                <a:solidFill>
                  <a:srgbClr val="006600"/>
                </a:solidFill>
              </a:rPr>
              <a:t> and perish he!) (2. His wealth and his children will not benefit him!) (3. He will enter a Fire full of flames!) (4. And his wife too, who carries wood.) (5. In her neck is a twisted rope of Masad</a:t>
            </a:r>
            <a:r>
              <a:rPr lang="en-US" sz="3000" b="1" i="1" dirty="0" smtClean="0">
                <a:solidFill>
                  <a:srgbClr val="006600"/>
                </a:solidFill>
              </a:rPr>
              <a:t>.)</a:t>
            </a:r>
          </a:p>
          <a:p>
            <a:r>
              <a:rPr lang="en-US" sz="3200" dirty="0"/>
              <a:t>The verb </a:t>
            </a:r>
            <a:r>
              <a:rPr lang="en-US" sz="3200" b="1" i="1" dirty="0" err="1">
                <a:solidFill>
                  <a:srgbClr val="006600"/>
                </a:solidFill>
              </a:rPr>
              <a:t>tabba</a:t>
            </a:r>
            <a:r>
              <a:rPr lang="en-US" sz="3200" b="1" i="1" dirty="0">
                <a:solidFill>
                  <a:srgbClr val="006600"/>
                </a:solidFill>
              </a:rPr>
              <a:t> (f. </a:t>
            </a:r>
            <a:r>
              <a:rPr lang="en-US" sz="3200" b="1" i="1" dirty="0" err="1">
                <a:solidFill>
                  <a:srgbClr val="006600"/>
                </a:solidFill>
              </a:rPr>
              <a:t>tabbat</a:t>
            </a:r>
            <a:r>
              <a:rPr lang="en-US" sz="3200" b="1" i="1" dirty="0">
                <a:solidFill>
                  <a:srgbClr val="006600"/>
                </a:solidFill>
              </a:rPr>
              <a:t>) </a:t>
            </a:r>
            <a:r>
              <a:rPr lang="en-US" sz="3200" dirty="0"/>
              <a:t>means </a:t>
            </a:r>
            <a:r>
              <a:rPr lang="en-US" sz="3200" dirty="0">
                <a:solidFill>
                  <a:srgbClr val="006600"/>
                </a:solidFill>
              </a:rPr>
              <a:t>to be ruined or destroyed, to perish, collapse or deteriorate</a:t>
            </a:r>
            <a:r>
              <a:rPr lang="en-US" sz="3200" dirty="0"/>
              <a:t>. It is a curse which was </a:t>
            </a:r>
            <a:r>
              <a:rPr lang="en-US" sz="3200" dirty="0">
                <a:solidFill>
                  <a:srgbClr val="006600"/>
                </a:solidFill>
              </a:rPr>
              <a:t>invoked upon </a:t>
            </a:r>
            <a:r>
              <a:rPr lang="en-US" sz="3200" dirty="0" err="1">
                <a:solidFill>
                  <a:srgbClr val="006600"/>
                </a:solidFill>
              </a:rPr>
              <a:t>Abū</a:t>
            </a:r>
            <a:r>
              <a:rPr lang="en-US" sz="3200" dirty="0">
                <a:solidFill>
                  <a:srgbClr val="006600"/>
                </a:solidFill>
              </a:rPr>
              <a:t> </a:t>
            </a:r>
            <a:r>
              <a:rPr lang="en-US" sz="3200" dirty="0" err="1">
                <a:solidFill>
                  <a:srgbClr val="006600"/>
                </a:solidFill>
              </a:rPr>
              <a:t>Lahab</a:t>
            </a:r>
            <a:r>
              <a:rPr lang="en-US" sz="3200" dirty="0"/>
              <a:t>, but it is also a prophecy described in the past tense, to confirm that its future occurrence would be certain and </a:t>
            </a:r>
            <a:r>
              <a:rPr lang="en-US" sz="3200" dirty="0" smtClean="0"/>
              <a:t>inevitable. </a:t>
            </a:r>
            <a:r>
              <a:rPr lang="en-US" sz="3200" b="1" dirty="0">
                <a:solidFill>
                  <a:srgbClr val="006600"/>
                </a:solidFill>
              </a:rPr>
              <a:t>Ruin of the hands denotes total failure</a:t>
            </a:r>
            <a:r>
              <a:rPr lang="en-US" sz="3200" dirty="0"/>
              <a:t> to achieve one's aim and the objective for which he had exerted his utmost effort. </a:t>
            </a:r>
            <a:r>
              <a:rPr lang="en-US" sz="3200" dirty="0" err="1"/>
              <a:t>Abū</a:t>
            </a:r>
            <a:r>
              <a:rPr lang="en-US" sz="3200" dirty="0"/>
              <a:t> </a:t>
            </a:r>
            <a:r>
              <a:rPr lang="en-US" sz="3200" dirty="0" err="1"/>
              <a:t>Lahab</a:t>
            </a:r>
            <a:r>
              <a:rPr lang="en-US" sz="3200" dirty="0"/>
              <a:t> had indeed exerted his utmost effort to obstruct and defeat the message of Islam. In this </a:t>
            </a:r>
            <a:r>
              <a:rPr lang="en-US" sz="3200" dirty="0" err="1"/>
              <a:t>sūrah</a:t>
            </a:r>
            <a:r>
              <a:rPr lang="en-US" sz="3200" dirty="0"/>
              <a:t> Allah gives His Messenger (</a:t>
            </a:r>
            <a:r>
              <a:rPr lang="en-US" sz="3200" dirty="0" err="1"/>
              <a:t>pbuh</a:t>
            </a:r>
            <a:r>
              <a:rPr lang="en-US" sz="3200" dirty="0"/>
              <a:t>) good tidings; not only would </a:t>
            </a:r>
            <a:r>
              <a:rPr lang="en-US" sz="3200" dirty="0" err="1"/>
              <a:t>Abū</a:t>
            </a:r>
            <a:r>
              <a:rPr lang="en-US" sz="3200" dirty="0"/>
              <a:t> </a:t>
            </a:r>
            <a:r>
              <a:rPr lang="en-US" sz="3200" dirty="0" err="1"/>
              <a:t>Lahab</a:t>
            </a:r>
            <a:r>
              <a:rPr lang="en-US" sz="3200" dirty="0"/>
              <a:t> be defeated in the Hereafter, but in this world as </a:t>
            </a:r>
            <a:r>
              <a:rPr lang="en-US" sz="3200" dirty="0" smtClean="0"/>
              <a:t>well. </a:t>
            </a:r>
            <a:r>
              <a:rPr lang="en-US" sz="3200" dirty="0"/>
              <a:t>The wealth and assets of </a:t>
            </a:r>
            <a:r>
              <a:rPr lang="en-US" sz="3200" dirty="0" err="1"/>
              <a:t>Abū</a:t>
            </a:r>
            <a:r>
              <a:rPr lang="en-US" sz="3200" dirty="0"/>
              <a:t> </a:t>
            </a:r>
            <a:r>
              <a:rPr lang="en-US" sz="3200" dirty="0" err="1"/>
              <a:t>Lahab</a:t>
            </a:r>
            <a:r>
              <a:rPr lang="en-US" sz="3200" dirty="0"/>
              <a:t> did not benefit him in this world when </a:t>
            </a:r>
            <a:r>
              <a:rPr lang="en-US" sz="3200" dirty="0" smtClean="0"/>
              <a:t>he </a:t>
            </a:r>
            <a:r>
              <a:rPr lang="en-US" sz="3200" dirty="0"/>
              <a:t>was ill and dying, and they will not benefit him in the life to come when he will be driven into the </a:t>
            </a:r>
            <a:r>
              <a:rPr lang="en-US" sz="3200" dirty="0" smtClean="0"/>
              <a:t>Hellfire. </a:t>
            </a:r>
          </a:p>
          <a:p>
            <a:r>
              <a:rPr lang="en-US" sz="3200" dirty="0" smtClean="0"/>
              <a:t>Very </a:t>
            </a:r>
            <a:r>
              <a:rPr lang="en-US" sz="3200" dirty="0"/>
              <a:t>soon </a:t>
            </a:r>
            <a:r>
              <a:rPr lang="en-US" sz="3200" b="1" dirty="0" err="1">
                <a:solidFill>
                  <a:srgbClr val="006600"/>
                </a:solidFill>
              </a:rPr>
              <a:t>Abū</a:t>
            </a:r>
            <a:r>
              <a:rPr lang="en-US" sz="3200" b="1" dirty="0">
                <a:solidFill>
                  <a:srgbClr val="006600"/>
                </a:solidFill>
              </a:rPr>
              <a:t> </a:t>
            </a:r>
            <a:r>
              <a:rPr lang="en-US" sz="3200" b="1" dirty="0" err="1">
                <a:solidFill>
                  <a:srgbClr val="006600"/>
                </a:solidFill>
              </a:rPr>
              <a:t>Lahab</a:t>
            </a:r>
            <a:r>
              <a:rPr lang="en-US" sz="3200" b="1" dirty="0">
                <a:solidFill>
                  <a:srgbClr val="006600"/>
                </a:solidFill>
              </a:rPr>
              <a:t> will be plunged into a fire having </a:t>
            </a:r>
            <a:r>
              <a:rPr lang="en-US" sz="3200" b="1" dirty="0" err="1" smtClean="0">
                <a:solidFill>
                  <a:srgbClr val="006600"/>
                </a:solidFill>
              </a:rPr>
              <a:t>lahab</a:t>
            </a:r>
            <a:r>
              <a:rPr lang="en-US" sz="3200" b="1" dirty="0" smtClean="0">
                <a:solidFill>
                  <a:srgbClr val="006600"/>
                </a:solidFill>
              </a:rPr>
              <a:t> </a:t>
            </a:r>
            <a:r>
              <a:rPr lang="en-US" sz="3200" b="1" dirty="0">
                <a:solidFill>
                  <a:srgbClr val="006600"/>
                </a:solidFill>
              </a:rPr>
              <a:t>(flame) </a:t>
            </a:r>
            <a:r>
              <a:rPr lang="en-US" sz="3200" dirty="0"/>
              <a:t>so the nickname of which he was once proud is now given another meaning – that he will abide forever in the flame of </a:t>
            </a:r>
            <a:r>
              <a:rPr lang="en-US" sz="3200" dirty="0" smtClean="0"/>
              <a:t>Hellfire. </a:t>
            </a:r>
            <a:r>
              <a:rPr lang="en-US" sz="3200" dirty="0"/>
              <a:t>The blazing flames of Hell will be inhabited by </a:t>
            </a:r>
            <a:r>
              <a:rPr lang="en-US" sz="3200" b="1" dirty="0" err="1">
                <a:solidFill>
                  <a:srgbClr val="006600"/>
                </a:solidFill>
              </a:rPr>
              <a:t>Abū</a:t>
            </a:r>
            <a:r>
              <a:rPr lang="en-US" sz="3200" b="1" dirty="0">
                <a:solidFill>
                  <a:srgbClr val="006600"/>
                </a:solidFill>
              </a:rPr>
              <a:t> </a:t>
            </a:r>
            <a:r>
              <a:rPr lang="en-US" sz="3200" b="1" dirty="0" err="1">
                <a:solidFill>
                  <a:srgbClr val="006600"/>
                </a:solidFill>
              </a:rPr>
              <a:t>Lahab</a:t>
            </a:r>
            <a:r>
              <a:rPr lang="en-US" sz="3200" b="1" dirty="0">
                <a:solidFill>
                  <a:srgbClr val="006600"/>
                </a:solidFill>
              </a:rPr>
              <a:t> and his wife, </a:t>
            </a:r>
            <a:r>
              <a:rPr lang="en-US" sz="3200" b="1" dirty="0" err="1">
                <a:solidFill>
                  <a:srgbClr val="006600"/>
                </a:solidFill>
              </a:rPr>
              <a:t>Arwā</a:t>
            </a:r>
            <a:r>
              <a:rPr lang="en-US" sz="3200" dirty="0">
                <a:solidFill>
                  <a:srgbClr val="006600"/>
                </a:solidFill>
              </a:rPr>
              <a:t>, Umm </a:t>
            </a:r>
            <a:r>
              <a:rPr lang="en-US" sz="3200" dirty="0" err="1">
                <a:solidFill>
                  <a:srgbClr val="006600"/>
                </a:solidFill>
              </a:rPr>
              <a:t>Jameel</a:t>
            </a:r>
            <a:r>
              <a:rPr lang="en-US" sz="3200" dirty="0"/>
              <a:t>, who was among the prominent women of Quraysh and the </a:t>
            </a:r>
            <a:r>
              <a:rPr lang="en-US" sz="3200" b="1" dirty="0">
                <a:solidFill>
                  <a:srgbClr val="006600"/>
                </a:solidFill>
              </a:rPr>
              <a:t>sister of </a:t>
            </a:r>
            <a:r>
              <a:rPr lang="en-US" sz="3200" b="1" dirty="0" err="1">
                <a:solidFill>
                  <a:srgbClr val="006600"/>
                </a:solidFill>
              </a:rPr>
              <a:t>Abū</a:t>
            </a:r>
            <a:r>
              <a:rPr lang="en-US" sz="3200" b="1" dirty="0">
                <a:solidFill>
                  <a:srgbClr val="006600"/>
                </a:solidFill>
              </a:rPr>
              <a:t> </a:t>
            </a:r>
            <a:r>
              <a:rPr lang="en-US" sz="3200" b="1" dirty="0" err="1">
                <a:solidFill>
                  <a:srgbClr val="006600"/>
                </a:solidFill>
              </a:rPr>
              <a:t>Sufyān</a:t>
            </a:r>
            <a:r>
              <a:rPr lang="en-US" sz="3200" dirty="0"/>
              <a:t>. She zealously supported her husband in his animosity toward Islam and was intent upon harming the Messenger of Allah (</a:t>
            </a:r>
            <a:r>
              <a:rPr lang="en-US" sz="3200" dirty="0" err="1"/>
              <a:t>pbuh</a:t>
            </a:r>
            <a:r>
              <a:rPr lang="en-US" sz="3200" dirty="0"/>
              <a:t>). </a:t>
            </a:r>
            <a:r>
              <a:rPr lang="en-US" sz="3200" b="1" dirty="0">
                <a:solidFill>
                  <a:srgbClr val="006600"/>
                </a:solidFill>
              </a:rPr>
              <a:t>She would collect thorns and sharp pieces of wood and scatter them at night in his path and in front of his </a:t>
            </a:r>
            <a:r>
              <a:rPr lang="en-US" sz="3200" b="1" dirty="0" smtClean="0">
                <a:solidFill>
                  <a:srgbClr val="006600"/>
                </a:solidFill>
              </a:rPr>
              <a:t>door.</a:t>
            </a:r>
            <a:r>
              <a:rPr lang="en-US" sz="3200" dirty="0" smtClean="0"/>
              <a:t> </a:t>
            </a:r>
            <a:r>
              <a:rPr lang="en-US" sz="3200" dirty="0" err="1"/>
              <a:t>Saʽeed</a:t>
            </a:r>
            <a:r>
              <a:rPr lang="en-US" sz="3200" dirty="0"/>
              <a:t> bin al-</a:t>
            </a:r>
            <a:r>
              <a:rPr lang="en-US" sz="3200" dirty="0" err="1"/>
              <a:t>Musayyab</a:t>
            </a:r>
            <a:r>
              <a:rPr lang="en-US" sz="3200" dirty="0"/>
              <a:t> and </a:t>
            </a:r>
            <a:r>
              <a:rPr lang="en-US" sz="3200" dirty="0" err="1"/>
              <a:t>Qatādah</a:t>
            </a:r>
            <a:r>
              <a:rPr lang="en-US" sz="3200" dirty="0"/>
              <a:t> reported that the wife of </a:t>
            </a:r>
            <a:r>
              <a:rPr lang="en-US" sz="3200" dirty="0" err="1"/>
              <a:t>Abū</a:t>
            </a:r>
            <a:r>
              <a:rPr lang="en-US" sz="3200" dirty="0"/>
              <a:t> </a:t>
            </a:r>
            <a:r>
              <a:rPr lang="en-US" sz="3200" dirty="0" err="1"/>
              <a:t>Lahab</a:t>
            </a:r>
            <a:r>
              <a:rPr lang="en-US" sz="3200" dirty="0"/>
              <a:t> </a:t>
            </a:r>
            <a:r>
              <a:rPr lang="en-US" sz="3200" b="1" dirty="0">
                <a:solidFill>
                  <a:srgbClr val="006600"/>
                </a:solidFill>
              </a:rPr>
              <a:t>used to wear a valuable necklace. She would swear by the goddesses, al-</a:t>
            </a:r>
            <a:r>
              <a:rPr lang="en-US" sz="3200" b="1" dirty="0" err="1">
                <a:solidFill>
                  <a:srgbClr val="006600"/>
                </a:solidFill>
              </a:rPr>
              <a:t>Lāt</a:t>
            </a:r>
            <a:r>
              <a:rPr lang="en-US" sz="3200" b="1" dirty="0">
                <a:solidFill>
                  <a:srgbClr val="006600"/>
                </a:solidFill>
              </a:rPr>
              <a:t> and al-</a:t>
            </a:r>
            <a:r>
              <a:rPr lang="en-US" sz="3200" b="1" dirty="0" err="1">
                <a:solidFill>
                  <a:srgbClr val="006600"/>
                </a:solidFill>
              </a:rPr>
              <a:t>ʽUzzā</a:t>
            </a:r>
            <a:r>
              <a:rPr lang="en-US" sz="3200" b="1" dirty="0">
                <a:solidFill>
                  <a:srgbClr val="006600"/>
                </a:solidFill>
              </a:rPr>
              <a:t> that she would sell that necklace and spend its worth to satisfy her hostility against the Messenger of Allah (</a:t>
            </a:r>
            <a:r>
              <a:rPr lang="en-US" sz="3200" b="1" dirty="0" err="1">
                <a:solidFill>
                  <a:srgbClr val="006600"/>
                </a:solidFill>
              </a:rPr>
              <a:t>pbuh</a:t>
            </a:r>
            <a:r>
              <a:rPr lang="en-US" sz="3200" b="1" dirty="0">
                <a:solidFill>
                  <a:srgbClr val="006600"/>
                </a:solidFill>
              </a:rPr>
              <a:t>).</a:t>
            </a:r>
            <a:r>
              <a:rPr lang="en-US" sz="3200" dirty="0"/>
              <a:t> Thus, </a:t>
            </a:r>
            <a:r>
              <a:rPr lang="en-US" sz="3200" b="1" dirty="0">
                <a:solidFill>
                  <a:srgbClr val="006600"/>
                </a:solidFill>
              </a:rPr>
              <a:t>the neck (</a:t>
            </a:r>
            <a:r>
              <a:rPr lang="en-US" sz="3200" b="1" dirty="0" err="1">
                <a:solidFill>
                  <a:srgbClr val="006600"/>
                </a:solidFill>
              </a:rPr>
              <a:t>jeed</a:t>
            </a:r>
            <a:r>
              <a:rPr lang="en-US" sz="3200" b="1" dirty="0">
                <a:solidFill>
                  <a:srgbClr val="006600"/>
                </a:solidFill>
              </a:rPr>
              <a:t>) </a:t>
            </a:r>
            <a:r>
              <a:rPr lang="en-US" sz="3200" dirty="0"/>
              <a:t>is mentioned, indicating that instead of the necklace about which she was boasting, she will have </a:t>
            </a:r>
            <a:r>
              <a:rPr lang="en-US" sz="3200" dirty="0">
                <a:solidFill>
                  <a:srgbClr val="006600"/>
                </a:solidFill>
              </a:rPr>
              <a:t>a rope of twisted palm-fiber (</a:t>
            </a:r>
            <a:r>
              <a:rPr lang="en-US" sz="3200" b="1" i="1" dirty="0" err="1">
                <a:solidFill>
                  <a:srgbClr val="006600"/>
                </a:solidFill>
              </a:rPr>
              <a:t>ḥablun</a:t>
            </a:r>
            <a:r>
              <a:rPr lang="en-US" sz="3200" b="1" i="1" dirty="0">
                <a:solidFill>
                  <a:srgbClr val="006600"/>
                </a:solidFill>
              </a:rPr>
              <a:t> min masad</a:t>
            </a:r>
            <a:r>
              <a:rPr lang="en-US" sz="3200" dirty="0">
                <a:solidFill>
                  <a:srgbClr val="006600"/>
                </a:solidFill>
              </a:rPr>
              <a:t>) around her neck in the Hellfire</a:t>
            </a:r>
            <a:r>
              <a:rPr lang="en-US" sz="3200" dirty="0"/>
              <a:t>.</a:t>
            </a:r>
            <a:endParaRPr lang="en-US" sz="3000" dirty="0" smtClean="0">
              <a:solidFill>
                <a:srgbClr val="006600"/>
              </a:solidFill>
            </a:endParaRPr>
          </a:p>
          <a:p>
            <a:r>
              <a:rPr lang="en-US" sz="3000" b="1" dirty="0" smtClean="0">
                <a:solidFill>
                  <a:srgbClr val="C00000"/>
                </a:solidFill>
              </a:rPr>
              <a:t>DISCUSSION:</a:t>
            </a:r>
            <a:r>
              <a:rPr lang="en-US" sz="3000" b="1" i="1" dirty="0" smtClean="0">
                <a:solidFill>
                  <a:srgbClr val="006600"/>
                </a:solidFill>
              </a:rPr>
              <a:t> </a:t>
            </a:r>
            <a:r>
              <a:rPr lang="en-US" sz="3200" dirty="0"/>
              <a:t>1- </a:t>
            </a:r>
            <a:r>
              <a:rPr lang="en-US" sz="3200" dirty="0" smtClean="0"/>
              <a:t>What </a:t>
            </a:r>
            <a:r>
              <a:rPr lang="en-US" sz="3200" dirty="0"/>
              <a:t>is the meaning of </a:t>
            </a:r>
            <a:r>
              <a:rPr lang="en-US" sz="3200" dirty="0" err="1" smtClean="0"/>
              <a:t>Masad</a:t>
            </a:r>
            <a:r>
              <a:rPr lang="en-US" sz="3200" dirty="0" smtClean="0"/>
              <a:t>, and what of </a:t>
            </a:r>
            <a:r>
              <a:rPr lang="en-US" sz="3200" dirty="0" err="1" smtClean="0"/>
              <a:t>Lahab</a:t>
            </a:r>
            <a:r>
              <a:rPr lang="en-US" sz="3200" dirty="0" smtClean="0"/>
              <a:t>?</a:t>
            </a:r>
            <a:endParaRPr lang="en-US" sz="3000" b="1" dirty="0" smtClean="0"/>
          </a:p>
        </p:txBody>
      </p:sp>
    </p:spTree>
    <p:extLst>
      <p:ext uri="{BB962C8B-B14F-4D97-AF65-F5344CB8AC3E}">
        <p14:creationId xmlns:p14="http://schemas.microsoft.com/office/powerpoint/2010/main" val="2620246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8909"/>
          </a:xfrm>
        </p:spPr>
        <p:txBody>
          <a:bodyPr>
            <a:normAutofit/>
          </a:bodyPr>
          <a:lstStyle/>
          <a:p>
            <a:r>
              <a:rPr lang="en-US" sz="3200" dirty="0"/>
              <a:t>Tafseer of Surah al-</a:t>
            </a:r>
            <a:r>
              <a:rPr lang="en-US" sz="3200" dirty="0" err="1"/>
              <a:t>Ikhlas</a:t>
            </a:r>
            <a:r>
              <a:rPr lang="en-US" sz="3200" dirty="0"/>
              <a:t> </a:t>
            </a:r>
          </a:p>
        </p:txBody>
      </p:sp>
      <p:sp>
        <p:nvSpPr>
          <p:cNvPr id="3" name="Content Placeholder 2"/>
          <p:cNvSpPr>
            <a:spLocks noGrp="1"/>
          </p:cNvSpPr>
          <p:nvPr>
            <p:ph idx="1"/>
          </p:nvPr>
        </p:nvSpPr>
        <p:spPr>
          <a:xfrm>
            <a:off x="352697" y="1698170"/>
            <a:ext cx="11416937" cy="4990013"/>
          </a:xfrm>
        </p:spPr>
        <p:txBody>
          <a:bodyPr>
            <a:normAutofit fontScale="47500" lnSpcReduction="20000"/>
          </a:bodyPr>
          <a:lstStyle/>
          <a:p>
            <a:r>
              <a:rPr lang="en-US" sz="2800" b="1" dirty="0" smtClean="0">
                <a:solidFill>
                  <a:srgbClr val="C00000"/>
                </a:solidFill>
              </a:rPr>
              <a:t>Name&amp;Theme </a:t>
            </a:r>
            <a:r>
              <a:rPr lang="en-US" sz="2800" b="1" dirty="0">
                <a:solidFill>
                  <a:srgbClr val="C00000"/>
                </a:solidFill>
              </a:rPr>
              <a:t>and Subject Matter- </a:t>
            </a:r>
            <a:r>
              <a:rPr lang="en-US" b="1" i="1" dirty="0">
                <a:solidFill>
                  <a:srgbClr val="006600"/>
                </a:solidFill>
              </a:rPr>
              <a:t>Al-</a:t>
            </a:r>
            <a:r>
              <a:rPr lang="en-US" b="1" i="1" dirty="0" err="1">
                <a:solidFill>
                  <a:srgbClr val="006600"/>
                </a:solidFill>
              </a:rPr>
              <a:t>Ikhlas</a:t>
            </a:r>
            <a:r>
              <a:rPr lang="en-US" b="1" dirty="0">
                <a:solidFill>
                  <a:srgbClr val="006600"/>
                </a:solidFill>
              </a:rPr>
              <a:t> </a:t>
            </a:r>
            <a:r>
              <a:rPr lang="en-US" b="1" dirty="0">
                <a:solidFill>
                  <a:srgbClr val="006600"/>
                </a:solidFill>
              </a:rPr>
              <a:t>(The Purity) is </a:t>
            </a:r>
            <a:r>
              <a:rPr lang="en-US" b="1" dirty="0">
                <a:solidFill>
                  <a:srgbClr val="006600"/>
                </a:solidFill>
              </a:rPr>
              <a:t>not merely the name of this Surah but also the title of its contents, for it deals exclusively </a:t>
            </a:r>
            <a:r>
              <a:rPr lang="en-US" b="1" dirty="0" smtClean="0">
                <a:solidFill>
                  <a:srgbClr val="006600"/>
                </a:solidFill>
              </a:rPr>
              <a:t>with </a:t>
            </a:r>
            <a:r>
              <a:rPr lang="en-US" b="1" i="1" dirty="0" err="1" smtClean="0">
                <a:solidFill>
                  <a:srgbClr val="006600"/>
                </a:solidFill>
              </a:rPr>
              <a:t>Tawhid</a:t>
            </a:r>
            <a:r>
              <a:rPr lang="en-US" dirty="0"/>
              <a:t>. The other </a:t>
            </a:r>
            <a:r>
              <a:rPr lang="en-US" dirty="0" err="1"/>
              <a:t>Surahs</a:t>
            </a:r>
            <a:r>
              <a:rPr lang="en-US" dirty="0"/>
              <a:t> of the Quran generally have been designated after a word occurring in them, but in this Surah the word </a:t>
            </a:r>
            <a:r>
              <a:rPr lang="en-US" i="1" dirty="0" err="1"/>
              <a:t>Ikhlas</a:t>
            </a:r>
            <a:r>
              <a:rPr lang="en-US" dirty="0"/>
              <a:t> has occurred nowhere. It has been given this name in view of its meaning and subject matter. </a:t>
            </a:r>
            <a:r>
              <a:rPr lang="en-US" sz="2800" dirty="0" smtClean="0"/>
              <a:t>While </a:t>
            </a:r>
            <a:r>
              <a:rPr lang="en-US" sz="2800" dirty="0"/>
              <a:t>Al-</a:t>
            </a:r>
            <a:r>
              <a:rPr lang="en-US" sz="2800" dirty="0" err="1"/>
              <a:t>Ikhlāṣ</a:t>
            </a:r>
            <a:r>
              <a:rPr lang="en-US" sz="2800" dirty="0"/>
              <a:t> is among the shortest </a:t>
            </a:r>
            <a:r>
              <a:rPr lang="en-US" sz="2800" dirty="0" err="1"/>
              <a:t>sūrahs</a:t>
            </a:r>
            <a:r>
              <a:rPr lang="en-US" sz="2800" dirty="0"/>
              <a:t> of the Qur'ān, it is one of the most eloquent and profound in meaning. </a:t>
            </a:r>
            <a:endParaRPr lang="en-US" sz="2800" dirty="0" smtClean="0"/>
          </a:p>
          <a:p>
            <a:r>
              <a:rPr lang="en-US" sz="2800" b="1" i="1" dirty="0" err="1" smtClean="0">
                <a:solidFill>
                  <a:srgbClr val="006600"/>
                </a:solidFill>
              </a:rPr>
              <a:t>Ikhlāṣ</a:t>
            </a:r>
            <a:r>
              <a:rPr lang="en-US" sz="2800" b="1" i="1" dirty="0" smtClean="0">
                <a:solidFill>
                  <a:srgbClr val="006600"/>
                </a:solidFill>
              </a:rPr>
              <a:t> </a:t>
            </a:r>
            <a:r>
              <a:rPr lang="en-US" sz="2800" dirty="0"/>
              <a:t>means purification – the </a:t>
            </a:r>
            <a:r>
              <a:rPr lang="en-US" sz="2800" b="1" dirty="0">
                <a:solidFill>
                  <a:srgbClr val="006600"/>
                </a:solidFill>
              </a:rPr>
              <a:t>purification of faith</a:t>
            </a:r>
            <a:r>
              <a:rPr lang="en-US" sz="2800" dirty="0"/>
              <a:t>. It completely eliminates pagan concepts and doctrines as well as false attributes that the ignorant have attributed to Allah, the Exalted. The </a:t>
            </a:r>
            <a:r>
              <a:rPr lang="en-US" sz="2800" dirty="0" err="1"/>
              <a:t>sūrah</a:t>
            </a:r>
            <a:r>
              <a:rPr lang="en-US" sz="2800" dirty="0"/>
              <a:t> declares that there is no true deity other than Allah and hence, that He alone has the right to be worshipped without any intercessor or </a:t>
            </a:r>
            <a:r>
              <a:rPr lang="en-US" sz="2800" dirty="0" smtClean="0"/>
              <a:t>associate.</a:t>
            </a:r>
          </a:p>
          <a:p>
            <a:r>
              <a:rPr lang="en-US" sz="2800" b="1" i="1" dirty="0" smtClean="0">
                <a:solidFill>
                  <a:srgbClr val="006600"/>
                </a:solidFill>
              </a:rPr>
              <a:t>Al-</a:t>
            </a:r>
            <a:r>
              <a:rPr lang="en-US" sz="2800" b="1" i="1" dirty="0" err="1" smtClean="0">
                <a:solidFill>
                  <a:srgbClr val="006600"/>
                </a:solidFill>
              </a:rPr>
              <a:t>Ikhlāṣ</a:t>
            </a:r>
            <a:r>
              <a:rPr lang="en-US" sz="2800" dirty="0" smtClean="0"/>
              <a:t> </a:t>
            </a:r>
            <a:r>
              <a:rPr lang="en-US" sz="2800" dirty="0"/>
              <a:t>was described as being equal to </a:t>
            </a:r>
            <a:r>
              <a:rPr lang="en-US" sz="2800" b="1" dirty="0">
                <a:solidFill>
                  <a:srgbClr val="006600"/>
                </a:solidFill>
              </a:rPr>
              <a:t>a third of the Qur'ān </a:t>
            </a:r>
            <a:r>
              <a:rPr lang="en-US" sz="2800" dirty="0"/>
              <a:t>as an indication of its importance and inherent excellence</a:t>
            </a:r>
            <a:r>
              <a:rPr lang="en-US" sz="2800" dirty="0" smtClean="0"/>
              <a:t>. But </a:t>
            </a:r>
            <a:r>
              <a:rPr lang="en-US" sz="2800" dirty="0"/>
              <a:t>additionally, as </a:t>
            </a:r>
            <a:r>
              <a:rPr lang="en-US" sz="2800" dirty="0">
                <a:solidFill>
                  <a:srgbClr val="006600"/>
                </a:solidFill>
              </a:rPr>
              <a:t>Ibn </a:t>
            </a:r>
            <a:r>
              <a:rPr lang="en-US" sz="2800" dirty="0" err="1">
                <a:solidFill>
                  <a:srgbClr val="006600"/>
                </a:solidFill>
              </a:rPr>
              <a:t>ʽAbbās</a:t>
            </a:r>
            <a:r>
              <a:rPr lang="en-US" sz="2800" dirty="0">
                <a:solidFill>
                  <a:srgbClr val="006600"/>
                </a:solidFill>
              </a:rPr>
              <a:t> pointed out, "The Qur'ān addresses three matters: 1. Those commands and prohibitions which comprise the law and practical living – These form the subject matter of the sciences of </a:t>
            </a:r>
            <a:r>
              <a:rPr lang="en-US" sz="2800" dirty="0" err="1">
                <a:solidFill>
                  <a:srgbClr val="006600"/>
                </a:solidFill>
              </a:rPr>
              <a:t>fiqh</a:t>
            </a:r>
            <a:r>
              <a:rPr lang="en-US" sz="2800" dirty="0">
                <a:solidFill>
                  <a:srgbClr val="006600"/>
                </a:solidFill>
              </a:rPr>
              <a:t> and ethics. 2. Stories of the prophets and messengers of Allah and their peoples – The punishments and disasters which befell those who resisted and denied the messengers of Allah with their promises, rewards, warnings and punishments. 3. The science of </a:t>
            </a:r>
            <a:r>
              <a:rPr lang="en-US" sz="2800" dirty="0" err="1">
                <a:solidFill>
                  <a:srgbClr val="006600"/>
                </a:solidFill>
              </a:rPr>
              <a:t>tawḥeed</a:t>
            </a:r>
            <a:r>
              <a:rPr lang="en-US" sz="2800" dirty="0">
                <a:solidFill>
                  <a:srgbClr val="006600"/>
                </a:solidFill>
              </a:rPr>
              <a:t> and matters relating to the names and attributes of Allah </a:t>
            </a:r>
            <a:r>
              <a:rPr lang="en-US" sz="2800" dirty="0" err="1">
                <a:solidFill>
                  <a:srgbClr val="006600"/>
                </a:solidFill>
              </a:rPr>
              <a:t>Sūrah</a:t>
            </a:r>
            <a:r>
              <a:rPr lang="en-US" sz="2800" dirty="0">
                <a:solidFill>
                  <a:srgbClr val="006600"/>
                </a:solidFill>
              </a:rPr>
              <a:t> al-</a:t>
            </a:r>
            <a:r>
              <a:rPr lang="en-US" sz="2800" dirty="0" err="1">
                <a:solidFill>
                  <a:srgbClr val="006600"/>
                </a:solidFill>
              </a:rPr>
              <a:t>Ikhlāṣ</a:t>
            </a:r>
            <a:r>
              <a:rPr lang="en-US" sz="2800" dirty="0">
                <a:solidFill>
                  <a:srgbClr val="006600"/>
                </a:solidFill>
              </a:rPr>
              <a:t> contains the third matter and a general explanation of it; thus, it is considered equal to one third of the Qur'ān." </a:t>
            </a:r>
            <a:endParaRPr lang="en-US" sz="2800" b="1" dirty="0">
              <a:solidFill>
                <a:srgbClr val="006600"/>
              </a:solidFill>
            </a:endParaRPr>
          </a:p>
          <a:p>
            <a:r>
              <a:rPr lang="en-US" sz="2800" b="1" dirty="0">
                <a:solidFill>
                  <a:srgbClr val="C00000"/>
                </a:solidFill>
              </a:rPr>
              <a:t>Period of </a:t>
            </a:r>
            <a:r>
              <a:rPr lang="en-US" sz="2800" b="1" dirty="0" smtClean="0">
                <a:solidFill>
                  <a:srgbClr val="C00000"/>
                </a:solidFill>
              </a:rPr>
              <a:t>Revelation-</a:t>
            </a:r>
            <a:r>
              <a:rPr lang="en-US" sz="2800" dirty="0" smtClean="0">
                <a:solidFill>
                  <a:srgbClr val="C00000"/>
                </a:solidFill>
              </a:rPr>
              <a:t> </a:t>
            </a:r>
            <a:r>
              <a:rPr lang="en-US" dirty="0" smtClean="0"/>
              <a:t>There is a dispute whether this is a </a:t>
            </a:r>
            <a:r>
              <a:rPr lang="en-US" dirty="0" err="1" smtClean="0"/>
              <a:t>Makki</a:t>
            </a:r>
            <a:r>
              <a:rPr lang="en-US" dirty="0" smtClean="0"/>
              <a:t> or a </a:t>
            </a:r>
            <a:r>
              <a:rPr lang="en-US" dirty="0" err="1" smtClean="0"/>
              <a:t>Madani</a:t>
            </a:r>
            <a:r>
              <a:rPr lang="en-US" dirty="0" smtClean="0"/>
              <a:t>. Different people on different occasions had questioned the Prophet </a:t>
            </a:r>
            <a:r>
              <a:rPr lang="en-US" i="1" dirty="0" smtClean="0"/>
              <a:t>saws</a:t>
            </a:r>
            <a:r>
              <a:rPr lang="en-US" dirty="0" smtClean="0"/>
              <a:t> about the essence and nature of the God to Whose service and worship he invited the people. </a:t>
            </a:r>
            <a:r>
              <a:rPr lang="en-US" b="1" dirty="0" smtClean="0">
                <a:solidFill>
                  <a:srgbClr val="006600"/>
                </a:solidFill>
              </a:rPr>
              <a:t>Each time, the Prophet replied by the words of this Surah. </a:t>
            </a:r>
            <a:r>
              <a:rPr lang="en-US" dirty="0" smtClean="0"/>
              <a:t>This question was first asked by the pagans of Quraysh in Makkah, in reply to that this Surah was sent down. In view of its subject matter this Surah was revealed </a:t>
            </a:r>
            <a:r>
              <a:rPr lang="en-US" b="1" dirty="0" smtClean="0">
                <a:solidFill>
                  <a:srgbClr val="C00000"/>
                </a:solidFill>
              </a:rPr>
              <a:t>in the earliest period at Makkah.</a:t>
            </a:r>
            <a:endParaRPr lang="en-US" b="1" dirty="0">
              <a:solidFill>
                <a:srgbClr val="C00000"/>
              </a:solidFill>
            </a:endParaRP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15</a:t>
            </a:fld>
            <a:endParaRPr lang="en-US"/>
          </a:p>
        </p:txBody>
      </p:sp>
    </p:spTree>
    <p:extLst>
      <p:ext uri="{BB962C8B-B14F-4D97-AF65-F5344CB8AC3E}">
        <p14:creationId xmlns:p14="http://schemas.microsoft.com/office/powerpoint/2010/main" val="89294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a:bodyPr>
          <a:lstStyle/>
          <a:p>
            <a:r>
              <a:rPr lang="en-US" sz="3200" dirty="0"/>
              <a:t>Tafseer of Surah al-</a:t>
            </a:r>
            <a:r>
              <a:rPr lang="en-US" sz="3200" dirty="0" err="1"/>
              <a:t>Ikhlas</a:t>
            </a:r>
            <a:r>
              <a:rPr lang="en-US" sz="3200" dirty="0"/>
              <a:t> </a:t>
            </a:r>
          </a:p>
        </p:txBody>
      </p:sp>
      <p:sp>
        <p:nvSpPr>
          <p:cNvPr id="3" name="Content Placeholder 2"/>
          <p:cNvSpPr>
            <a:spLocks noGrp="1"/>
          </p:cNvSpPr>
          <p:nvPr>
            <p:ph idx="1"/>
          </p:nvPr>
        </p:nvSpPr>
        <p:spPr>
          <a:xfrm>
            <a:off x="838200" y="1162595"/>
            <a:ext cx="10515600" cy="5512526"/>
          </a:xfrm>
        </p:spPr>
        <p:txBody>
          <a:bodyPr>
            <a:normAutofit fontScale="47500" lnSpcReduction="20000"/>
          </a:bodyPr>
          <a:lstStyle/>
          <a:p>
            <a:pPr algn="r" rtl="1"/>
            <a:r>
              <a:rPr lang="en-US" sz="3200" b="1" dirty="0" smtClean="0">
                <a:solidFill>
                  <a:srgbClr val="006600"/>
                </a:solidFill>
              </a:rPr>
              <a:t>                            </a:t>
            </a:r>
            <a:r>
              <a:rPr lang="ar-EG" sz="3200" b="1" dirty="0" smtClean="0">
                <a:solidFill>
                  <a:srgbClr val="006600"/>
                </a:solidFill>
              </a:rPr>
              <a:t>قُلْ </a:t>
            </a:r>
            <a:r>
              <a:rPr lang="ar-EG" sz="3200" b="1" dirty="0">
                <a:solidFill>
                  <a:srgbClr val="006600"/>
                </a:solidFill>
              </a:rPr>
              <a:t>هُوَ اللَّهُ أَحَدٌ - اللَّهُ الصَّمَدُ - لَمْ يَلِدْ وَلَمْ يُولَدْ - وَلَمْ يَكُن لَّهُ كُفُوًا </a:t>
            </a:r>
            <a:r>
              <a:rPr lang="ar-EG" sz="3200" b="1" dirty="0" smtClean="0">
                <a:solidFill>
                  <a:srgbClr val="006600"/>
                </a:solidFill>
              </a:rPr>
              <a:t>أَحَدٌ</a:t>
            </a:r>
            <a:endParaRPr lang="en-US" sz="3200" b="1" dirty="0" smtClean="0">
              <a:solidFill>
                <a:srgbClr val="006600"/>
              </a:solidFill>
            </a:endParaRPr>
          </a:p>
          <a:p>
            <a:r>
              <a:rPr lang="en-US" b="1" i="1" dirty="0">
                <a:solidFill>
                  <a:srgbClr val="006600"/>
                </a:solidFill>
              </a:rPr>
              <a:t>Say: "He is </a:t>
            </a:r>
            <a:r>
              <a:rPr lang="en-US" b="1" i="1" dirty="0" smtClean="0">
                <a:solidFill>
                  <a:srgbClr val="006600"/>
                </a:solidFill>
              </a:rPr>
              <a:t>Allah, the One. He </a:t>
            </a:r>
            <a:r>
              <a:rPr lang="en-US" b="1" i="1" dirty="0">
                <a:solidFill>
                  <a:srgbClr val="006600"/>
                </a:solidFill>
              </a:rPr>
              <a:t>begets not, nor was He </a:t>
            </a:r>
            <a:r>
              <a:rPr lang="en-US" b="1" i="1" dirty="0" smtClean="0">
                <a:solidFill>
                  <a:srgbClr val="006600"/>
                </a:solidFill>
              </a:rPr>
              <a:t>begotten. And </a:t>
            </a:r>
            <a:r>
              <a:rPr lang="en-US" b="1" i="1" dirty="0">
                <a:solidFill>
                  <a:srgbClr val="006600"/>
                </a:solidFill>
              </a:rPr>
              <a:t>there is non comparable to Him</a:t>
            </a:r>
            <a:r>
              <a:rPr lang="en-US" b="1" i="1" dirty="0" smtClean="0">
                <a:solidFill>
                  <a:srgbClr val="006600"/>
                </a:solidFill>
              </a:rPr>
              <a:t>.“</a:t>
            </a:r>
          </a:p>
          <a:p>
            <a:r>
              <a:rPr lang="en-US" dirty="0"/>
              <a:t>The first verse refutes all polytheistic beliefs and negates partnership with Allah in every sense. It basically states that all power and capability </a:t>
            </a:r>
            <a:r>
              <a:rPr lang="en-US" dirty="0" smtClean="0"/>
              <a:t>belongs </a:t>
            </a:r>
            <a:r>
              <a:rPr lang="en-US" dirty="0"/>
              <a:t>exclusively to Him and nothing else, unlike what pagans believe. It states the Lord's uniqueness in His perfection, magnificence and </a:t>
            </a:r>
            <a:r>
              <a:rPr lang="en-US" dirty="0" smtClean="0"/>
              <a:t>majesty. </a:t>
            </a:r>
            <a:r>
              <a:rPr lang="en-US" dirty="0"/>
              <a:t>The word, </a:t>
            </a:r>
            <a:r>
              <a:rPr lang="en-US" b="1" i="1" dirty="0" err="1">
                <a:solidFill>
                  <a:srgbClr val="006600"/>
                </a:solidFill>
              </a:rPr>
              <a:t>qul</a:t>
            </a:r>
            <a:r>
              <a:rPr lang="en-US" b="1" i="1" dirty="0">
                <a:solidFill>
                  <a:srgbClr val="006600"/>
                </a:solidFill>
              </a:rPr>
              <a:t> </a:t>
            </a:r>
            <a:r>
              <a:rPr lang="en-US" b="1" dirty="0">
                <a:solidFill>
                  <a:srgbClr val="006600"/>
                </a:solidFill>
              </a:rPr>
              <a:t>(say) </a:t>
            </a:r>
            <a:r>
              <a:rPr lang="en-US" dirty="0"/>
              <a:t>is an integral part of the message which was conveyed to the Prophet (</a:t>
            </a:r>
            <a:r>
              <a:rPr lang="en-US" dirty="0" err="1"/>
              <a:t>pbuh</a:t>
            </a:r>
            <a:r>
              <a:rPr lang="en-US" dirty="0"/>
              <a:t>). In answer to questions posed to him concerning the essence and nature of Allah, he was commanded to "say" the words which follow in this </a:t>
            </a:r>
            <a:r>
              <a:rPr lang="en-US" dirty="0" err="1"/>
              <a:t>sūrah</a:t>
            </a:r>
            <a:r>
              <a:rPr lang="en-US" dirty="0"/>
              <a:t>. Hence, the entire </a:t>
            </a:r>
            <a:r>
              <a:rPr lang="en-US" dirty="0" err="1"/>
              <a:t>sūrah</a:t>
            </a:r>
            <a:r>
              <a:rPr lang="en-US" dirty="0"/>
              <a:t> is also an instruction to believers about how to define their </a:t>
            </a:r>
            <a:r>
              <a:rPr lang="en-US" dirty="0" smtClean="0"/>
              <a:t>Lord. </a:t>
            </a:r>
            <a:r>
              <a:rPr lang="en-US" b="1" i="1" dirty="0" err="1">
                <a:solidFill>
                  <a:srgbClr val="006600"/>
                </a:solidFill>
              </a:rPr>
              <a:t>Aḥad</a:t>
            </a:r>
            <a:r>
              <a:rPr lang="en-US" b="1" dirty="0">
                <a:solidFill>
                  <a:srgbClr val="006600"/>
                </a:solidFill>
              </a:rPr>
              <a:t> means alone, without another, having absolute and permanent unity and distinct from all else. </a:t>
            </a:r>
            <a:r>
              <a:rPr lang="en-US" dirty="0"/>
              <a:t>Allah is the one and only true deity, unique in His essence, attributes and deeds. And He is unique in that His unity is </a:t>
            </a:r>
            <a:r>
              <a:rPr lang="en-US" dirty="0" smtClean="0"/>
              <a:t>indivisible. </a:t>
            </a:r>
            <a:r>
              <a:rPr lang="en-US" dirty="0"/>
              <a:t>The word </a:t>
            </a:r>
            <a:r>
              <a:rPr lang="en-US" b="1" i="1" dirty="0" err="1">
                <a:solidFill>
                  <a:srgbClr val="006600"/>
                </a:solidFill>
              </a:rPr>
              <a:t>aḥad</a:t>
            </a:r>
            <a:r>
              <a:rPr lang="en-US" b="1" i="1" dirty="0">
                <a:solidFill>
                  <a:srgbClr val="006600"/>
                </a:solidFill>
              </a:rPr>
              <a:t> </a:t>
            </a:r>
            <a:r>
              <a:rPr lang="en-US" dirty="0"/>
              <a:t>expresses </a:t>
            </a:r>
            <a:r>
              <a:rPr lang="en-US" b="1" dirty="0">
                <a:solidFill>
                  <a:srgbClr val="006600"/>
                </a:solidFill>
              </a:rPr>
              <a:t>an uncountable oneness </a:t>
            </a:r>
            <a:r>
              <a:rPr lang="en-US" dirty="0"/>
              <a:t>with no second following it. It is neither one in a series nor can it be added to or divided into fractions or components. It stands for </a:t>
            </a:r>
            <a:r>
              <a:rPr lang="en-US" b="1" dirty="0">
                <a:solidFill>
                  <a:srgbClr val="006600"/>
                </a:solidFill>
              </a:rPr>
              <a:t>a singular, unique entity, free from every kind of plurality</a:t>
            </a:r>
            <a:r>
              <a:rPr lang="en-US" dirty="0"/>
              <a:t>. In Arabic grammatical usage, it is the form of </a:t>
            </a:r>
            <a:r>
              <a:rPr lang="en-US" dirty="0">
                <a:solidFill>
                  <a:srgbClr val="006600"/>
                </a:solidFill>
              </a:rPr>
              <a:t>"one" used to distinguish an individual from all </a:t>
            </a:r>
            <a:r>
              <a:rPr lang="en-US" dirty="0" smtClean="0">
                <a:solidFill>
                  <a:srgbClr val="006600"/>
                </a:solidFill>
              </a:rPr>
              <a:t>others.</a:t>
            </a:r>
          </a:p>
          <a:p>
            <a:r>
              <a:rPr lang="en-US" b="1" dirty="0">
                <a:solidFill>
                  <a:srgbClr val="006600"/>
                </a:solidFill>
              </a:rPr>
              <a:t>Allah’s names </a:t>
            </a:r>
            <a:r>
              <a:rPr lang="en-US" b="1" i="1" dirty="0">
                <a:solidFill>
                  <a:srgbClr val="006600"/>
                </a:solidFill>
              </a:rPr>
              <a:t>al-</a:t>
            </a:r>
            <a:r>
              <a:rPr lang="en-US" b="1" i="1" dirty="0" err="1">
                <a:solidFill>
                  <a:srgbClr val="006600"/>
                </a:solidFill>
              </a:rPr>
              <a:t>Aḥad</a:t>
            </a:r>
            <a:r>
              <a:rPr lang="en-US" b="1" dirty="0">
                <a:solidFill>
                  <a:srgbClr val="006600"/>
                </a:solidFill>
              </a:rPr>
              <a:t> and </a:t>
            </a:r>
            <a:r>
              <a:rPr lang="en-US" b="1" i="1" dirty="0" err="1">
                <a:solidFill>
                  <a:srgbClr val="006600"/>
                </a:solidFill>
              </a:rPr>
              <a:t>aṣ-Ṣamad</a:t>
            </a:r>
            <a:r>
              <a:rPr lang="en-US" b="1" dirty="0">
                <a:solidFill>
                  <a:srgbClr val="006600"/>
                </a:solidFill>
              </a:rPr>
              <a:t> do not appear in any other </a:t>
            </a:r>
            <a:r>
              <a:rPr lang="en-US" b="1" dirty="0" err="1">
                <a:solidFill>
                  <a:srgbClr val="006600"/>
                </a:solidFill>
              </a:rPr>
              <a:t>sūrah</a:t>
            </a:r>
            <a:r>
              <a:rPr lang="en-US" b="1" dirty="0">
                <a:solidFill>
                  <a:srgbClr val="006600"/>
                </a:solidFill>
              </a:rPr>
              <a:t>. </a:t>
            </a:r>
            <a:r>
              <a:rPr lang="en-US" b="1" i="1" dirty="0" err="1" smtClean="0">
                <a:solidFill>
                  <a:srgbClr val="006600"/>
                </a:solidFill>
              </a:rPr>
              <a:t>Aṣ-Ṣamad</a:t>
            </a:r>
            <a:r>
              <a:rPr lang="en-US" b="1" i="1" dirty="0" smtClean="0">
                <a:solidFill>
                  <a:srgbClr val="006600"/>
                </a:solidFill>
              </a:rPr>
              <a:t> </a:t>
            </a:r>
            <a:r>
              <a:rPr lang="en-US" dirty="0" smtClean="0"/>
              <a:t>has </a:t>
            </a:r>
            <a:r>
              <a:rPr lang="en-US" dirty="0"/>
              <a:t>many </a:t>
            </a:r>
            <a:r>
              <a:rPr lang="en-US" dirty="0" smtClean="0"/>
              <a:t>facets </a:t>
            </a:r>
            <a:r>
              <a:rPr lang="en-US" dirty="0"/>
              <a:t>of meaning. The </a:t>
            </a:r>
            <a:r>
              <a:rPr lang="en-US" dirty="0" err="1"/>
              <a:t>āyah</a:t>
            </a:r>
            <a:r>
              <a:rPr lang="en-US" dirty="0"/>
              <a:t> indicates that </a:t>
            </a:r>
            <a:r>
              <a:rPr lang="en-US" dirty="0">
                <a:solidFill>
                  <a:srgbClr val="006600"/>
                </a:solidFill>
              </a:rPr>
              <a:t>Allah is the Lord who controls and disposes of all affairs, who is immortal, absolute, perfect, complete, self-sufficient and sufficient to meet the needs of all creation; the one eternally and constantly required and sought, depended upon by all existence and to whom all matters will ultimately return. He is the refuge sought out by those in need while He has no need, He sustains and is not sustained. Everything turns to Him, consciously or unconsciously, for its survival and fulfillment of needs. Allah is unique in His self-subsistence and </a:t>
            </a:r>
            <a:r>
              <a:rPr lang="en-US" dirty="0" smtClean="0">
                <a:solidFill>
                  <a:srgbClr val="006600"/>
                </a:solidFill>
              </a:rPr>
              <a:t>self-sufficiency</a:t>
            </a:r>
            <a:r>
              <a:rPr lang="en-US" dirty="0">
                <a:solidFill>
                  <a:srgbClr val="006600"/>
                </a:solidFill>
              </a:rPr>
              <a:t>.</a:t>
            </a:r>
            <a:r>
              <a:rPr lang="en-US" dirty="0"/>
              <a:t> In contrast, all created beings have needs and are dependent on others to fulfill their needs. The Creator is not in need of any of His creation in any way, because nothing they can do will improve or benefit His already perfect state. </a:t>
            </a:r>
            <a:r>
              <a:rPr lang="en-US" dirty="0">
                <a:solidFill>
                  <a:srgbClr val="006600"/>
                </a:solidFill>
              </a:rPr>
              <a:t>None is equal to Him and none is similar to Him</a:t>
            </a:r>
            <a:r>
              <a:rPr lang="en-US" dirty="0"/>
              <a:t>. His sovereignty prevails over the entire universe and He is supreme in every sense.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16</a:t>
            </a:fld>
            <a:endParaRPr lang="en-US"/>
          </a:p>
        </p:txBody>
      </p:sp>
    </p:spTree>
    <p:extLst>
      <p:ext uri="{BB962C8B-B14F-4D97-AF65-F5344CB8AC3E}">
        <p14:creationId xmlns:p14="http://schemas.microsoft.com/office/powerpoint/2010/main" val="672542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344"/>
          </a:xfrm>
        </p:spPr>
        <p:txBody>
          <a:bodyPr>
            <a:normAutofit/>
          </a:bodyPr>
          <a:lstStyle/>
          <a:p>
            <a:r>
              <a:rPr lang="en-US" sz="3200" dirty="0"/>
              <a:t>Tafseer of Surah al-</a:t>
            </a:r>
            <a:r>
              <a:rPr lang="en-US" sz="3200" dirty="0" err="1"/>
              <a:t>Ikhlas</a:t>
            </a:r>
            <a:r>
              <a:rPr lang="en-US" sz="3200" dirty="0"/>
              <a:t> </a:t>
            </a:r>
          </a:p>
        </p:txBody>
      </p:sp>
      <p:sp>
        <p:nvSpPr>
          <p:cNvPr id="3" name="Content Placeholder 2"/>
          <p:cNvSpPr>
            <a:spLocks noGrp="1"/>
          </p:cNvSpPr>
          <p:nvPr>
            <p:ph idx="1"/>
          </p:nvPr>
        </p:nvSpPr>
        <p:spPr>
          <a:xfrm>
            <a:off x="838200" y="1541418"/>
            <a:ext cx="10515600" cy="4986388"/>
          </a:xfrm>
        </p:spPr>
        <p:txBody>
          <a:bodyPr>
            <a:normAutofit fontScale="62500" lnSpcReduction="20000"/>
          </a:bodyPr>
          <a:lstStyle/>
          <a:p>
            <a:r>
              <a:rPr lang="en-US" dirty="0" smtClean="0"/>
              <a:t>Another </a:t>
            </a:r>
            <a:r>
              <a:rPr lang="en-US" dirty="0"/>
              <a:t>aspect of </a:t>
            </a:r>
            <a:r>
              <a:rPr lang="en-US" dirty="0" err="1"/>
              <a:t>tawḥeed</a:t>
            </a:r>
            <a:r>
              <a:rPr lang="en-US" dirty="0"/>
              <a:t> is contained in the words: </a:t>
            </a:r>
            <a:r>
              <a:rPr lang="en-US" b="1" i="1" dirty="0">
                <a:solidFill>
                  <a:srgbClr val="006600"/>
                </a:solidFill>
              </a:rPr>
              <a:t>"He neither begets nor is born." </a:t>
            </a:r>
            <a:r>
              <a:rPr lang="en-US" dirty="0"/>
              <a:t>This means that </a:t>
            </a:r>
            <a:r>
              <a:rPr lang="en-US" dirty="0">
                <a:solidFill>
                  <a:srgbClr val="006600"/>
                </a:solidFill>
              </a:rPr>
              <a:t>nothing emerged from Him nor did He emerge from anything else</a:t>
            </a:r>
            <a:r>
              <a:rPr lang="en-US" dirty="0"/>
              <a:t>. So the </a:t>
            </a:r>
            <a:r>
              <a:rPr lang="en-US" dirty="0" err="1"/>
              <a:t>āyah</a:t>
            </a:r>
            <a:r>
              <a:rPr lang="en-US" dirty="0"/>
              <a:t> expresses a fundamental aspect of </a:t>
            </a:r>
            <a:r>
              <a:rPr lang="en-US" dirty="0">
                <a:solidFill>
                  <a:srgbClr val="006600"/>
                </a:solidFill>
              </a:rPr>
              <a:t>Allah’s perfection and negates any parallel, resemblance or likeness associated with kinship</a:t>
            </a:r>
            <a:r>
              <a:rPr lang="en-US" dirty="0"/>
              <a:t>. An additional interpretation is that it is </a:t>
            </a:r>
            <a:r>
              <a:rPr lang="en-US" dirty="0">
                <a:solidFill>
                  <a:srgbClr val="006600"/>
                </a:solidFill>
              </a:rPr>
              <a:t>not befitting to attribute offspring to Allah</a:t>
            </a:r>
            <a:r>
              <a:rPr lang="en-US" dirty="0"/>
              <a:t> as this view would reduce Him to the status of His creatures or imply </a:t>
            </a:r>
            <a:r>
              <a:rPr lang="en-US" dirty="0" smtClean="0"/>
              <a:t>similarity. </a:t>
            </a:r>
            <a:r>
              <a:rPr lang="en-US" dirty="0"/>
              <a:t>Moreover, </a:t>
            </a:r>
            <a:r>
              <a:rPr lang="en-US" dirty="0">
                <a:solidFill>
                  <a:srgbClr val="006600"/>
                </a:solidFill>
              </a:rPr>
              <a:t>nothing is comparable to Allah in any way</a:t>
            </a:r>
            <a:r>
              <a:rPr lang="en-US" dirty="0"/>
              <a:t>. </a:t>
            </a:r>
            <a:endParaRPr lang="en-US" dirty="0" smtClean="0"/>
          </a:p>
          <a:p>
            <a:r>
              <a:rPr lang="en-US" dirty="0" smtClean="0"/>
              <a:t>This </a:t>
            </a:r>
            <a:r>
              <a:rPr lang="en-US" dirty="0"/>
              <a:t>verse makes it clear that </a:t>
            </a:r>
            <a:r>
              <a:rPr lang="en-US" b="1" dirty="0">
                <a:solidFill>
                  <a:srgbClr val="006600"/>
                </a:solidFill>
              </a:rPr>
              <a:t>Allah is separate and distinct from His creation</a:t>
            </a:r>
            <a:r>
              <a:rPr lang="en-US" dirty="0"/>
              <a:t>. And it refutes the claim that Allah manifests Himself in His creation, or in some of His creation, or that Allah becomes one with His creation or with some of His creation, or that the Creator and creation are the </a:t>
            </a:r>
            <a:r>
              <a:rPr lang="en-US" dirty="0" smtClean="0"/>
              <a:t>same. </a:t>
            </a:r>
            <a:r>
              <a:rPr lang="en-US" dirty="0">
                <a:solidFill>
                  <a:srgbClr val="006600"/>
                </a:solidFill>
              </a:rPr>
              <a:t>The </a:t>
            </a:r>
            <a:r>
              <a:rPr lang="en-US" dirty="0" err="1">
                <a:solidFill>
                  <a:srgbClr val="006600"/>
                </a:solidFill>
              </a:rPr>
              <a:t>sūrah</a:t>
            </a:r>
            <a:r>
              <a:rPr lang="en-US" dirty="0">
                <a:solidFill>
                  <a:srgbClr val="006600"/>
                </a:solidFill>
              </a:rPr>
              <a:t> ends with a reaffirmation of the opening verse. </a:t>
            </a:r>
            <a:r>
              <a:rPr lang="en-US" b="1" dirty="0">
                <a:solidFill>
                  <a:srgbClr val="006600"/>
                </a:solidFill>
              </a:rPr>
              <a:t>While every creation has a counterpart or parallel, Allah is unique, so nothing can be equal to Him. </a:t>
            </a:r>
            <a:r>
              <a:rPr lang="en-US" dirty="0"/>
              <a:t>This is implied in the statement of his being </a:t>
            </a:r>
            <a:r>
              <a:rPr lang="en-US" b="1" i="1" dirty="0">
                <a:solidFill>
                  <a:srgbClr val="006600"/>
                </a:solidFill>
              </a:rPr>
              <a:t>al-</a:t>
            </a:r>
            <a:r>
              <a:rPr lang="en-US" b="1" i="1" dirty="0" err="1">
                <a:solidFill>
                  <a:srgbClr val="006600"/>
                </a:solidFill>
              </a:rPr>
              <a:t>Aḥad</a:t>
            </a:r>
            <a:r>
              <a:rPr lang="en-US" dirty="0"/>
              <a:t>, but </a:t>
            </a:r>
            <a:r>
              <a:rPr lang="en-US" dirty="0">
                <a:solidFill>
                  <a:srgbClr val="006600"/>
                </a:solidFill>
              </a:rPr>
              <a:t>it is restated to emphasize and elaborate upon that fact</a:t>
            </a:r>
            <a:r>
              <a:rPr lang="en-US" dirty="0" smtClean="0"/>
              <a:t>.</a:t>
            </a:r>
          </a:p>
          <a:p>
            <a:r>
              <a:rPr lang="en-US" b="1" dirty="0" smtClean="0">
                <a:solidFill>
                  <a:srgbClr val="C00000"/>
                </a:solidFill>
              </a:rPr>
              <a:t>DISCUSSION:</a:t>
            </a:r>
            <a:r>
              <a:rPr lang="en-US" dirty="0" smtClean="0"/>
              <a:t> 1- </a:t>
            </a:r>
            <a:r>
              <a:rPr lang="en-US" dirty="0"/>
              <a:t>The word </a:t>
            </a:r>
            <a:r>
              <a:rPr lang="en-US" dirty="0" err="1"/>
              <a:t>ahad</a:t>
            </a:r>
            <a:r>
              <a:rPr lang="en-US" dirty="0"/>
              <a:t> expresses about …….complete. </a:t>
            </a:r>
            <a:endParaRPr lang="en-US" dirty="0" smtClean="0"/>
          </a:p>
          <a:p>
            <a:r>
              <a:rPr lang="en-US" dirty="0"/>
              <a:t> </a:t>
            </a:r>
            <a:r>
              <a:rPr lang="en-US" dirty="0" smtClean="0"/>
              <a:t>                        2- </a:t>
            </a:r>
            <a:r>
              <a:rPr lang="en-US" dirty="0" err="1"/>
              <a:t>Aṣ-Ṣamad</a:t>
            </a:r>
            <a:r>
              <a:rPr lang="en-US" dirty="0"/>
              <a:t> has many facets of meaning…….comment.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17</a:t>
            </a:fld>
            <a:endParaRPr lang="en-US"/>
          </a:p>
        </p:txBody>
      </p:sp>
    </p:spTree>
    <p:extLst>
      <p:ext uri="{BB962C8B-B14F-4D97-AF65-F5344CB8AC3E}">
        <p14:creationId xmlns:p14="http://schemas.microsoft.com/office/powerpoint/2010/main" val="3782965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4406"/>
          </a:xfrm>
        </p:spPr>
        <p:txBody>
          <a:bodyPr>
            <a:normAutofit/>
          </a:bodyPr>
          <a:lstStyle/>
          <a:p>
            <a:r>
              <a:rPr lang="en-US" sz="3200" dirty="0"/>
              <a:t>Tafseer of Surah </a:t>
            </a:r>
            <a:r>
              <a:rPr lang="en-US" sz="3200" dirty="0" smtClean="0"/>
              <a:t>al-</a:t>
            </a:r>
            <a:r>
              <a:rPr lang="en-US" sz="3200" dirty="0" err="1" smtClean="0"/>
              <a:t>Falaq</a:t>
            </a:r>
            <a:r>
              <a:rPr lang="en-US" sz="3200" dirty="0" smtClean="0"/>
              <a:t> &amp; an-</a:t>
            </a:r>
            <a:r>
              <a:rPr lang="en-US" sz="3200" dirty="0" err="1" smtClean="0"/>
              <a:t>Nas</a:t>
            </a:r>
            <a:endParaRPr lang="en-US" sz="3200" dirty="0"/>
          </a:p>
        </p:txBody>
      </p:sp>
      <p:sp>
        <p:nvSpPr>
          <p:cNvPr id="3" name="Content Placeholder 2"/>
          <p:cNvSpPr>
            <a:spLocks noGrp="1"/>
          </p:cNvSpPr>
          <p:nvPr>
            <p:ph idx="1"/>
          </p:nvPr>
        </p:nvSpPr>
        <p:spPr>
          <a:xfrm>
            <a:off x="838200" y="1463040"/>
            <a:ext cx="10515600" cy="5225143"/>
          </a:xfrm>
        </p:spPr>
        <p:txBody>
          <a:bodyPr>
            <a:normAutofit fontScale="70000" lnSpcReduction="20000"/>
          </a:bodyPr>
          <a:lstStyle/>
          <a:p>
            <a:r>
              <a:rPr lang="en-US" sz="2800" b="1" dirty="0" smtClean="0">
                <a:solidFill>
                  <a:srgbClr val="C00000"/>
                </a:solidFill>
              </a:rPr>
              <a:t>Name- </a:t>
            </a:r>
            <a:r>
              <a:rPr lang="en-US" sz="2800" dirty="0" smtClean="0"/>
              <a:t>after the word </a:t>
            </a:r>
            <a:r>
              <a:rPr lang="en-US" sz="2800" b="1" i="1" dirty="0" smtClean="0">
                <a:solidFill>
                  <a:srgbClr val="006600"/>
                </a:solidFill>
              </a:rPr>
              <a:t>al-</a:t>
            </a:r>
            <a:r>
              <a:rPr lang="en-US" sz="2800" b="1" i="1" dirty="0" err="1" smtClean="0">
                <a:solidFill>
                  <a:srgbClr val="006600"/>
                </a:solidFill>
              </a:rPr>
              <a:t>falaq</a:t>
            </a:r>
            <a:r>
              <a:rPr lang="en-US" sz="2800" b="1" i="1" dirty="0" smtClean="0">
                <a:solidFill>
                  <a:srgbClr val="006600"/>
                </a:solidFill>
              </a:rPr>
              <a:t> </a:t>
            </a:r>
            <a:r>
              <a:rPr lang="en-US" b="1" dirty="0" smtClean="0">
                <a:solidFill>
                  <a:srgbClr val="006600"/>
                </a:solidFill>
              </a:rPr>
              <a:t>(Daybreak) </a:t>
            </a:r>
            <a:r>
              <a:rPr lang="en-US" dirty="0" smtClean="0"/>
              <a:t>/ </a:t>
            </a:r>
            <a:r>
              <a:rPr lang="en-US" b="1" i="1" dirty="0" smtClean="0">
                <a:solidFill>
                  <a:srgbClr val="006600"/>
                </a:solidFill>
              </a:rPr>
              <a:t>an-</a:t>
            </a:r>
            <a:r>
              <a:rPr lang="en-US" b="1" i="1" dirty="0" err="1" smtClean="0">
                <a:solidFill>
                  <a:srgbClr val="006600"/>
                </a:solidFill>
              </a:rPr>
              <a:t>nas</a:t>
            </a:r>
            <a:r>
              <a:rPr lang="en-US" b="1" dirty="0" smtClean="0">
                <a:solidFill>
                  <a:srgbClr val="006600"/>
                </a:solidFill>
              </a:rPr>
              <a:t> (Humankind) </a:t>
            </a:r>
            <a:r>
              <a:rPr lang="en-US" dirty="0" smtClean="0"/>
              <a:t>in the first verses.</a:t>
            </a:r>
            <a:endParaRPr lang="en-US" sz="2800" dirty="0" smtClean="0"/>
          </a:p>
          <a:p>
            <a:r>
              <a:rPr lang="en-US" sz="2800" b="1" dirty="0" smtClean="0">
                <a:solidFill>
                  <a:srgbClr val="C00000"/>
                </a:solidFill>
              </a:rPr>
              <a:t>Theme </a:t>
            </a:r>
            <a:r>
              <a:rPr lang="en-US" sz="2800" b="1" dirty="0">
                <a:solidFill>
                  <a:srgbClr val="C00000"/>
                </a:solidFill>
              </a:rPr>
              <a:t>and Subject Matter- </a:t>
            </a:r>
            <a:r>
              <a:rPr lang="en-US" dirty="0"/>
              <a:t>Although these </a:t>
            </a:r>
            <a:r>
              <a:rPr lang="en-US" dirty="0" smtClean="0"/>
              <a:t>last two </a:t>
            </a:r>
            <a:r>
              <a:rPr lang="en-US" dirty="0" err="1"/>
              <a:t>Surahs</a:t>
            </a:r>
            <a:r>
              <a:rPr lang="en-US" dirty="0"/>
              <a:t> of the Qur'an are separate entities and are written in the </a:t>
            </a:r>
            <a:r>
              <a:rPr lang="en-US" i="1" dirty="0" err="1"/>
              <a:t>Mushaf</a:t>
            </a:r>
            <a:r>
              <a:rPr lang="en-US" dirty="0"/>
              <a:t> also under separate names, yet they are so deeply related mutually and their contents so closely resemble each other's that they have been designated by a common name </a:t>
            </a:r>
            <a:r>
              <a:rPr lang="en-US" b="1" i="1" dirty="0" smtClean="0">
                <a:solidFill>
                  <a:srgbClr val="006600"/>
                </a:solidFill>
              </a:rPr>
              <a:t>al-</a:t>
            </a:r>
            <a:r>
              <a:rPr lang="en-US" b="1" i="1" dirty="0" err="1" smtClean="0">
                <a:solidFill>
                  <a:srgbClr val="006600"/>
                </a:solidFill>
              </a:rPr>
              <a:t>Mu'awwidhatayn</a:t>
            </a:r>
            <a:r>
              <a:rPr lang="en-US" dirty="0"/>
              <a:t> </a:t>
            </a:r>
            <a:r>
              <a:rPr lang="en-US" b="1" dirty="0">
                <a:solidFill>
                  <a:srgbClr val="006600"/>
                </a:solidFill>
              </a:rPr>
              <a:t>(the two </a:t>
            </a:r>
            <a:r>
              <a:rPr lang="en-US" b="1" dirty="0" err="1">
                <a:solidFill>
                  <a:srgbClr val="006600"/>
                </a:solidFill>
              </a:rPr>
              <a:t>Surahs</a:t>
            </a:r>
            <a:r>
              <a:rPr lang="en-US" b="1" dirty="0">
                <a:solidFill>
                  <a:srgbClr val="006600"/>
                </a:solidFill>
              </a:rPr>
              <a:t> in which refuge with Allah has been sought)</a:t>
            </a:r>
            <a:r>
              <a:rPr lang="en-US" dirty="0"/>
              <a:t>. </a:t>
            </a:r>
            <a:endParaRPr lang="en-US" dirty="0" smtClean="0"/>
          </a:p>
          <a:p>
            <a:r>
              <a:rPr lang="en-US" sz="2800" b="1" dirty="0" smtClean="0">
                <a:solidFill>
                  <a:srgbClr val="C00000"/>
                </a:solidFill>
              </a:rPr>
              <a:t>Period </a:t>
            </a:r>
            <a:r>
              <a:rPr lang="en-US" sz="2800" b="1" dirty="0">
                <a:solidFill>
                  <a:srgbClr val="C00000"/>
                </a:solidFill>
              </a:rPr>
              <a:t>of </a:t>
            </a:r>
            <a:r>
              <a:rPr lang="en-US" sz="2800" b="1" dirty="0" smtClean="0">
                <a:solidFill>
                  <a:srgbClr val="C00000"/>
                </a:solidFill>
              </a:rPr>
              <a:t>Revelation- </a:t>
            </a:r>
            <a:r>
              <a:rPr lang="en-US" dirty="0" smtClean="0"/>
              <a:t>Although </a:t>
            </a:r>
            <a:r>
              <a:rPr lang="en-US" dirty="0"/>
              <a:t>they are categorized as </a:t>
            </a:r>
            <a:r>
              <a:rPr lang="en-US" dirty="0" err="1">
                <a:solidFill>
                  <a:srgbClr val="C00000"/>
                </a:solidFill>
              </a:rPr>
              <a:t>Makkan</a:t>
            </a:r>
            <a:r>
              <a:rPr lang="en-US" dirty="0">
                <a:solidFill>
                  <a:srgbClr val="C00000"/>
                </a:solidFill>
              </a:rPr>
              <a:t> </a:t>
            </a:r>
            <a:r>
              <a:rPr lang="en-US" dirty="0" err="1">
                <a:solidFill>
                  <a:srgbClr val="C00000"/>
                </a:solidFill>
              </a:rPr>
              <a:t>sūrahs</a:t>
            </a:r>
            <a:r>
              <a:rPr lang="en-US" dirty="0"/>
              <a:t>, many commentators mention that they came down in Madinah, citing several </a:t>
            </a:r>
            <a:r>
              <a:rPr lang="en-US" dirty="0" err="1"/>
              <a:t>ḥadiths</a:t>
            </a:r>
            <a:r>
              <a:rPr lang="en-US" dirty="0"/>
              <a:t> as evidence. </a:t>
            </a:r>
            <a:r>
              <a:rPr lang="en-US" dirty="0">
                <a:solidFill>
                  <a:srgbClr val="C00000"/>
                </a:solidFill>
              </a:rPr>
              <a:t>Yet it occurred at times that a </a:t>
            </a:r>
            <a:r>
              <a:rPr lang="en-US" dirty="0" err="1">
                <a:solidFill>
                  <a:srgbClr val="C00000"/>
                </a:solidFill>
              </a:rPr>
              <a:t>sūrah</a:t>
            </a:r>
            <a:r>
              <a:rPr lang="en-US" dirty="0">
                <a:solidFill>
                  <a:srgbClr val="C00000"/>
                </a:solidFill>
              </a:rPr>
              <a:t> or </a:t>
            </a:r>
            <a:r>
              <a:rPr lang="en-US" dirty="0" err="1">
                <a:solidFill>
                  <a:srgbClr val="C00000"/>
                </a:solidFill>
              </a:rPr>
              <a:t>āyah</a:t>
            </a:r>
            <a:r>
              <a:rPr lang="en-US" dirty="0">
                <a:solidFill>
                  <a:srgbClr val="C00000"/>
                </a:solidFill>
              </a:rPr>
              <a:t> which had been previously revealed came down again later in response to a particular occurrence. Most likely this was the case with these two </a:t>
            </a:r>
            <a:r>
              <a:rPr lang="en-US" dirty="0" err="1">
                <a:solidFill>
                  <a:srgbClr val="C00000"/>
                </a:solidFill>
              </a:rPr>
              <a:t>sūrahs</a:t>
            </a:r>
            <a:r>
              <a:rPr lang="en-US" dirty="0">
                <a:solidFill>
                  <a:srgbClr val="C00000"/>
                </a:solidFill>
              </a:rPr>
              <a:t>. Their subject matter shows that they came down at Makkah during the time when persecution of the Prophet and his followers was intense. And subsequently in Madinah, he was instructed to recite them once again, as is mentioned in narrations by several of the </a:t>
            </a:r>
            <a:r>
              <a:rPr lang="en-US" dirty="0" err="1">
                <a:solidFill>
                  <a:srgbClr val="C00000"/>
                </a:solidFill>
              </a:rPr>
              <a:t>Ṣaḥābah</a:t>
            </a:r>
            <a:r>
              <a:rPr lang="en-US" dirty="0">
                <a:solidFill>
                  <a:srgbClr val="C00000"/>
                </a:solidFill>
              </a:rPr>
              <a:t>. </a:t>
            </a:r>
            <a:endParaRPr lang="en-US" b="1" i="1" dirty="0">
              <a:solidFill>
                <a:srgbClr val="C00000"/>
              </a:solidFill>
            </a:endParaRPr>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18</a:t>
            </a:fld>
            <a:endParaRPr lang="en-US"/>
          </a:p>
        </p:txBody>
      </p:sp>
    </p:spTree>
    <p:extLst>
      <p:ext uri="{BB962C8B-B14F-4D97-AF65-F5344CB8AC3E}">
        <p14:creationId xmlns:p14="http://schemas.microsoft.com/office/powerpoint/2010/main" val="2713469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ormAutofit/>
          </a:bodyPr>
          <a:lstStyle/>
          <a:p>
            <a:r>
              <a:rPr lang="en-US" sz="3200" dirty="0"/>
              <a:t>Tafseer of Surah al-</a:t>
            </a:r>
            <a:r>
              <a:rPr lang="en-US" sz="3200" dirty="0" err="1"/>
              <a:t>Falaq</a:t>
            </a:r>
            <a:endParaRPr lang="en-US" sz="3200" dirty="0"/>
          </a:p>
        </p:txBody>
      </p:sp>
      <p:sp>
        <p:nvSpPr>
          <p:cNvPr id="3" name="Content Placeholder 2"/>
          <p:cNvSpPr>
            <a:spLocks noGrp="1"/>
          </p:cNvSpPr>
          <p:nvPr>
            <p:ph idx="1"/>
          </p:nvPr>
        </p:nvSpPr>
        <p:spPr>
          <a:xfrm>
            <a:off x="838200" y="1567542"/>
            <a:ext cx="10515600" cy="4960263"/>
          </a:xfrm>
        </p:spPr>
        <p:txBody>
          <a:bodyPr>
            <a:normAutofit fontScale="55000" lnSpcReduction="20000"/>
          </a:bodyPr>
          <a:lstStyle/>
          <a:p>
            <a:pPr algn="r" rtl="1"/>
            <a:r>
              <a:rPr lang="en-US" sz="3300" b="1" dirty="0" smtClean="0">
                <a:solidFill>
                  <a:srgbClr val="006600"/>
                </a:solidFill>
              </a:rPr>
              <a:t>                   </a:t>
            </a:r>
            <a:r>
              <a:rPr lang="ar-EG" sz="3300" b="1" dirty="0" smtClean="0">
                <a:solidFill>
                  <a:srgbClr val="006600"/>
                </a:solidFill>
              </a:rPr>
              <a:t>قُلْ </a:t>
            </a:r>
            <a:r>
              <a:rPr lang="ar-EG" sz="3300" b="1" dirty="0">
                <a:solidFill>
                  <a:srgbClr val="006600"/>
                </a:solidFill>
              </a:rPr>
              <a:t>أَعُوذُ بِرَبِّ الْفَلَقِ - مِن شَرِّ مَا خَلَقَ - وَمِن شَرِّ غَاسِقٍ إِذَا وَقَبَ - وَمِن شَرِّ النَّفَّاثَاتِ فِي الْعُقَدِ - وَمِن شَرِّ حَاسِدٍ إِذَا </a:t>
            </a:r>
            <a:r>
              <a:rPr lang="ar-EG" sz="3300" b="1" dirty="0" smtClean="0">
                <a:solidFill>
                  <a:srgbClr val="006600"/>
                </a:solidFill>
              </a:rPr>
              <a:t>حَسَدَ</a:t>
            </a:r>
            <a:endParaRPr lang="en-US" sz="3300" b="1" dirty="0" smtClean="0">
              <a:solidFill>
                <a:srgbClr val="006600"/>
              </a:solidFill>
            </a:endParaRPr>
          </a:p>
          <a:p>
            <a:r>
              <a:rPr lang="en-US" b="1" i="1" dirty="0">
                <a:solidFill>
                  <a:srgbClr val="006600"/>
                </a:solidFill>
              </a:rPr>
              <a:t>Say: "I seek refuge with the Lord of </a:t>
            </a:r>
            <a:r>
              <a:rPr lang="en-US" b="1" i="1" dirty="0" smtClean="0">
                <a:solidFill>
                  <a:srgbClr val="006600"/>
                </a:solidFill>
              </a:rPr>
              <a:t>Al-</a:t>
            </a:r>
            <a:r>
              <a:rPr lang="en-US" b="1" i="1" dirty="0" err="1" smtClean="0">
                <a:solidFill>
                  <a:srgbClr val="006600"/>
                </a:solidFill>
              </a:rPr>
              <a:t>Falaq</a:t>
            </a:r>
            <a:r>
              <a:rPr lang="en-US" b="1" i="1" dirty="0" smtClean="0">
                <a:solidFill>
                  <a:srgbClr val="006600"/>
                </a:solidFill>
              </a:rPr>
              <a:t>, From </a:t>
            </a:r>
            <a:r>
              <a:rPr lang="en-US" b="1" i="1" dirty="0">
                <a:solidFill>
                  <a:srgbClr val="006600"/>
                </a:solidFill>
              </a:rPr>
              <a:t>the evil of what He has </a:t>
            </a:r>
            <a:r>
              <a:rPr lang="en-US" b="1" i="1" dirty="0" smtClean="0">
                <a:solidFill>
                  <a:srgbClr val="006600"/>
                </a:solidFill>
              </a:rPr>
              <a:t>created, And </a:t>
            </a:r>
            <a:r>
              <a:rPr lang="en-US" b="1" i="1" dirty="0">
                <a:solidFill>
                  <a:srgbClr val="006600"/>
                </a:solidFill>
              </a:rPr>
              <a:t>from the evil of the </a:t>
            </a:r>
            <a:r>
              <a:rPr lang="en-US" b="1" i="1" dirty="0" err="1">
                <a:solidFill>
                  <a:srgbClr val="006600"/>
                </a:solidFill>
              </a:rPr>
              <a:t>Ghasiq</a:t>
            </a:r>
            <a:r>
              <a:rPr lang="en-US" b="1" i="1" dirty="0">
                <a:solidFill>
                  <a:srgbClr val="006600"/>
                </a:solidFill>
              </a:rPr>
              <a:t> when </a:t>
            </a:r>
            <a:r>
              <a:rPr lang="en-US" b="1" i="1" dirty="0" err="1">
                <a:solidFill>
                  <a:srgbClr val="006600"/>
                </a:solidFill>
              </a:rPr>
              <a:t>Waqab</a:t>
            </a:r>
            <a:r>
              <a:rPr lang="en-US" b="1" i="1" dirty="0" smtClean="0">
                <a:solidFill>
                  <a:srgbClr val="006600"/>
                </a:solidFill>
              </a:rPr>
              <a:t>, And </a:t>
            </a:r>
            <a:r>
              <a:rPr lang="en-US" b="1" i="1" dirty="0">
                <a:solidFill>
                  <a:srgbClr val="006600"/>
                </a:solidFill>
              </a:rPr>
              <a:t>from the evil of the blowers in </a:t>
            </a:r>
            <a:r>
              <a:rPr lang="en-US" b="1" i="1" dirty="0" smtClean="0">
                <a:solidFill>
                  <a:srgbClr val="006600"/>
                </a:solidFill>
              </a:rPr>
              <a:t>knots, And </a:t>
            </a:r>
            <a:r>
              <a:rPr lang="en-US" b="1" i="1" dirty="0">
                <a:solidFill>
                  <a:srgbClr val="006600"/>
                </a:solidFill>
              </a:rPr>
              <a:t>from the evil of the envier when he envies</a:t>
            </a:r>
            <a:r>
              <a:rPr lang="en-US" b="1" i="1" dirty="0" smtClean="0">
                <a:solidFill>
                  <a:srgbClr val="006600"/>
                </a:solidFill>
              </a:rPr>
              <a:t>.“</a:t>
            </a:r>
          </a:p>
          <a:p>
            <a:r>
              <a:rPr lang="en-US" dirty="0"/>
              <a:t>As in the previous </a:t>
            </a:r>
            <a:r>
              <a:rPr lang="en-US" dirty="0" err="1"/>
              <a:t>sūrah</a:t>
            </a:r>
            <a:r>
              <a:rPr lang="en-US" dirty="0"/>
              <a:t>, Allah begins by commanding the Prophet (</a:t>
            </a:r>
            <a:r>
              <a:rPr lang="en-US" dirty="0" err="1"/>
              <a:t>pbuh</a:t>
            </a:r>
            <a:r>
              <a:rPr lang="en-US" dirty="0"/>
              <a:t>), and through him the believers, to </a:t>
            </a:r>
            <a:r>
              <a:rPr lang="en-US" b="1" i="1" dirty="0">
                <a:solidFill>
                  <a:srgbClr val="006600"/>
                </a:solidFill>
              </a:rPr>
              <a:t>"say" </a:t>
            </a:r>
            <a:r>
              <a:rPr lang="en-US" dirty="0"/>
              <a:t>what follows in its verses. For </a:t>
            </a:r>
            <a:r>
              <a:rPr lang="en-US" b="1" dirty="0"/>
              <a:t>these words are specific for seeking protection from all that threatens man externally. Seeking refuge is an act of worship which should be directed to none other than Allah. It is a request for protection from something that is feared. And it was confirmed in the authentic Sunnah that the Messenger of Allah (</a:t>
            </a:r>
            <a:r>
              <a:rPr lang="en-US" b="1" dirty="0" err="1"/>
              <a:t>pbuh</a:t>
            </a:r>
            <a:r>
              <a:rPr lang="en-US" b="1" dirty="0"/>
              <a:t>) used to seek refuge in Allah from evil on various occasions and would instruct his companions to do so as well.</a:t>
            </a:r>
            <a:r>
              <a:rPr lang="en-US" dirty="0"/>
              <a:t> He would supplicate, </a:t>
            </a:r>
            <a:r>
              <a:rPr lang="en-US" b="1" dirty="0">
                <a:solidFill>
                  <a:srgbClr val="006600"/>
                </a:solidFill>
              </a:rPr>
              <a:t>"O Allah, I seek refuge in You from bad manners, deeds, desires and diseases</a:t>
            </a:r>
            <a:r>
              <a:rPr lang="en-US" b="1" dirty="0" smtClean="0">
                <a:solidFill>
                  <a:srgbClr val="006600"/>
                </a:solidFill>
              </a:rPr>
              <a:t>." </a:t>
            </a:r>
            <a:r>
              <a:rPr lang="ar-EG" b="1" dirty="0" smtClean="0">
                <a:solidFill>
                  <a:srgbClr val="006600"/>
                </a:solidFill>
              </a:rPr>
              <a:t>والأدواءِ</a:t>
            </a:r>
            <a:r>
              <a:rPr lang="en-US" b="1" dirty="0" smtClean="0">
                <a:solidFill>
                  <a:srgbClr val="006600"/>
                </a:solidFill>
              </a:rPr>
              <a:t> </a:t>
            </a:r>
            <a:r>
              <a:rPr lang="ar-EG" b="1" dirty="0" smtClean="0">
                <a:solidFill>
                  <a:srgbClr val="006600"/>
                </a:solidFill>
              </a:rPr>
              <a:t>اللَّهُمَّ </a:t>
            </a:r>
            <a:r>
              <a:rPr lang="ar-EG" b="1" dirty="0">
                <a:solidFill>
                  <a:srgbClr val="006600"/>
                </a:solidFill>
              </a:rPr>
              <a:t>إِنِّي أَعُوذُ بِكَ مِنْ مُنْكَرَاتِ الْأَخْلَاقِ وَالْأَعْمَالِ وَالْأَهْوَاءِ</a:t>
            </a:r>
            <a:endParaRPr lang="en-US" b="1" dirty="0" smtClean="0">
              <a:solidFill>
                <a:srgbClr val="006600"/>
              </a:solidFill>
            </a:endParaRPr>
          </a:p>
          <a:p>
            <a:r>
              <a:rPr lang="en-US" dirty="0" smtClean="0"/>
              <a:t>The </a:t>
            </a:r>
            <a:r>
              <a:rPr lang="en-US" dirty="0"/>
              <a:t>word </a:t>
            </a:r>
            <a:r>
              <a:rPr lang="en-US" b="1" i="1" dirty="0">
                <a:solidFill>
                  <a:srgbClr val="006600"/>
                </a:solidFill>
              </a:rPr>
              <a:t>"</a:t>
            </a:r>
            <a:r>
              <a:rPr lang="en-US" b="1" i="1" dirty="0" err="1">
                <a:solidFill>
                  <a:srgbClr val="006600"/>
                </a:solidFill>
              </a:rPr>
              <a:t>falaq</a:t>
            </a:r>
            <a:r>
              <a:rPr lang="en-US" b="1" i="1" dirty="0">
                <a:solidFill>
                  <a:srgbClr val="006600"/>
                </a:solidFill>
              </a:rPr>
              <a:t>" </a:t>
            </a:r>
            <a:r>
              <a:rPr lang="en-US" dirty="0"/>
              <a:t>in this verse </a:t>
            </a:r>
            <a:r>
              <a:rPr lang="en-US" b="1" dirty="0">
                <a:solidFill>
                  <a:srgbClr val="006600"/>
                </a:solidFill>
              </a:rPr>
              <a:t>literally means cleaving or splitting</a:t>
            </a:r>
            <a:r>
              <a:rPr lang="en-US" dirty="0"/>
              <a:t>, and was understood by the Arabs </a:t>
            </a:r>
            <a:r>
              <a:rPr lang="en-US" b="1" dirty="0">
                <a:solidFill>
                  <a:srgbClr val="006600"/>
                </a:solidFill>
              </a:rPr>
              <a:t>to mean the break of dawn</a:t>
            </a:r>
            <a:r>
              <a:rPr lang="en-US" dirty="0"/>
              <a:t>, because Allah cleaves the daybreak out of the darkness of night. In addition, </a:t>
            </a:r>
            <a:r>
              <a:rPr lang="en-US" b="1" i="1" dirty="0" err="1">
                <a:solidFill>
                  <a:srgbClr val="006600"/>
                </a:solidFill>
              </a:rPr>
              <a:t>falaq</a:t>
            </a:r>
            <a:r>
              <a:rPr lang="en-US" b="1" i="1" dirty="0">
                <a:solidFill>
                  <a:srgbClr val="006600"/>
                </a:solidFill>
              </a:rPr>
              <a:t> </a:t>
            </a:r>
            <a:r>
              <a:rPr lang="en-US" dirty="0"/>
              <a:t>is </a:t>
            </a:r>
            <a:r>
              <a:rPr lang="en-US" dirty="0" smtClean="0"/>
              <a:t>similar </a:t>
            </a:r>
            <a:r>
              <a:rPr lang="en-US" dirty="0"/>
              <a:t>in meaning to </a:t>
            </a:r>
            <a:r>
              <a:rPr lang="en-US" dirty="0">
                <a:solidFill>
                  <a:srgbClr val="006600"/>
                </a:solidFill>
              </a:rPr>
              <a:t>"creation" given that new life comes into existence by breaking out of something else. </a:t>
            </a:r>
            <a:r>
              <a:rPr lang="en-US" b="1" dirty="0" err="1">
                <a:solidFill>
                  <a:srgbClr val="006600"/>
                </a:solidFill>
              </a:rPr>
              <a:t>Falaq</a:t>
            </a:r>
            <a:r>
              <a:rPr lang="en-US" b="1" dirty="0">
                <a:solidFill>
                  <a:srgbClr val="006600"/>
                </a:solidFill>
              </a:rPr>
              <a:t> in this </a:t>
            </a:r>
            <a:r>
              <a:rPr lang="en-US" b="1" dirty="0" err="1">
                <a:solidFill>
                  <a:srgbClr val="006600"/>
                </a:solidFill>
              </a:rPr>
              <a:t>āyah</a:t>
            </a:r>
            <a:r>
              <a:rPr lang="en-US" b="1" dirty="0">
                <a:solidFill>
                  <a:srgbClr val="006600"/>
                </a:solidFill>
              </a:rPr>
              <a:t> has been explained as daybreak, when the sun breaks through the darkness of night before rising in the east. </a:t>
            </a:r>
            <a:r>
              <a:rPr lang="en-US" dirty="0"/>
              <a:t>This brings to mind the power of the Creator and impresses upon the mind of a believer that it is Allah alone who has the power to protect him from </a:t>
            </a:r>
            <a:r>
              <a:rPr lang="en-US" dirty="0" smtClean="0"/>
              <a:t>evil. </a:t>
            </a: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19</a:t>
            </a:fld>
            <a:endParaRPr lang="en-US"/>
          </a:p>
        </p:txBody>
      </p:sp>
    </p:spTree>
    <p:extLst>
      <p:ext uri="{BB962C8B-B14F-4D97-AF65-F5344CB8AC3E}">
        <p14:creationId xmlns:p14="http://schemas.microsoft.com/office/powerpoint/2010/main" val="246340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a:xfrm>
            <a:off x="838200" y="1476104"/>
            <a:ext cx="10515600" cy="5051702"/>
          </a:xfrm>
        </p:spPr>
        <p:txBody>
          <a:bodyPr>
            <a:normAutofit/>
          </a:bodyPr>
          <a:lstStyle/>
          <a:p>
            <a:pPr marL="0" indent="0" algn="ctr">
              <a:buNone/>
            </a:pPr>
            <a:r>
              <a:rPr lang="en-US" b="1" dirty="0"/>
              <a:t>Lecture No. </a:t>
            </a:r>
            <a:r>
              <a:rPr lang="en-US" b="1" dirty="0" smtClean="0"/>
              <a:t>16 </a:t>
            </a:r>
            <a:endParaRPr lang="en-US" dirty="0" smtClean="0"/>
          </a:p>
          <a:p>
            <a:r>
              <a:rPr lang="en-US" sz="1800" b="1" dirty="0"/>
              <a:t>Tafseer of Surah </a:t>
            </a:r>
            <a:r>
              <a:rPr lang="en-US" sz="1800" b="1" dirty="0" smtClean="0"/>
              <a:t>al-</a:t>
            </a:r>
            <a:r>
              <a:rPr lang="en-US" sz="1800" b="1" dirty="0" err="1" smtClean="0"/>
              <a:t>Ma’un</a:t>
            </a:r>
            <a:r>
              <a:rPr lang="en-US" sz="1800" b="1" dirty="0" smtClean="0"/>
              <a:t> </a:t>
            </a:r>
            <a:r>
              <a:rPr lang="en-US" sz="1800" b="1" dirty="0"/>
              <a:t>(no</a:t>
            </a:r>
            <a:r>
              <a:rPr lang="en-US" sz="1800" b="1" dirty="0" smtClean="0"/>
              <a:t>. 107</a:t>
            </a:r>
            <a:r>
              <a:rPr lang="en-US" sz="1800" b="1" baseline="30000" dirty="0" smtClean="0"/>
              <a:t>th</a:t>
            </a:r>
            <a:r>
              <a:rPr lang="en-US" sz="1800" b="1" dirty="0" smtClean="0"/>
              <a:t>)</a:t>
            </a:r>
            <a:endParaRPr lang="en-US" sz="1800" b="1" dirty="0"/>
          </a:p>
          <a:p>
            <a:r>
              <a:rPr lang="en-US" sz="1800" b="1" dirty="0" smtClean="0"/>
              <a:t>Tafseer </a:t>
            </a:r>
            <a:r>
              <a:rPr lang="en-US" sz="1800" b="1" dirty="0"/>
              <a:t>of Surah </a:t>
            </a:r>
            <a:r>
              <a:rPr lang="en-US" sz="1800" b="1" dirty="0" smtClean="0"/>
              <a:t>al-</a:t>
            </a:r>
            <a:r>
              <a:rPr lang="en-US" sz="1800" b="1" dirty="0" err="1" smtClean="0"/>
              <a:t>Kawthar</a:t>
            </a:r>
            <a:r>
              <a:rPr lang="en-US" sz="1800" b="1" dirty="0" smtClean="0"/>
              <a:t> (</a:t>
            </a:r>
            <a:r>
              <a:rPr lang="en-US" sz="1800" b="1" dirty="0"/>
              <a:t>no. </a:t>
            </a:r>
            <a:r>
              <a:rPr lang="en-US" sz="1800" b="1" dirty="0" smtClean="0"/>
              <a:t>108</a:t>
            </a:r>
            <a:r>
              <a:rPr lang="en-US" sz="1800" b="1" baseline="30000" dirty="0" smtClean="0"/>
              <a:t>th</a:t>
            </a:r>
            <a:r>
              <a:rPr lang="en-US" sz="1800" b="1" dirty="0" smtClean="0"/>
              <a:t>) </a:t>
            </a:r>
          </a:p>
          <a:p>
            <a:r>
              <a:rPr lang="en-US" sz="1800" b="1" dirty="0" smtClean="0"/>
              <a:t>Tafseer of Surah al-</a:t>
            </a:r>
            <a:r>
              <a:rPr lang="en-US" sz="1800" b="1" dirty="0" err="1" smtClean="0"/>
              <a:t>Kafirun</a:t>
            </a:r>
            <a:r>
              <a:rPr lang="en-US" sz="1800" b="1" dirty="0" smtClean="0"/>
              <a:t> </a:t>
            </a:r>
            <a:r>
              <a:rPr lang="en-US" sz="1800" b="1" dirty="0"/>
              <a:t>(no. </a:t>
            </a:r>
            <a:r>
              <a:rPr lang="en-US" sz="1800" b="1" dirty="0" smtClean="0"/>
              <a:t>109</a:t>
            </a:r>
            <a:r>
              <a:rPr lang="en-US" sz="1800" b="1" baseline="30000" dirty="0" smtClean="0"/>
              <a:t>th</a:t>
            </a:r>
            <a:r>
              <a:rPr lang="en-US" sz="1800" b="1" dirty="0" smtClean="0"/>
              <a:t>)</a:t>
            </a:r>
          </a:p>
          <a:p>
            <a:r>
              <a:rPr lang="en-US" sz="1800" b="1" dirty="0"/>
              <a:t>Tafseer of Surah </a:t>
            </a:r>
            <a:r>
              <a:rPr lang="en-US" sz="1800" b="1" dirty="0" smtClean="0"/>
              <a:t>an-Nasr </a:t>
            </a:r>
            <a:r>
              <a:rPr lang="en-US" sz="1800" b="1" dirty="0"/>
              <a:t>(no. </a:t>
            </a:r>
            <a:r>
              <a:rPr lang="en-US" sz="1800" b="1" dirty="0" smtClean="0"/>
              <a:t>110</a:t>
            </a:r>
            <a:r>
              <a:rPr lang="en-US" sz="1800" b="1" baseline="30000" dirty="0" smtClean="0"/>
              <a:t>th</a:t>
            </a:r>
            <a:r>
              <a:rPr lang="en-US" sz="1800" b="1" dirty="0" smtClean="0"/>
              <a:t>)</a:t>
            </a:r>
          </a:p>
          <a:p>
            <a:r>
              <a:rPr lang="en-US" sz="1800" b="1" dirty="0"/>
              <a:t>Tafseer of Surah </a:t>
            </a:r>
            <a:r>
              <a:rPr lang="en-US" sz="1800" b="1" dirty="0" smtClean="0"/>
              <a:t>al-</a:t>
            </a:r>
            <a:r>
              <a:rPr lang="en-US" sz="1800" b="1" dirty="0" err="1" smtClean="0"/>
              <a:t>Lahab</a:t>
            </a:r>
            <a:r>
              <a:rPr lang="en-US" sz="1800" b="1" dirty="0" smtClean="0"/>
              <a:t> </a:t>
            </a:r>
            <a:r>
              <a:rPr lang="en-US" sz="1800" b="1" dirty="0"/>
              <a:t>(no. </a:t>
            </a:r>
            <a:r>
              <a:rPr lang="en-US" sz="1800" b="1" dirty="0" smtClean="0"/>
              <a:t>111</a:t>
            </a:r>
            <a:r>
              <a:rPr lang="en-US" sz="1800" b="1" baseline="30000" dirty="0" smtClean="0"/>
              <a:t>th</a:t>
            </a:r>
            <a:r>
              <a:rPr lang="en-US" sz="1800" b="1" dirty="0" smtClean="0"/>
              <a:t>)</a:t>
            </a:r>
            <a:endParaRPr lang="en-US" sz="1800" b="1" dirty="0"/>
          </a:p>
          <a:p>
            <a:r>
              <a:rPr lang="en-US" sz="1800" b="1" dirty="0"/>
              <a:t>Tafseer of Surah </a:t>
            </a:r>
            <a:r>
              <a:rPr lang="en-US" sz="1800" b="1" dirty="0" smtClean="0"/>
              <a:t>al-</a:t>
            </a:r>
            <a:r>
              <a:rPr lang="en-US" sz="1800" b="1" dirty="0" err="1" smtClean="0"/>
              <a:t>Ikhlas</a:t>
            </a:r>
            <a:r>
              <a:rPr lang="en-US" sz="1800" b="1" dirty="0" smtClean="0"/>
              <a:t> </a:t>
            </a:r>
            <a:r>
              <a:rPr lang="en-US" sz="1800" b="1" dirty="0"/>
              <a:t>(no. </a:t>
            </a:r>
            <a:r>
              <a:rPr lang="en-US" sz="1800" b="1" dirty="0" smtClean="0"/>
              <a:t>112</a:t>
            </a:r>
            <a:r>
              <a:rPr lang="en-US" sz="1800" b="1" baseline="30000" dirty="0" smtClean="0"/>
              <a:t>th</a:t>
            </a:r>
            <a:r>
              <a:rPr lang="en-US" sz="1800" b="1" dirty="0" smtClean="0"/>
              <a:t>)</a:t>
            </a:r>
          </a:p>
          <a:p>
            <a:r>
              <a:rPr lang="en-US" sz="1800" b="1" dirty="0"/>
              <a:t>Tafseer of Surah </a:t>
            </a:r>
            <a:r>
              <a:rPr lang="en-US" sz="1800" b="1" dirty="0" smtClean="0"/>
              <a:t>al-</a:t>
            </a:r>
            <a:r>
              <a:rPr lang="en-US" sz="1800" b="1" dirty="0" err="1" smtClean="0"/>
              <a:t>Falaq</a:t>
            </a:r>
            <a:r>
              <a:rPr lang="en-US" sz="1800" b="1" dirty="0" smtClean="0"/>
              <a:t> </a:t>
            </a:r>
            <a:r>
              <a:rPr lang="en-US" sz="1800" b="1" dirty="0"/>
              <a:t>(no. </a:t>
            </a:r>
            <a:r>
              <a:rPr lang="en-US" sz="1800" b="1" dirty="0" smtClean="0"/>
              <a:t>113th)</a:t>
            </a:r>
          </a:p>
          <a:p>
            <a:r>
              <a:rPr lang="en-US" sz="1800" b="1" dirty="0"/>
              <a:t>Tafseer of Surah </a:t>
            </a:r>
            <a:r>
              <a:rPr lang="en-US" sz="1800" b="1" dirty="0" smtClean="0"/>
              <a:t>an-</a:t>
            </a:r>
            <a:r>
              <a:rPr lang="en-US" sz="1800" b="1" dirty="0" err="1" smtClean="0"/>
              <a:t>Nas</a:t>
            </a:r>
            <a:r>
              <a:rPr lang="en-US" sz="1800" b="1" dirty="0" smtClean="0"/>
              <a:t> </a:t>
            </a:r>
            <a:r>
              <a:rPr lang="en-US" sz="1800" b="1" dirty="0"/>
              <a:t>(no. </a:t>
            </a:r>
            <a:r>
              <a:rPr lang="en-US" sz="1800" b="1" dirty="0" smtClean="0"/>
              <a:t>114th</a:t>
            </a:r>
            <a:r>
              <a:rPr lang="en-US" sz="1800" b="1" dirty="0"/>
              <a:t>)</a:t>
            </a:r>
          </a:p>
          <a:p>
            <a:endParaRPr lang="en-US" sz="1800" b="1" dirty="0"/>
          </a:p>
          <a:p>
            <a:endParaRPr lang="en-US" sz="2000" b="1" dirty="0" smtClean="0"/>
          </a:p>
          <a:p>
            <a:endParaRPr lang="en-US" b="1" dirty="0" smtClean="0"/>
          </a:p>
          <a:p>
            <a:endParaRPr lang="en-US" b="1" dirty="0"/>
          </a:p>
          <a:p>
            <a:endParaRPr lang="en-US" b="1" dirty="0"/>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2021-01-30</a:t>
            </a:fld>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dirty="0"/>
          </a:p>
        </p:txBody>
      </p:sp>
    </p:spTree>
    <p:extLst>
      <p:ext uri="{BB962C8B-B14F-4D97-AF65-F5344CB8AC3E}">
        <p14:creationId xmlns:p14="http://schemas.microsoft.com/office/powerpoint/2010/main" val="1083218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029"/>
          </a:xfrm>
        </p:spPr>
        <p:txBody>
          <a:bodyPr>
            <a:normAutofit/>
          </a:bodyPr>
          <a:lstStyle/>
          <a:p>
            <a:r>
              <a:rPr lang="en-US" sz="3200" dirty="0"/>
              <a:t>Tafseer of Surah al-</a:t>
            </a:r>
            <a:r>
              <a:rPr lang="en-US" sz="3200" dirty="0" err="1"/>
              <a:t>Falaq</a:t>
            </a:r>
            <a:endParaRPr lang="en-US" sz="3200" dirty="0"/>
          </a:p>
        </p:txBody>
      </p:sp>
      <p:sp>
        <p:nvSpPr>
          <p:cNvPr id="3" name="Content Placeholder 2"/>
          <p:cNvSpPr>
            <a:spLocks noGrp="1"/>
          </p:cNvSpPr>
          <p:nvPr>
            <p:ph idx="1"/>
          </p:nvPr>
        </p:nvSpPr>
        <p:spPr>
          <a:xfrm>
            <a:off x="838200" y="1554480"/>
            <a:ext cx="10515600" cy="5094513"/>
          </a:xfrm>
        </p:spPr>
        <p:txBody>
          <a:bodyPr>
            <a:normAutofit fontScale="55000" lnSpcReduction="20000"/>
          </a:bodyPr>
          <a:lstStyle/>
          <a:p>
            <a:r>
              <a:rPr lang="en-US" dirty="0"/>
              <a:t>In the second </a:t>
            </a:r>
            <a:r>
              <a:rPr lang="en-US" dirty="0" err="1"/>
              <a:t>āyah</a:t>
            </a:r>
            <a:r>
              <a:rPr lang="en-US" dirty="0"/>
              <a:t>, </a:t>
            </a:r>
            <a:r>
              <a:rPr lang="en-US" dirty="0">
                <a:solidFill>
                  <a:srgbClr val="006600"/>
                </a:solidFill>
              </a:rPr>
              <a:t>protection is sought from those evils which are known to be harmful and dangerous as well as from the evil due to accidents or misuse </a:t>
            </a:r>
            <a:r>
              <a:rPr lang="en-US" dirty="0"/>
              <a:t>of what Allah created for the benefit of man, such as fire. Protection is also sought </a:t>
            </a:r>
            <a:r>
              <a:rPr lang="en-US" dirty="0">
                <a:solidFill>
                  <a:srgbClr val="006600"/>
                </a:solidFill>
              </a:rPr>
              <a:t>from the evil consequences of human error and sin.</a:t>
            </a:r>
            <a:r>
              <a:rPr lang="en-US" dirty="0"/>
              <a:t> </a:t>
            </a:r>
            <a:r>
              <a:rPr lang="en-US" dirty="0">
                <a:solidFill>
                  <a:srgbClr val="006600"/>
                </a:solidFill>
              </a:rPr>
              <a:t>And this comprises two categories of evil: that which exists and whose removal is sought, and that which has not occurred but is feared.</a:t>
            </a:r>
          </a:p>
          <a:p>
            <a:r>
              <a:rPr lang="en-US" dirty="0" smtClean="0"/>
              <a:t>Ibn </a:t>
            </a:r>
            <a:r>
              <a:rPr lang="en-US" dirty="0" err="1"/>
              <a:t>ʽAbbās</a:t>
            </a:r>
            <a:r>
              <a:rPr lang="en-US" dirty="0"/>
              <a:t> explained </a:t>
            </a:r>
            <a:r>
              <a:rPr lang="en-US" b="1" i="1" dirty="0" err="1">
                <a:solidFill>
                  <a:srgbClr val="006600"/>
                </a:solidFill>
              </a:rPr>
              <a:t>ghāsiq</a:t>
            </a:r>
            <a:r>
              <a:rPr lang="en-US" dirty="0"/>
              <a:t> as </a:t>
            </a:r>
            <a:r>
              <a:rPr lang="en-US" b="1" dirty="0">
                <a:solidFill>
                  <a:srgbClr val="006600"/>
                </a:solidFill>
              </a:rPr>
              <a:t>the night bringing its darkness which settles over everything, making it invisible</a:t>
            </a:r>
            <a:r>
              <a:rPr lang="en-US" dirty="0"/>
              <a:t>, and this is denoted by addition of the verb</a:t>
            </a:r>
            <a:r>
              <a:rPr lang="en-US" b="1" i="1" dirty="0">
                <a:solidFill>
                  <a:srgbClr val="006600"/>
                </a:solidFill>
              </a:rPr>
              <a:t>, </a:t>
            </a:r>
            <a:r>
              <a:rPr lang="en-US" b="1" i="1" dirty="0" err="1">
                <a:solidFill>
                  <a:srgbClr val="006600"/>
                </a:solidFill>
              </a:rPr>
              <a:t>waqaba</a:t>
            </a:r>
            <a:r>
              <a:rPr lang="en-US" dirty="0"/>
              <a:t>. Ibn al-</a:t>
            </a:r>
            <a:r>
              <a:rPr lang="en-US" dirty="0" err="1"/>
              <a:t>Qayyim</a:t>
            </a:r>
            <a:r>
              <a:rPr lang="en-US" dirty="0"/>
              <a:t> mentioned that the reason for seeking refuge with the Lord of Daybreak is </a:t>
            </a:r>
            <a:r>
              <a:rPr lang="en-US" dirty="0">
                <a:solidFill>
                  <a:srgbClr val="006600"/>
                </a:solidFill>
              </a:rPr>
              <a:t>that the appearance of light at dawn drives away the evil forces of </a:t>
            </a:r>
            <a:r>
              <a:rPr lang="en-US" dirty="0" smtClean="0">
                <a:solidFill>
                  <a:srgbClr val="006600"/>
                </a:solidFill>
              </a:rPr>
              <a:t>night</a:t>
            </a:r>
            <a:r>
              <a:rPr lang="en-US" dirty="0" smtClean="0"/>
              <a:t>. </a:t>
            </a:r>
            <a:r>
              <a:rPr lang="en-US" dirty="0"/>
              <a:t>Some scholars have additionally explained </a:t>
            </a:r>
            <a:r>
              <a:rPr lang="en-US" b="1" dirty="0">
                <a:solidFill>
                  <a:srgbClr val="006600"/>
                </a:solidFill>
              </a:rPr>
              <a:t>"darkness" as ignorance</a:t>
            </a:r>
            <a:r>
              <a:rPr lang="en-US" dirty="0"/>
              <a:t>, because the Qur'ān describes every kind of falsehood and misguidance as darkness </a:t>
            </a:r>
            <a:r>
              <a:rPr lang="en-US" b="1" dirty="0">
                <a:solidFill>
                  <a:srgbClr val="006600"/>
                </a:solidFill>
              </a:rPr>
              <a:t>while truth and right guidance are called light</a:t>
            </a:r>
            <a:r>
              <a:rPr lang="en-US" dirty="0" smtClean="0"/>
              <a:t>.</a:t>
            </a:r>
          </a:p>
          <a:p>
            <a:r>
              <a:rPr lang="en-US" dirty="0"/>
              <a:t>In the fourth verse Here, </a:t>
            </a:r>
            <a:r>
              <a:rPr lang="en-US" b="1" dirty="0">
                <a:solidFill>
                  <a:srgbClr val="006600"/>
                </a:solidFill>
              </a:rPr>
              <a:t>protection is sought from the evil of those who practice magic</a:t>
            </a:r>
            <a:r>
              <a:rPr lang="en-US" dirty="0"/>
              <a:t>. This was mentioned by the Prophet (</a:t>
            </a:r>
            <a:r>
              <a:rPr lang="en-US" dirty="0" err="1"/>
              <a:t>pbuh</a:t>
            </a:r>
            <a:r>
              <a:rPr lang="en-US" dirty="0"/>
              <a:t>) </a:t>
            </a:r>
            <a:r>
              <a:rPr lang="en-US" dirty="0">
                <a:solidFill>
                  <a:srgbClr val="006600"/>
                </a:solidFill>
              </a:rPr>
              <a:t>as one of the seven major sins which make one deserving of the </a:t>
            </a:r>
            <a:r>
              <a:rPr lang="en-US" dirty="0" smtClean="0">
                <a:solidFill>
                  <a:srgbClr val="006600"/>
                </a:solidFill>
              </a:rPr>
              <a:t>Hellfire</a:t>
            </a:r>
            <a:r>
              <a:rPr lang="en-US" dirty="0" smtClean="0"/>
              <a:t>. </a:t>
            </a:r>
            <a:r>
              <a:rPr lang="en-US" dirty="0"/>
              <a:t>A common method used by </a:t>
            </a:r>
            <a:r>
              <a:rPr lang="en-US" dirty="0">
                <a:solidFill>
                  <a:srgbClr val="006600"/>
                </a:solidFill>
              </a:rPr>
              <a:t>magicians was to tie knots (</a:t>
            </a:r>
            <a:r>
              <a:rPr lang="en-US" dirty="0" err="1">
                <a:solidFill>
                  <a:srgbClr val="006600"/>
                </a:solidFill>
              </a:rPr>
              <a:t>ʽuqad</a:t>
            </a:r>
            <a:r>
              <a:rPr lang="en-US" dirty="0">
                <a:solidFill>
                  <a:srgbClr val="006600"/>
                </a:solidFill>
              </a:rPr>
              <a:t>) on a cord and then recite words and blow them onto the knots with the intent of casting a spell or afflicting someone with harm. </a:t>
            </a:r>
            <a:r>
              <a:rPr lang="en-US" dirty="0"/>
              <a:t>Finally, protection is sought </a:t>
            </a:r>
            <a:r>
              <a:rPr lang="en-US" b="1" dirty="0">
                <a:solidFill>
                  <a:srgbClr val="006600"/>
                </a:solidFill>
              </a:rPr>
              <a:t>from the evil of those who envy others</a:t>
            </a:r>
            <a:r>
              <a:rPr lang="en-US" dirty="0"/>
              <a:t>. For they often try to destroy the work or property of those they envy, or even harm them physically. </a:t>
            </a:r>
            <a:endParaRPr lang="en-US" dirty="0" smtClean="0"/>
          </a:p>
          <a:p>
            <a:r>
              <a:rPr lang="en-US" b="1" dirty="0" smtClean="0">
                <a:solidFill>
                  <a:srgbClr val="C00000"/>
                </a:solidFill>
              </a:rPr>
              <a:t>DISCUSSION:</a:t>
            </a:r>
            <a:r>
              <a:rPr lang="en-US" dirty="0" smtClean="0"/>
              <a:t> 1- </a:t>
            </a:r>
            <a:r>
              <a:rPr lang="en-US" dirty="0"/>
              <a:t>The word "</a:t>
            </a:r>
            <a:r>
              <a:rPr lang="en-US" dirty="0" err="1"/>
              <a:t>falaq</a:t>
            </a:r>
            <a:r>
              <a:rPr lang="en-US" dirty="0"/>
              <a:t>" in this verse literally means….complete. </a:t>
            </a:r>
            <a:endParaRPr lang="en-US" dirty="0" smtClean="0"/>
          </a:p>
          <a:p>
            <a:r>
              <a:rPr lang="en-US" dirty="0"/>
              <a:t> </a:t>
            </a:r>
            <a:r>
              <a:rPr lang="en-US" dirty="0" smtClean="0"/>
              <a:t>                        2- for </a:t>
            </a:r>
            <a:r>
              <a:rPr lang="en-US" dirty="0"/>
              <a:t>protecting your self and others from the evil of those who envy others you </a:t>
            </a:r>
            <a:r>
              <a:rPr lang="en-US" dirty="0" smtClean="0"/>
              <a:t>recite..………..(</a:t>
            </a:r>
            <a:r>
              <a:rPr lang="en-US" dirty="0"/>
              <a:t>complete).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20</a:t>
            </a:fld>
            <a:endParaRPr lang="en-US"/>
          </a:p>
        </p:txBody>
      </p:sp>
    </p:spTree>
    <p:extLst>
      <p:ext uri="{BB962C8B-B14F-4D97-AF65-F5344CB8AC3E}">
        <p14:creationId xmlns:p14="http://schemas.microsoft.com/office/powerpoint/2010/main" val="3775232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a:bodyPr>
          <a:lstStyle/>
          <a:p>
            <a:r>
              <a:rPr lang="en-US" sz="3200" dirty="0"/>
              <a:t>Tafseer of Surah </a:t>
            </a:r>
            <a:r>
              <a:rPr lang="en-US" sz="3200" dirty="0" smtClean="0"/>
              <a:t>an-</a:t>
            </a:r>
            <a:r>
              <a:rPr lang="en-US" sz="3200" dirty="0" err="1" smtClean="0"/>
              <a:t>Nas</a:t>
            </a:r>
            <a:endParaRPr lang="en-US" sz="3200" dirty="0"/>
          </a:p>
        </p:txBody>
      </p:sp>
      <p:sp>
        <p:nvSpPr>
          <p:cNvPr id="3" name="Content Placeholder 2"/>
          <p:cNvSpPr>
            <a:spLocks noGrp="1"/>
          </p:cNvSpPr>
          <p:nvPr>
            <p:ph idx="1"/>
          </p:nvPr>
        </p:nvSpPr>
        <p:spPr>
          <a:xfrm>
            <a:off x="838200" y="1658983"/>
            <a:ext cx="10515600" cy="5042264"/>
          </a:xfrm>
        </p:spPr>
        <p:txBody>
          <a:bodyPr>
            <a:normAutofit fontScale="55000" lnSpcReduction="20000"/>
          </a:bodyPr>
          <a:lstStyle/>
          <a:p>
            <a:pPr algn="r" rtl="1"/>
            <a:r>
              <a:rPr lang="en-US" b="1" dirty="0" smtClean="0">
                <a:solidFill>
                  <a:srgbClr val="006600"/>
                </a:solidFill>
              </a:rPr>
              <a:t>                     </a:t>
            </a:r>
            <a:r>
              <a:rPr lang="ar-EG" sz="3300" b="1" dirty="0" smtClean="0">
                <a:solidFill>
                  <a:srgbClr val="006600"/>
                </a:solidFill>
              </a:rPr>
              <a:t>قُلْ </a:t>
            </a:r>
            <a:r>
              <a:rPr lang="ar-EG" sz="3300" b="1" dirty="0">
                <a:solidFill>
                  <a:srgbClr val="006600"/>
                </a:solidFill>
              </a:rPr>
              <a:t>أَعُوذُ بِرَبِّ النَّاسِ١مَلِكِ النَّاسِ٢إِلَٰهِ النَّاسِ٣مِن شَرِّ الْوَسْوَاسِ الْخَنَّاسِ٤الَّذِي يُوَسْوِسُ فِي صُدُورِ النَّاسِ٥مِنَ الْجِنَّةِ </a:t>
            </a:r>
            <a:r>
              <a:rPr lang="ar-EG" sz="3300" b="1" dirty="0" smtClean="0">
                <a:solidFill>
                  <a:srgbClr val="006600"/>
                </a:solidFill>
              </a:rPr>
              <a:t>وَالنَّاسِ</a:t>
            </a:r>
            <a:endParaRPr lang="en-US" sz="3300" b="1" dirty="0" smtClean="0">
              <a:solidFill>
                <a:srgbClr val="006600"/>
              </a:solidFill>
            </a:endParaRPr>
          </a:p>
          <a:p>
            <a:r>
              <a:rPr lang="en-US" b="1" i="1" dirty="0" smtClean="0">
                <a:solidFill>
                  <a:srgbClr val="006600"/>
                </a:solidFill>
              </a:rPr>
              <a:t>Say</a:t>
            </a:r>
            <a:r>
              <a:rPr lang="en-US" b="1" i="1" dirty="0">
                <a:solidFill>
                  <a:srgbClr val="006600"/>
                </a:solidFill>
              </a:rPr>
              <a:t>, “I seek refuge in the Lord of humankind. </a:t>
            </a:r>
            <a:r>
              <a:rPr lang="en-US" b="1" i="1" dirty="0" smtClean="0">
                <a:solidFill>
                  <a:srgbClr val="006600"/>
                </a:solidFill>
              </a:rPr>
              <a:t>The </a:t>
            </a:r>
            <a:r>
              <a:rPr lang="en-US" b="1" i="1" dirty="0">
                <a:solidFill>
                  <a:srgbClr val="006600"/>
                </a:solidFill>
              </a:rPr>
              <a:t>King of humankind. </a:t>
            </a:r>
            <a:r>
              <a:rPr lang="en-US" b="1" i="1" dirty="0" smtClean="0">
                <a:solidFill>
                  <a:srgbClr val="006600"/>
                </a:solidFill>
              </a:rPr>
              <a:t>The </a:t>
            </a:r>
            <a:r>
              <a:rPr lang="en-US" b="1" i="1" dirty="0">
                <a:solidFill>
                  <a:srgbClr val="006600"/>
                </a:solidFill>
              </a:rPr>
              <a:t>God of humankind. </a:t>
            </a:r>
            <a:r>
              <a:rPr lang="en-US" b="1" i="1" dirty="0" smtClean="0">
                <a:solidFill>
                  <a:srgbClr val="006600"/>
                </a:solidFill>
              </a:rPr>
              <a:t>From </a:t>
            </a:r>
            <a:r>
              <a:rPr lang="en-US" b="1" i="1" dirty="0">
                <a:solidFill>
                  <a:srgbClr val="006600"/>
                </a:solidFill>
              </a:rPr>
              <a:t>the evil of the sneaky whisperer. </a:t>
            </a:r>
            <a:r>
              <a:rPr lang="en-US" b="1" i="1" dirty="0" smtClean="0">
                <a:solidFill>
                  <a:srgbClr val="006600"/>
                </a:solidFill>
              </a:rPr>
              <a:t>Who </a:t>
            </a:r>
            <a:r>
              <a:rPr lang="en-US" b="1" i="1" dirty="0">
                <a:solidFill>
                  <a:srgbClr val="006600"/>
                </a:solidFill>
              </a:rPr>
              <a:t>whispers into the hearts of people</a:t>
            </a:r>
            <a:r>
              <a:rPr lang="en-US" b="1" i="1" dirty="0" smtClean="0">
                <a:solidFill>
                  <a:srgbClr val="006600"/>
                </a:solidFill>
              </a:rPr>
              <a:t>.</a:t>
            </a:r>
            <a:r>
              <a:rPr lang="ar-EG" b="1" i="1" dirty="0" smtClean="0">
                <a:solidFill>
                  <a:srgbClr val="006600"/>
                </a:solidFill>
              </a:rPr>
              <a:t> </a:t>
            </a:r>
            <a:r>
              <a:rPr lang="en-US" b="1" i="1" dirty="0" smtClean="0">
                <a:solidFill>
                  <a:srgbClr val="006600"/>
                </a:solidFill>
              </a:rPr>
              <a:t>From </a:t>
            </a:r>
            <a:r>
              <a:rPr lang="en-US" b="1" i="1" dirty="0">
                <a:solidFill>
                  <a:srgbClr val="006600"/>
                </a:solidFill>
              </a:rPr>
              <a:t>among the jinn and among humankind.” </a:t>
            </a:r>
            <a:endParaRPr lang="en-US" b="1" i="1" dirty="0" smtClean="0">
              <a:solidFill>
                <a:srgbClr val="006600"/>
              </a:solidFill>
            </a:endParaRPr>
          </a:p>
          <a:p>
            <a:r>
              <a:rPr lang="en-US" b="1" dirty="0"/>
              <a:t>In </a:t>
            </a:r>
            <a:r>
              <a:rPr lang="en-US" b="1" dirty="0" err="1"/>
              <a:t>Sūrah</a:t>
            </a:r>
            <a:r>
              <a:rPr lang="en-US" b="1" dirty="0"/>
              <a:t> al-</a:t>
            </a:r>
            <a:r>
              <a:rPr lang="en-US" b="1" dirty="0" err="1"/>
              <a:t>Falaq</a:t>
            </a:r>
            <a:r>
              <a:rPr lang="en-US" b="1" dirty="0"/>
              <a:t>, Allah’s protection is sought from the external evils which cause one harm, whereas in this </a:t>
            </a:r>
            <a:r>
              <a:rPr lang="en-US" b="1" dirty="0" err="1"/>
              <a:t>sūrah</a:t>
            </a:r>
            <a:r>
              <a:rPr lang="en-US" b="1" dirty="0"/>
              <a:t>, protection is sought against internal evil within the individual</a:t>
            </a:r>
            <a:r>
              <a:rPr lang="en-US" dirty="0"/>
              <a:t>, by which harm is caused to the self and others. </a:t>
            </a:r>
            <a:endParaRPr lang="en-US" dirty="0" smtClean="0"/>
          </a:p>
          <a:p>
            <a:r>
              <a:rPr lang="en-US" dirty="0"/>
              <a:t>In the first </a:t>
            </a:r>
            <a:r>
              <a:rPr lang="en-US" dirty="0" err="1"/>
              <a:t>āyah</a:t>
            </a:r>
            <a:r>
              <a:rPr lang="en-US" dirty="0"/>
              <a:t> the Prophet (</a:t>
            </a:r>
            <a:r>
              <a:rPr lang="en-US" dirty="0" err="1"/>
              <a:t>pbuh</a:t>
            </a:r>
            <a:r>
              <a:rPr lang="en-US" dirty="0"/>
              <a:t>) is again commanded to say and convey the specific words which follow as </a:t>
            </a:r>
            <a:r>
              <a:rPr lang="en-US" b="1" dirty="0">
                <a:solidFill>
                  <a:srgbClr val="006600"/>
                </a:solidFill>
              </a:rPr>
              <a:t>protection against the devils </a:t>
            </a:r>
            <a:r>
              <a:rPr lang="en-US" b="1" dirty="0" smtClean="0">
                <a:solidFill>
                  <a:srgbClr val="006600"/>
                </a:solidFill>
              </a:rPr>
              <a:t>among </a:t>
            </a:r>
            <a:r>
              <a:rPr lang="en-US" b="1" dirty="0">
                <a:solidFill>
                  <a:srgbClr val="006600"/>
                </a:solidFill>
              </a:rPr>
              <a:t>jinn and men who suggest evil to people’s minds</a:t>
            </a:r>
            <a:r>
              <a:rPr lang="en-US" dirty="0"/>
              <a:t>. </a:t>
            </a:r>
            <a:r>
              <a:rPr lang="en-US" b="1" dirty="0">
                <a:solidFill>
                  <a:srgbClr val="006600"/>
                </a:solidFill>
              </a:rPr>
              <a:t>Refuge is sought in the Lord of mankind from various afflictions of the mind and </a:t>
            </a:r>
            <a:r>
              <a:rPr lang="en-US" b="1" dirty="0" smtClean="0">
                <a:solidFill>
                  <a:srgbClr val="006600"/>
                </a:solidFill>
              </a:rPr>
              <a:t>heart. </a:t>
            </a:r>
            <a:r>
              <a:rPr lang="en-US" dirty="0"/>
              <a:t>The Lord (Rabb) refers to </a:t>
            </a:r>
            <a:r>
              <a:rPr lang="en-US" dirty="0" smtClean="0"/>
              <a:t>Allah. For </a:t>
            </a:r>
            <a:r>
              <a:rPr lang="en-US" dirty="0"/>
              <a:t>it is Allah who owns, governs and runs His </a:t>
            </a:r>
            <a:r>
              <a:rPr lang="en-US" dirty="0" smtClean="0"/>
              <a:t>universe. </a:t>
            </a:r>
            <a:r>
              <a:rPr lang="en-US" dirty="0"/>
              <a:t>Allah is the owner of all He created, which includes mankind. </a:t>
            </a:r>
            <a:r>
              <a:rPr lang="en-US" b="1" dirty="0">
                <a:solidFill>
                  <a:srgbClr val="006600"/>
                </a:solidFill>
              </a:rPr>
              <a:t>Allah, </a:t>
            </a:r>
            <a:r>
              <a:rPr lang="en-US" b="1" i="1" dirty="0">
                <a:solidFill>
                  <a:srgbClr val="006600"/>
                </a:solidFill>
              </a:rPr>
              <a:t>al-Malik</a:t>
            </a:r>
            <a:r>
              <a:rPr lang="en-US" b="1" dirty="0">
                <a:solidFill>
                  <a:srgbClr val="006600"/>
                </a:solidFill>
              </a:rPr>
              <a:t>, possesses everything </a:t>
            </a:r>
            <a:r>
              <a:rPr lang="en-US" dirty="0"/>
              <a:t>– the universe, its forces of nature and its living creatures. </a:t>
            </a:r>
            <a:r>
              <a:rPr lang="en-US" b="1" dirty="0" smtClean="0"/>
              <a:t>The </a:t>
            </a:r>
            <a:r>
              <a:rPr lang="en-US" b="1" dirty="0"/>
              <a:t>human being, his body and his property belong to Allah, as well as his soul, his senses, his spouse, his friends and his </a:t>
            </a:r>
            <a:r>
              <a:rPr lang="en-US" b="1" dirty="0" smtClean="0"/>
              <a:t>enemies. </a:t>
            </a:r>
          </a:p>
          <a:p>
            <a:r>
              <a:rPr lang="en-US" dirty="0" smtClean="0"/>
              <a:t>Then </a:t>
            </a:r>
            <a:r>
              <a:rPr lang="en-US" dirty="0"/>
              <a:t>Allah states that </a:t>
            </a:r>
            <a:r>
              <a:rPr lang="en-US" b="1" dirty="0">
                <a:solidFill>
                  <a:srgbClr val="006600"/>
                </a:solidFill>
              </a:rPr>
              <a:t>He is the only true deity (</a:t>
            </a:r>
            <a:r>
              <a:rPr lang="en-US" b="1" i="1" dirty="0" err="1">
                <a:solidFill>
                  <a:srgbClr val="006600"/>
                </a:solidFill>
              </a:rPr>
              <a:t>ilāh</a:t>
            </a:r>
            <a:r>
              <a:rPr lang="en-US" b="1" dirty="0">
                <a:solidFill>
                  <a:srgbClr val="006600"/>
                </a:solidFill>
              </a:rPr>
              <a:t>) of mankind</a:t>
            </a:r>
            <a:r>
              <a:rPr lang="en-US" dirty="0"/>
              <a:t>, meaning that </a:t>
            </a:r>
            <a:r>
              <a:rPr lang="en-US" b="1" i="1" dirty="0">
                <a:solidFill>
                  <a:srgbClr val="006600"/>
                </a:solidFill>
              </a:rPr>
              <a:t>He alone is worthy of their worship and obedience</a:t>
            </a:r>
            <a:r>
              <a:rPr lang="en-US" dirty="0"/>
              <a:t>. </a:t>
            </a:r>
            <a:r>
              <a:rPr lang="en-US" b="1" dirty="0">
                <a:solidFill>
                  <a:srgbClr val="006600"/>
                </a:solidFill>
              </a:rPr>
              <a:t>There is no divinity and no legitimate object of worship other than Him</a:t>
            </a:r>
            <a:r>
              <a:rPr lang="en-US" dirty="0"/>
              <a:t>, whether or not this is recognized by men. The Arabic word, </a:t>
            </a:r>
            <a:r>
              <a:rPr lang="en-US" b="1" i="1" dirty="0" err="1">
                <a:solidFill>
                  <a:srgbClr val="006600"/>
                </a:solidFill>
              </a:rPr>
              <a:t>ilāh</a:t>
            </a:r>
            <a:r>
              <a:rPr lang="en-US" b="1" dirty="0">
                <a:solidFill>
                  <a:srgbClr val="006600"/>
                </a:solidFill>
              </a:rPr>
              <a:t> is defined as "that which is worshipped</a:t>
            </a:r>
            <a:r>
              <a:rPr lang="en-US" b="1" dirty="0" smtClean="0">
                <a:solidFill>
                  <a:srgbClr val="006600"/>
                </a:solidFill>
              </a:rPr>
              <a:t>."</a:t>
            </a: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21</a:t>
            </a:fld>
            <a:endParaRPr lang="en-US"/>
          </a:p>
        </p:txBody>
      </p:sp>
    </p:spTree>
    <p:extLst>
      <p:ext uri="{BB962C8B-B14F-4D97-AF65-F5344CB8AC3E}">
        <p14:creationId xmlns:p14="http://schemas.microsoft.com/office/powerpoint/2010/main" val="1969863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281"/>
          </a:xfrm>
        </p:spPr>
        <p:txBody>
          <a:bodyPr>
            <a:normAutofit/>
          </a:bodyPr>
          <a:lstStyle/>
          <a:p>
            <a:r>
              <a:rPr lang="en-US" sz="3200" dirty="0"/>
              <a:t>Tafseer of Surah an-</a:t>
            </a:r>
            <a:r>
              <a:rPr lang="en-US" sz="3200" dirty="0" err="1"/>
              <a:t>Nas</a:t>
            </a:r>
            <a:endParaRPr lang="en-US" sz="3200" dirty="0"/>
          </a:p>
        </p:txBody>
      </p:sp>
      <p:sp>
        <p:nvSpPr>
          <p:cNvPr id="3" name="Content Placeholder 2"/>
          <p:cNvSpPr>
            <a:spLocks noGrp="1"/>
          </p:cNvSpPr>
          <p:nvPr>
            <p:ph idx="1"/>
          </p:nvPr>
        </p:nvSpPr>
        <p:spPr>
          <a:xfrm>
            <a:off x="838200" y="1658983"/>
            <a:ext cx="10515600" cy="5055326"/>
          </a:xfrm>
        </p:spPr>
        <p:txBody>
          <a:bodyPr>
            <a:normAutofit fontScale="55000" lnSpcReduction="20000"/>
          </a:bodyPr>
          <a:lstStyle/>
          <a:p>
            <a:r>
              <a:rPr lang="en-US" b="1" dirty="0">
                <a:solidFill>
                  <a:srgbClr val="006600"/>
                </a:solidFill>
              </a:rPr>
              <a:t>Evil (</a:t>
            </a:r>
            <a:r>
              <a:rPr lang="en-US" b="1" i="1" dirty="0" err="1">
                <a:solidFill>
                  <a:srgbClr val="006600"/>
                </a:solidFill>
              </a:rPr>
              <a:t>sharr</a:t>
            </a:r>
            <a:r>
              <a:rPr lang="en-US" b="1" dirty="0">
                <a:solidFill>
                  <a:srgbClr val="006600"/>
                </a:solidFill>
              </a:rPr>
              <a:t>) </a:t>
            </a:r>
            <a:r>
              <a:rPr lang="en-US" dirty="0"/>
              <a:t>is the characteristic of the one described in this and the following verses – </a:t>
            </a:r>
            <a:r>
              <a:rPr lang="en-US" b="1" i="1" dirty="0">
                <a:solidFill>
                  <a:srgbClr val="006600"/>
                </a:solidFill>
              </a:rPr>
              <a:t>the retreating whisperer</a:t>
            </a:r>
            <a:r>
              <a:rPr lang="en-US" dirty="0"/>
              <a:t>. He </a:t>
            </a:r>
            <a:r>
              <a:rPr lang="en-US" dirty="0">
                <a:solidFill>
                  <a:srgbClr val="006600"/>
                </a:solidFill>
              </a:rPr>
              <a:t>whispers with the evil intent to cause temptations, doubts, destructive emotions and false concepts to enter the hearts of mankind</a:t>
            </a:r>
            <a:r>
              <a:rPr lang="en-US" dirty="0"/>
              <a:t>. The Arabic word, </a:t>
            </a:r>
            <a:r>
              <a:rPr lang="en-US" b="1" i="1" dirty="0" err="1">
                <a:solidFill>
                  <a:srgbClr val="006600"/>
                </a:solidFill>
              </a:rPr>
              <a:t>waswās</a:t>
            </a:r>
            <a:r>
              <a:rPr lang="en-US" dirty="0"/>
              <a:t>, is an intensive form, indicating </a:t>
            </a:r>
            <a:r>
              <a:rPr lang="en-US" b="1" dirty="0">
                <a:solidFill>
                  <a:srgbClr val="006600"/>
                </a:solidFill>
              </a:rPr>
              <a:t>a frequent, recurrent and persistent whisperer </a:t>
            </a:r>
            <a:r>
              <a:rPr lang="en-US" dirty="0"/>
              <a:t>– not one who might do it </a:t>
            </a:r>
            <a:r>
              <a:rPr lang="en-US" dirty="0" smtClean="0"/>
              <a:t>occasionally. </a:t>
            </a:r>
            <a:r>
              <a:rPr lang="en-US" dirty="0"/>
              <a:t>Evil prompters </a:t>
            </a:r>
            <a:r>
              <a:rPr lang="en-US" b="1" dirty="0">
                <a:solidFill>
                  <a:srgbClr val="006600"/>
                </a:solidFill>
              </a:rPr>
              <a:t>can be from men as well as from jinn</a:t>
            </a:r>
            <a:r>
              <a:rPr lang="en-US" dirty="0"/>
              <a:t>, and this </a:t>
            </a:r>
            <a:r>
              <a:rPr lang="en-US" dirty="0" err="1"/>
              <a:t>sūrah</a:t>
            </a:r>
            <a:r>
              <a:rPr lang="en-US" dirty="0"/>
              <a:t> is taught for </a:t>
            </a:r>
            <a:r>
              <a:rPr lang="en-US" b="1" dirty="0">
                <a:solidFill>
                  <a:srgbClr val="006600"/>
                </a:solidFill>
              </a:rPr>
              <a:t>seeking refuge from the evil of both</a:t>
            </a:r>
            <a:r>
              <a:rPr lang="en-US" dirty="0"/>
              <a:t>. This fact is supported by the Qur'ān and the Sunnah. </a:t>
            </a:r>
            <a:endParaRPr lang="en-US" dirty="0" smtClean="0"/>
          </a:p>
          <a:p>
            <a:r>
              <a:rPr lang="en-US" dirty="0" smtClean="0"/>
              <a:t>It was </a:t>
            </a:r>
            <a:r>
              <a:rPr lang="en-US" dirty="0"/>
              <a:t>reported that </a:t>
            </a:r>
            <a:r>
              <a:rPr lang="en-US" b="1" dirty="0"/>
              <a:t>whenever the Messenger of Allah (</a:t>
            </a:r>
            <a:r>
              <a:rPr lang="en-US" b="1" dirty="0" err="1"/>
              <a:t>pbuh</a:t>
            </a:r>
            <a:r>
              <a:rPr lang="en-US" b="1" dirty="0"/>
              <a:t>) completed the Qur'ān he would commence once again by reciting </a:t>
            </a:r>
            <a:r>
              <a:rPr lang="en-US" b="1" dirty="0" err="1">
                <a:solidFill>
                  <a:srgbClr val="006600"/>
                </a:solidFill>
              </a:rPr>
              <a:t>Sūrah</a:t>
            </a:r>
            <a:r>
              <a:rPr lang="en-US" b="1" dirty="0">
                <a:solidFill>
                  <a:srgbClr val="006600"/>
                </a:solidFill>
              </a:rPr>
              <a:t> </a:t>
            </a:r>
            <a:r>
              <a:rPr lang="en-US" b="1" dirty="0" err="1">
                <a:solidFill>
                  <a:srgbClr val="006600"/>
                </a:solidFill>
              </a:rPr>
              <a:t>alFātiḥah</a:t>
            </a:r>
            <a:r>
              <a:rPr lang="en-US" b="1" dirty="0"/>
              <a:t>. The opening </a:t>
            </a:r>
            <a:r>
              <a:rPr lang="en-US" b="1" dirty="0" err="1"/>
              <a:t>sūrah</a:t>
            </a:r>
            <a:r>
              <a:rPr lang="en-US" b="1" dirty="0"/>
              <a:t> directs man to ask his Lord for guidance in </a:t>
            </a:r>
            <a:r>
              <a:rPr lang="en-US" b="1" dirty="0" smtClean="0"/>
              <a:t>order </a:t>
            </a:r>
            <a:r>
              <a:rPr lang="en-US" b="1" dirty="0"/>
              <a:t>to find and remain upon the straight path leading to His eternal Paradise. </a:t>
            </a:r>
            <a:r>
              <a:rPr lang="en-US" b="1" dirty="0">
                <a:solidFill>
                  <a:srgbClr val="006600"/>
                </a:solidFill>
              </a:rPr>
              <a:t>Allah has granted man His guidance throughout the Qur'ān</a:t>
            </a:r>
            <a:r>
              <a:rPr lang="en-US" dirty="0"/>
              <a:t>. Then, </a:t>
            </a:r>
            <a:r>
              <a:rPr lang="en-US" b="1" dirty="0">
                <a:solidFill>
                  <a:srgbClr val="006600"/>
                </a:solidFill>
              </a:rPr>
              <a:t>in its final </a:t>
            </a:r>
            <a:r>
              <a:rPr lang="en-US" b="1" dirty="0" err="1">
                <a:solidFill>
                  <a:srgbClr val="006600"/>
                </a:solidFill>
              </a:rPr>
              <a:t>sūrahs</a:t>
            </a:r>
            <a:r>
              <a:rPr lang="en-US" b="1" dirty="0">
                <a:solidFill>
                  <a:srgbClr val="006600"/>
                </a:solidFill>
              </a:rPr>
              <a:t>, He directs man to ask his Lord for refuge and protection against any evil beings who would deter him from that guidance </a:t>
            </a:r>
            <a:r>
              <a:rPr lang="en-US" dirty="0"/>
              <a:t>and deprive him of its </a:t>
            </a:r>
            <a:r>
              <a:rPr lang="en-US" dirty="0" smtClean="0"/>
              <a:t>benefits.</a:t>
            </a:r>
          </a:p>
          <a:p>
            <a:endParaRPr lang="en-US" dirty="0" smtClean="0"/>
          </a:p>
          <a:p>
            <a:r>
              <a:rPr lang="en-US" b="1" dirty="0" smtClean="0">
                <a:solidFill>
                  <a:srgbClr val="C00000"/>
                </a:solidFill>
              </a:rPr>
              <a:t>DISCUSSION: </a:t>
            </a:r>
            <a:r>
              <a:rPr lang="en-US" dirty="0" smtClean="0"/>
              <a:t>1-When </a:t>
            </a:r>
            <a:r>
              <a:rPr lang="en-US" dirty="0"/>
              <a:t>you </a:t>
            </a:r>
            <a:r>
              <a:rPr lang="en-US" dirty="0" err="1"/>
              <a:t>Sūrah</a:t>
            </a:r>
            <a:r>
              <a:rPr lang="en-US" dirty="0"/>
              <a:t> al-</a:t>
            </a:r>
            <a:r>
              <a:rPr lang="en-US" dirty="0" err="1"/>
              <a:t>Falaq</a:t>
            </a:r>
            <a:r>
              <a:rPr lang="en-US" dirty="0"/>
              <a:t>, Allah’s protection is sought from the external evils which cause one harm……………are you agree? </a:t>
            </a:r>
            <a:endParaRPr lang="en-US" dirty="0" smtClean="0"/>
          </a:p>
          <a:p>
            <a:r>
              <a:rPr lang="en-US" dirty="0"/>
              <a:t> </a:t>
            </a:r>
            <a:r>
              <a:rPr lang="en-US" dirty="0" smtClean="0"/>
              <a:t>                       2- </a:t>
            </a:r>
            <a:r>
              <a:rPr lang="en-US" dirty="0"/>
              <a:t>The Arabic word, </a:t>
            </a:r>
            <a:r>
              <a:rPr lang="en-US" dirty="0" err="1"/>
              <a:t>ilāh</a:t>
            </a:r>
            <a:r>
              <a:rPr lang="en-US" dirty="0"/>
              <a:t> is defined as………….(complete).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22</a:t>
            </a:fld>
            <a:endParaRPr lang="en-US"/>
          </a:p>
        </p:txBody>
      </p:sp>
    </p:spTree>
    <p:extLst>
      <p:ext uri="{BB962C8B-B14F-4D97-AF65-F5344CB8AC3E}">
        <p14:creationId xmlns:p14="http://schemas.microsoft.com/office/powerpoint/2010/main" val="2840453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Tafseer of Surah al-</a:t>
            </a:r>
            <a:r>
              <a:rPr lang="en-US" sz="3200" dirty="0" err="1"/>
              <a:t>Ma’un</a:t>
            </a:r>
            <a:endParaRPr lang="en-US" sz="3200"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
        <p:nvSpPr>
          <p:cNvPr id="3" name="Content Placeholder 2"/>
          <p:cNvSpPr>
            <a:spLocks noGrp="1"/>
          </p:cNvSpPr>
          <p:nvPr>
            <p:ph idx="1"/>
          </p:nvPr>
        </p:nvSpPr>
        <p:spPr>
          <a:xfrm>
            <a:off x="838200" y="1690688"/>
            <a:ext cx="10515600" cy="4837118"/>
          </a:xfrm>
        </p:spPr>
        <p:txBody>
          <a:bodyPr>
            <a:normAutofit fontScale="70000" lnSpcReduction="20000"/>
          </a:bodyPr>
          <a:lstStyle/>
          <a:p>
            <a:r>
              <a:rPr lang="en-US" b="1" dirty="0">
                <a:solidFill>
                  <a:srgbClr val="C00000"/>
                </a:solidFill>
              </a:rPr>
              <a:t>Name-</a:t>
            </a:r>
            <a:r>
              <a:rPr lang="en-US" dirty="0">
                <a:solidFill>
                  <a:srgbClr val="C00000"/>
                </a:solidFill>
              </a:rPr>
              <a:t> </a:t>
            </a:r>
            <a:r>
              <a:rPr lang="en-US" dirty="0"/>
              <a:t>after the word </a:t>
            </a:r>
            <a:r>
              <a:rPr lang="en-US" b="1" i="1" dirty="0">
                <a:solidFill>
                  <a:srgbClr val="006600"/>
                </a:solidFill>
              </a:rPr>
              <a:t>al-</a:t>
            </a:r>
            <a:r>
              <a:rPr lang="en-US" b="1" i="1" dirty="0" err="1">
                <a:solidFill>
                  <a:srgbClr val="006600"/>
                </a:solidFill>
              </a:rPr>
              <a:t>ma`un</a:t>
            </a:r>
            <a:r>
              <a:rPr lang="en-US" b="1" dirty="0">
                <a:solidFill>
                  <a:srgbClr val="006600"/>
                </a:solidFill>
              </a:rPr>
              <a:t> (The Small Kindnesses/Assistance) </a:t>
            </a:r>
            <a:r>
              <a:rPr lang="en-US" dirty="0" smtClean="0"/>
              <a:t>occurring </a:t>
            </a:r>
            <a:r>
              <a:rPr lang="en-US" dirty="0"/>
              <a:t>at the end of the last verse. </a:t>
            </a:r>
            <a:endParaRPr lang="en-US" dirty="0" smtClean="0"/>
          </a:p>
          <a:p>
            <a:r>
              <a:rPr lang="en-US" b="1" dirty="0" smtClean="0">
                <a:solidFill>
                  <a:srgbClr val="C00000"/>
                </a:solidFill>
              </a:rPr>
              <a:t>Theme </a:t>
            </a:r>
            <a:r>
              <a:rPr lang="en-US" b="1" dirty="0">
                <a:solidFill>
                  <a:srgbClr val="C00000"/>
                </a:solidFill>
              </a:rPr>
              <a:t>and Subject </a:t>
            </a:r>
            <a:r>
              <a:rPr lang="en-US" b="1" dirty="0" err="1" smtClean="0">
                <a:solidFill>
                  <a:srgbClr val="C00000"/>
                </a:solidFill>
              </a:rPr>
              <a:t>Matter&amp;Period</a:t>
            </a:r>
            <a:r>
              <a:rPr lang="en-US" b="1" dirty="0" smtClean="0">
                <a:solidFill>
                  <a:srgbClr val="C00000"/>
                </a:solidFill>
              </a:rPr>
              <a:t> </a:t>
            </a:r>
            <a:r>
              <a:rPr lang="en-US" b="1" dirty="0">
                <a:solidFill>
                  <a:srgbClr val="C00000"/>
                </a:solidFill>
              </a:rPr>
              <a:t>of </a:t>
            </a:r>
            <a:r>
              <a:rPr lang="en-US" b="1" dirty="0" smtClean="0">
                <a:solidFill>
                  <a:srgbClr val="C00000"/>
                </a:solidFill>
              </a:rPr>
              <a:t>Revelation- </a:t>
            </a:r>
            <a:r>
              <a:rPr lang="en-US" dirty="0"/>
              <a:t>There are two views regarding its revelation and about whom the description within it was given. </a:t>
            </a:r>
            <a:r>
              <a:rPr lang="en-US" dirty="0">
                <a:solidFill>
                  <a:srgbClr val="C00000"/>
                </a:solidFill>
              </a:rPr>
              <a:t>One view is that the second part of the </a:t>
            </a:r>
            <a:r>
              <a:rPr lang="en-US" dirty="0" err="1">
                <a:solidFill>
                  <a:srgbClr val="C00000"/>
                </a:solidFill>
              </a:rPr>
              <a:t>sūrah</a:t>
            </a:r>
            <a:r>
              <a:rPr lang="en-US" dirty="0">
                <a:solidFill>
                  <a:srgbClr val="C00000"/>
                </a:solidFill>
              </a:rPr>
              <a:t> </a:t>
            </a:r>
            <a:r>
              <a:rPr lang="en-US" b="1" dirty="0">
                <a:solidFill>
                  <a:srgbClr val="C00000"/>
                </a:solidFill>
              </a:rPr>
              <a:t>was revealed in Madinah </a:t>
            </a:r>
            <a:r>
              <a:rPr lang="en-US" dirty="0">
                <a:solidFill>
                  <a:srgbClr val="C00000"/>
                </a:solidFill>
              </a:rPr>
              <a:t>because it speaks about hypocrites and those weak in faith. </a:t>
            </a:r>
            <a:r>
              <a:rPr lang="en-US" dirty="0"/>
              <a:t>Hypocrites appeared in Madinah only after Islam had gained acceptance and influence there. Since they dared not oppose the Prophet (</a:t>
            </a:r>
            <a:r>
              <a:rPr lang="en-US" dirty="0" err="1"/>
              <a:t>pbuh</a:t>
            </a:r>
            <a:r>
              <a:rPr lang="en-US" dirty="0"/>
              <a:t>) openly, they declared themselves Muslims but were plotting against him in secret. At the same time, they took care to be seen at prayer in the masjid in order to be counted among the righteous Muslims. </a:t>
            </a:r>
            <a:r>
              <a:rPr lang="en-US" dirty="0">
                <a:solidFill>
                  <a:srgbClr val="C00000"/>
                </a:solidFill>
              </a:rPr>
              <a:t>The second view is that it </a:t>
            </a:r>
            <a:r>
              <a:rPr lang="en-US" b="1" dirty="0">
                <a:solidFill>
                  <a:srgbClr val="C00000"/>
                </a:solidFill>
              </a:rPr>
              <a:t>describes corruption present in Makkah before the </a:t>
            </a:r>
            <a:r>
              <a:rPr lang="en-US" b="1" dirty="0" err="1">
                <a:solidFill>
                  <a:srgbClr val="C00000"/>
                </a:solidFill>
              </a:rPr>
              <a:t>hijrah</a:t>
            </a:r>
            <a:r>
              <a:rPr lang="en-US" b="1" dirty="0">
                <a:solidFill>
                  <a:srgbClr val="C00000"/>
                </a:solidFill>
              </a:rPr>
              <a:t> </a:t>
            </a:r>
            <a:r>
              <a:rPr lang="en-US" dirty="0">
                <a:solidFill>
                  <a:srgbClr val="C00000"/>
                </a:solidFill>
              </a:rPr>
              <a:t>and depicts some characteristics of the disbelievers from Quraysh. </a:t>
            </a:r>
            <a:r>
              <a:rPr lang="en-US" dirty="0"/>
              <a:t>Since they did not believe that Allah would call them to account for their deeds in another life to come, they were totally heedless and felt no responsibility toward weaker members of society</a:t>
            </a:r>
            <a:r>
              <a:rPr lang="en-US" dirty="0" smtClean="0"/>
              <a:t>.</a:t>
            </a:r>
          </a:p>
        </p:txBody>
      </p:sp>
    </p:spTree>
    <p:extLst>
      <p:ext uri="{BB962C8B-B14F-4D97-AF65-F5344CB8AC3E}">
        <p14:creationId xmlns:p14="http://schemas.microsoft.com/office/powerpoint/2010/main" val="4043379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1"/>
            <a:ext cx="10515600" cy="889543"/>
          </a:xfrm>
        </p:spPr>
        <p:txBody>
          <a:bodyPr>
            <a:noAutofit/>
          </a:bodyPr>
          <a:lstStyle/>
          <a:p>
            <a:r>
              <a:rPr lang="en-US" sz="2800" dirty="0"/>
              <a:t/>
            </a:r>
            <a:br>
              <a:rPr lang="en-US" sz="2800" dirty="0"/>
            </a:br>
            <a:r>
              <a:rPr lang="en-US" sz="2800" dirty="0"/>
              <a:t/>
            </a:r>
            <a:br>
              <a:rPr lang="en-US" sz="2800" dirty="0"/>
            </a:br>
            <a:endParaRPr lang="en-US" sz="2800"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7"/>
            <a:ext cx="10515600" cy="92873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200" dirty="0"/>
              <a:t>Tafseer of Surah al-</a:t>
            </a:r>
            <a:r>
              <a:rPr lang="en-US" sz="3200" dirty="0" err="1"/>
              <a:t>Ma’un</a:t>
            </a:r>
            <a:endParaRPr lang="en-US" sz="3200" dirty="0"/>
          </a:p>
        </p:txBody>
      </p:sp>
      <p:sp>
        <p:nvSpPr>
          <p:cNvPr id="3" name="Content Placeholder 2"/>
          <p:cNvSpPr>
            <a:spLocks noGrp="1"/>
          </p:cNvSpPr>
          <p:nvPr>
            <p:ph idx="1"/>
          </p:nvPr>
        </p:nvSpPr>
        <p:spPr>
          <a:xfrm>
            <a:off x="483326" y="1658983"/>
            <a:ext cx="11207931" cy="4868823"/>
          </a:xfrm>
        </p:spPr>
        <p:txBody>
          <a:bodyPr>
            <a:normAutofit fontScale="77500" lnSpcReduction="20000"/>
          </a:bodyPr>
          <a:lstStyle/>
          <a:p>
            <a:pPr marL="0" indent="0" algn="r" rtl="1">
              <a:buNone/>
            </a:pPr>
            <a:r>
              <a:rPr lang="ar-EG" sz="2000" b="1" dirty="0">
                <a:solidFill>
                  <a:srgbClr val="006600"/>
                </a:solidFill>
              </a:rPr>
              <a:t>أَرَأَيْتَ الَّذِي يُكَذِّبُ بِالدِّينِ - فَذَٰلِكَ الَّذِي يَدُعُّ الْيَتِيمَ - وَلَا يَحُضُّ عَلَىٰ طَعَامِ الْمِسْكِينِ - فَوَيْلٌ لِّلْمُصَلِّينَ - الَّذِينَ هُمْ عَن صَلَاتِهِمْ سَاهُونَ - الَّذِينَ هُمْ يُرَاءُونَ - وَيَمْنَعُونَ </a:t>
            </a:r>
            <a:r>
              <a:rPr lang="ar-EG" sz="2000" b="1" dirty="0" smtClean="0">
                <a:solidFill>
                  <a:srgbClr val="006600"/>
                </a:solidFill>
              </a:rPr>
              <a:t>الْمَاعُونَ</a:t>
            </a:r>
            <a:endParaRPr lang="en-US" sz="2000" b="1" dirty="0" smtClean="0">
              <a:solidFill>
                <a:srgbClr val="006600"/>
              </a:solidFill>
            </a:endParaRPr>
          </a:p>
          <a:p>
            <a:pPr marL="0" indent="0">
              <a:buNone/>
            </a:pPr>
            <a:r>
              <a:rPr lang="en-US" sz="2000" b="1" dirty="0">
                <a:solidFill>
                  <a:srgbClr val="006600"/>
                </a:solidFill>
              </a:rPr>
              <a:t>Have you considered him who denies the religion? It is he who pushes the orphan away. And does not urge the feeding of the poor</a:t>
            </a:r>
            <a:r>
              <a:rPr lang="en-US" sz="2000" b="1" dirty="0" smtClean="0">
                <a:solidFill>
                  <a:srgbClr val="006600"/>
                </a:solidFill>
              </a:rPr>
              <a:t>.</a:t>
            </a:r>
          </a:p>
          <a:p>
            <a:r>
              <a:rPr lang="en-US" sz="2100" dirty="0" smtClean="0">
                <a:solidFill>
                  <a:srgbClr val="006600"/>
                </a:solidFill>
              </a:rPr>
              <a:t>O Prophet, </a:t>
            </a:r>
            <a:r>
              <a:rPr lang="en-US" sz="2100" dirty="0">
                <a:solidFill>
                  <a:srgbClr val="006600"/>
                </a:solidFill>
              </a:rPr>
              <a:t>did you see, have you considered, do you know? Have you seen or thought about the kind of person who denies the rewards and punishments of the Hereafter?"</a:t>
            </a:r>
            <a:r>
              <a:rPr lang="en-US" sz="2100" dirty="0"/>
              <a:t> The word </a:t>
            </a:r>
            <a:r>
              <a:rPr lang="en-US" sz="2100" b="1" i="1" dirty="0" err="1">
                <a:solidFill>
                  <a:srgbClr val="006600"/>
                </a:solidFill>
              </a:rPr>
              <a:t>deen</a:t>
            </a:r>
            <a:r>
              <a:rPr lang="en-US" sz="2100" dirty="0"/>
              <a:t> refers here to </a:t>
            </a:r>
            <a:r>
              <a:rPr lang="en-US" sz="2100" dirty="0">
                <a:solidFill>
                  <a:srgbClr val="006600"/>
                </a:solidFill>
              </a:rPr>
              <a:t>repayment and </a:t>
            </a:r>
            <a:r>
              <a:rPr lang="en-US" sz="2100" dirty="0" smtClean="0">
                <a:solidFill>
                  <a:srgbClr val="006600"/>
                </a:solidFill>
              </a:rPr>
              <a:t>compensation</a:t>
            </a:r>
            <a:r>
              <a:rPr lang="en-US" sz="2100" dirty="0" smtClean="0"/>
              <a:t>. </a:t>
            </a:r>
            <a:r>
              <a:rPr lang="en-US" sz="2100" dirty="0"/>
              <a:t>He </a:t>
            </a:r>
            <a:r>
              <a:rPr lang="en-US" sz="2100" dirty="0">
                <a:solidFill>
                  <a:srgbClr val="006600"/>
                </a:solidFill>
              </a:rPr>
              <a:t>who denies the Recompense is described as one who would oppress an orphan and not give him his right. If the orphan came to ask for help, he would refuse without showing him the least compassion. Neither would he feed him nor say a kind word, but would drive him away out of his sight. </a:t>
            </a:r>
            <a:r>
              <a:rPr lang="en-US" sz="2100" dirty="0"/>
              <a:t>The </a:t>
            </a:r>
            <a:r>
              <a:rPr lang="en-US" sz="2100" b="1" i="1" dirty="0" err="1">
                <a:solidFill>
                  <a:srgbClr val="006600"/>
                </a:solidFill>
              </a:rPr>
              <a:t>miskeen</a:t>
            </a:r>
            <a:r>
              <a:rPr lang="en-US" sz="2100" dirty="0"/>
              <a:t> is a </a:t>
            </a:r>
            <a:r>
              <a:rPr lang="en-US" sz="2100" dirty="0">
                <a:solidFill>
                  <a:srgbClr val="006600"/>
                </a:solidFill>
              </a:rPr>
              <a:t>needy person </a:t>
            </a:r>
            <a:r>
              <a:rPr lang="en-US" sz="2100" dirty="0"/>
              <a:t>who does not have enough to sustain himself or meet his needs. He is either too proud or too shy to ask for assistance, so most people are unaware of his condition. Through these two conspicuous examples which every sound-natured person will regard as hateful, </a:t>
            </a:r>
            <a:r>
              <a:rPr lang="en-US" sz="2100" b="1" dirty="0">
                <a:solidFill>
                  <a:srgbClr val="006600"/>
                </a:solidFill>
              </a:rPr>
              <a:t>Allah (</a:t>
            </a:r>
            <a:r>
              <a:rPr lang="en-US" sz="2100" b="1" dirty="0" err="1">
                <a:solidFill>
                  <a:srgbClr val="006600"/>
                </a:solidFill>
              </a:rPr>
              <a:t>pbuh</a:t>
            </a:r>
            <a:r>
              <a:rPr lang="en-US" sz="2100" b="1" dirty="0">
                <a:solidFill>
                  <a:srgbClr val="006600"/>
                </a:solidFill>
              </a:rPr>
              <a:t>) shows how those who deny the Hereafter are afflicted with evil conduct</a:t>
            </a:r>
            <a:r>
              <a:rPr lang="en-US" sz="2100" dirty="0"/>
              <a:t>. They become so selfish and callous that they are not prepared to make even the most minor sacrifice for the sake of others</a:t>
            </a:r>
            <a:r>
              <a:rPr lang="en-US" sz="2100" dirty="0" smtClean="0"/>
              <a:t>.</a:t>
            </a:r>
            <a:endParaRPr lang="en-US" sz="2100" b="1" dirty="0">
              <a:solidFill>
                <a:srgbClr val="006600"/>
              </a:solidFill>
            </a:endParaRPr>
          </a:p>
          <a:p>
            <a:endParaRPr lang="en-US" sz="1600" dirty="0">
              <a:solidFill>
                <a:srgbClr val="006600"/>
              </a:solidFill>
            </a:endParaRPr>
          </a:p>
        </p:txBody>
      </p:sp>
    </p:spTree>
    <p:extLst>
      <p:ext uri="{BB962C8B-B14F-4D97-AF65-F5344CB8AC3E}">
        <p14:creationId xmlns:p14="http://schemas.microsoft.com/office/powerpoint/2010/main" val="947992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7469"/>
          </a:xfrm>
        </p:spPr>
        <p:txBody>
          <a:bodyPr>
            <a:normAutofit fontScale="90000"/>
          </a:bodyPr>
          <a:lstStyle/>
          <a:p>
            <a:r>
              <a:rPr lang="en-US" dirty="0" smtClean="0"/>
              <a:t/>
            </a:r>
            <a:br>
              <a:rPr lang="en-US" dirty="0" smtClean="0"/>
            </a:br>
            <a:r>
              <a:rPr lang="en-US" sz="3600" dirty="0" smtClean="0"/>
              <a:t>Tafseer </a:t>
            </a:r>
            <a:r>
              <a:rPr lang="en-US" sz="3600" dirty="0"/>
              <a:t>of Surah al-</a:t>
            </a:r>
            <a:r>
              <a:rPr lang="en-US" sz="3600" dirty="0" err="1"/>
              <a:t>Ma’un</a:t>
            </a:r>
            <a:r>
              <a:rPr lang="en-US" dirty="0"/>
              <a:t/>
            </a:r>
            <a:br>
              <a:rPr lang="en-US" dirty="0"/>
            </a:br>
            <a:endParaRPr lang="en-US" dirty="0"/>
          </a:p>
        </p:txBody>
      </p:sp>
      <p:sp>
        <p:nvSpPr>
          <p:cNvPr id="3" name="Content Placeholder 2"/>
          <p:cNvSpPr>
            <a:spLocks noGrp="1"/>
          </p:cNvSpPr>
          <p:nvPr>
            <p:ph idx="1"/>
          </p:nvPr>
        </p:nvSpPr>
        <p:spPr>
          <a:xfrm>
            <a:off x="838200" y="1619794"/>
            <a:ext cx="10515600" cy="4908012"/>
          </a:xfrm>
        </p:spPr>
        <p:txBody>
          <a:bodyPr>
            <a:normAutofit fontScale="85000" lnSpcReduction="20000"/>
          </a:bodyPr>
          <a:lstStyle/>
          <a:p>
            <a:r>
              <a:rPr lang="en-US" sz="2400" b="1" i="1" dirty="0">
                <a:solidFill>
                  <a:srgbClr val="006600"/>
                </a:solidFill>
              </a:rPr>
              <a:t>So woe to those who pray. Those who are heedless of their prayers. Those who put on the appearance. And refuse small kindnesses</a:t>
            </a:r>
            <a:r>
              <a:rPr lang="en-US" sz="2400" b="1" i="1" dirty="0" smtClean="0">
                <a:solidFill>
                  <a:srgbClr val="006600"/>
                </a:solidFill>
              </a:rPr>
              <a:t>.</a:t>
            </a:r>
          </a:p>
          <a:p>
            <a:r>
              <a:rPr lang="en-US" sz="2400" dirty="0"/>
              <a:t>Ibn </a:t>
            </a:r>
            <a:r>
              <a:rPr lang="en-US" sz="2400" dirty="0" err="1"/>
              <a:t>ʽAbbās</a:t>
            </a:r>
            <a:r>
              <a:rPr lang="en-US" sz="2400" dirty="0"/>
              <a:t> and others have said, </a:t>
            </a:r>
            <a:r>
              <a:rPr lang="en-US" sz="2400" dirty="0">
                <a:solidFill>
                  <a:srgbClr val="006600"/>
                </a:solidFill>
              </a:rPr>
              <a:t>"This refers to the hypocrites who pray in public but do not pray in private."</a:t>
            </a:r>
            <a:r>
              <a:rPr lang="en-US" sz="2400" dirty="0"/>
              <a:t> They are unconcerned if they miss prayers at times when no one is observing </a:t>
            </a:r>
            <a:r>
              <a:rPr lang="en-US" sz="2400" dirty="0" smtClean="0"/>
              <a:t>them. </a:t>
            </a:r>
            <a:r>
              <a:rPr lang="en-US" sz="2400" dirty="0"/>
              <a:t>Even when they pray, those who do not seek the reward of the Hereafter will not pray sincerely to Allah, but only do so because others expect it of </a:t>
            </a:r>
            <a:r>
              <a:rPr lang="en-US" sz="2400" dirty="0" smtClean="0"/>
              <a:t>them. </a:t>
            </a:r>
            <a:r>
              <a:rPr lang="en-US" sz="2400" dirty="0"/>
              <a:t>Those who withhold and avoid such small kindnesses and courtesies will not go to the least trouble unless they believe they can gain a worldly benefit. </a:t>
            </a:r>
            <a:endParaRPr lang="en-US" sz="2400" dirty="0" smtClean="0"/>
          </a:p>
          <a:p>
            <a:r>
              <a:rPr lang="en-US" sz="2400" b="1" dirty="0" smtClean="0">
                <a:solidFill>
                  <a:srgbClr val="C00000"/>
                </a:solidFill>
              </a:rPr>
              <a:t>DISCUSSION</a:t>
            </a:r>
            <a:r>
              <a:rPr lang="en-US" sz="2400" b="1" dirty="0">
                <a:solidFill>
                  <a:srgbClr val="C00000"/>
                </a:solidFill>
              </a:rPr>
              <a:t>: </a:t>
            </a:r>
            <a:r>
              <a:rPr lang="en-US" sz="2400" dirty="0"/>
              <a:t>1. Describe the kind of person who denies the rewards and punishments of the Hereafter. </a:t>
            </a:r>
            <a:endParaRPr lang="en-US" sz="2400" dirty="0" smtClean="0"/>
          </a:p>
          <a:p>
            <a:pPr marL="0" indent="0">
              <a:buNone/>
            </a:pPr>
            <a:r>
              <a:rPr lang="en-US" sz="2400" dirty="0" smtClean="0"/>
              <a:t>                            2</a:t>
            </a:r>
            <a:r>
              <a:rPr lang="en-US" sz="2400" dirty="0"/>
              <a:t>. How would you describe the hypocrites?</a:t>
            </a:r>
            <a:endParaRPr lang="en-US" sz="2400" dirty="0" smtClean="0"/>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1656023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normAutofit/>
          </a:bodyPr>
          <a:lstStyle/>
          <a:p>
            <a:r>
              <a:rPr lang="en-US" sz="3200" dirty="0"/>
              <a:t>Tafseer of Surah al-</a:t>
            </a:r>
            <a:r>
              <a:rPr lang="en-US" sz="3200" dirty="0" err="1"/>
              <a:t>Kawthar</a:t>
            </a:r>
            <a:r>
              <a:rPr lang="en-US" sz="3200" dirty="0"/>
              <a:t>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3" name="Content Placeholder 2"/>
          <p:cNvSpPr>
            <a:spLocks noGrp="1"/>
          </p:cNvSpPr>
          <p:nvPr>
            <p:ph idx="1"/>
          </p:nvPr>
        </p:nvSpPr>
        <p:spPr>
          <a:xfrm>
            <a:off x="838200" y="1802674"/>
            <a:ext cx="10515600" cy="4725132"/>
          </a:xfrm>
        </p:spPr>
        <p:txBody>
          <a:bodyPr>
            <a:normAutofit fontScale="70000" lnSpcReduction="20000"/>
          </a:bodyPr>
          <a:lstStyle/>
          <a:p>
            <a:r>
              <a:rPr lang="en-US" sz="2800" b="1" dirty="0">
                <a:solidFill>
                  <a:srgbClr val="C00000"/>
                </a:solidFill>
              </a:rPr>
              <a:t>Name-</a:t>
            </a:r>
            <a:r>
              <a:rPr lang="en-US" sz="2800" dirty="0">
                <a:solidFill>
                  <a:srgbClr val="C00000"/>
                </a:solidFill>
              </a:rPr>
              <a:t> </a:t>
            </a:r>
            <a:r>
              <a:rPr lang="en-US" dirty="0"/>
              <a:t>after the word </a:t>
            </a:r>
            <a:r>
              <a:rPr lang="en-US" b="1" i="1" dirty="0" smtClean="0">
                <a:solidFill>
                  <a:srgbClr val="006600"/>
                </a:solidFill>
              </a:rPr>
              <a:t>al-</a:t>
            </a:r>
            <a:r>
              <a:rPr lang="en-US" b="1" i="1" dirty="0" err="1" smtClean="0">
                <a:solidFill>
                  <a:srgbClr val="006600"/>
                </a:solidFill>
              </a:rPr>
              <a:t>kawthar</a:t>
            </a:r>
            <a:r>
              <a:rPr lang="en-US" b="1" dirty="0">
                <a:solidFill>
                  <a:srgbClr val="006600"/>
                </a:solidFill>
              </a:rPr>
              <a:t> (The </a:t>
            </a:r>
            <a:r>
              <a:rPr lang="en-US" b="1" dirty="0" smtClean="0">
                <a:solidFill>
                  <a:srgbClr val="006600"/>
                </a:solidFill>
              </a:rPr>
              <a:t>Abundance/Plenty) </a:t>
            </a:r>
            <a:r>
              <a:rPr lang="en-US" dirty="0" smtClean="0"/>
              <a:t>occurring </a:t>
            </a:r>
            <a:r>
              <a:rPr lang="en-US" dirty="0"/>
              <a:t>in the first verse.</a:t>
            </a:r>
            <a:endParaRPr lang="en-US" sz="2800" dirty="0" smtClean="0"/>
          </a:p>
          <a:p>
            <a:r>
              <a:rPr lang="en-US" sz="2800" b="1" dirty="0" smtClean="0">
                <a:solidFill>
                  <a:srgbClr val="C00000"/>
                </a:solidFill>
              </a:rPr>
              <a:t>Theme </a:t>
            </a:r>
            <a:r>
              <a:rPr lang="en-US" sz="2800" b="1" dirty="0">
                <a:solidFill>
                  <a:srgbClr val="C00000"/>
                </a:solidFill>
              </a:rPr>
              <a:t>and Subject Matter- </a:t>
            </a:r>
            <a:r>
              <a:rPr lang="en-US" sz="2800" dirty="0" err="1"/>
              <a:t>Sūrah</a:t>
            </a:r>
            <a:r>
              <a:rPr lang="en-US" sz="2800" dirty="0"/>
              <a:t> al-</a:t>
            </a:r>
            <a:r>
              <a:rPr lang="en-US" sz="2800" dirty="0" err="1"/>
              <a:t>Kawthar</a:t>
            </a:r>
            <a:r>
              <a:rPr lang="en-US" sz="2800" dirty="0"/>
              <a:t> is the </a:t>
            </a:r>
            <a:r>
              <a:rPr lang="en-US" sz="2800" dirty="0">
                <a:solidFill>
                  <a:srgbClr val="006600"/>
                </a:solidFill>
              </a:rPr>
              <a:t>shortest </a:t>
            </a:r>
            <a:r>
              <a:rPr lang="en-US" sz="2800" dirty="0" err="1">
                <a:solidFill>
                  <a:srgbClr val="006600"/>
                </a:solidFill>
              </a:rPr>
              <a:t>sūrah</a:t>
            </a:r>
            <a:r>
              <a:rPr lang="en-US" sz="2800" dirty="0">
                <a:solidFill>
                  <a:srgbClr val="006600"/>
                </a:solidFill>
              </a:rPr>
              <a:t> of the Qur'ān</a:t>
            </a:r>
            <a:r>
              <a:rPr lang="en-US" sz="2800" dirty="0"/>
              <a:t>. It </a:t>
            </a:r>
            <a:r>
              <a:rPr lang="en-US" sz="2800" dirty="0">
                <a:solidFill>
                  <a:srgbClr val="006600"/>
                </a:solidFill>
              </a:rPr>
              <a:t>consoled the Prophet (</a:t>
            </a:r>
            <a:r>
              <a:rPr lang="en-US" sz="2800" dirty="0" err="1">
                <a:solidFill>
                  <a:srgbClr val="006600"/>
                </a:solidFill>
              </a:rPr>
              <a:t>pbuh</a:t>
            </a:r>
            <a:r>
              <a:rPr lang="en-US" sz="2800" dirty="0">
                <a:solidFill>
                  <a:srgbClr val="006600"/>
                </a:solidFill>
              </a:rPr>
              <a:t>) with mention of his great reward in the Hereafter and foretold the elimination of his opponents. </a:t>
            </a:r>
            <a:endParaRPr lang="en-US" sz="2800" dirty="0" smtClean="0">
              <a:solidFill>
                <a:srgbClr val="006600"/>
              </a:solidFill>
            </a:endParaRPr>
          </a:p>
          <a:p>
            <a:r>
              <a:rPr lang="en-US" sz="2800" b="1" dirty="0" smtClean="0">
                <a:solidFill>
                  <a:srgbClr val="C00000"/>
                </a:solidFill>
              </a:rPr>
              <a:t>Period </a:t>
            </a:r>
            <a:r>
              <a:rPr lang="en-US" sz="2800" b="1" dirty="0">
                <a:solidFill>
                  <a:srgbClr val="C00000"/>
                </a:solidFill>
              </a:rPr>
              <a:t>of Revelation-</a:t>
            </a:r>
            <a:r>
              <a:rPr lang="en-US" sz="2800" dirty="0">
                <a:solidFill>
                  <a:srgbClr val="C00000"/>
                </a:solidFill>
              </a:rPr>
              <a:t> </a:t>
            </a:r>
            <a:r>
              <a:rPr lang="en-US" sz="2800" dirty="0"/>
              <a:t>Ibn </a:t>
            </a:r>
            <a:r>
              <a:rPr lang="en-US" sz="2800" dirty="0" err="1"/>
              <a:t>Marduyah</a:t>
            </a:r>
            <a:r>
              <a:rPr lang="en-US" sz="2800" dirty="0"/>
              <a:t> has cited Abdullah bin Abbas, Abdullah bin </a:t>
            </a:r>
            <a:r>
              <a:rPr lang="en-US" sz="2800" dirty="0" err="1"/>
              <a:t>az-Zubair</a:t>
            </a:r>
            <a:r>
              <a:rPr lang="en-US" sz="2800" dirty="0"/>
              <a:t> and </a:t>
            </a:r>
            <a:r>
              <a:rPr lang="en-US" sz="2800" dirty="0" err="1"/>
              <a:t>Aishah</a:t>
            </a:r>
            <a:r>
              <a:rPr lang="en-US" sz="2800" dirty="0"/>
              <a:t> </a:t>
            </a:r>
            <a:r>
              <a:rPr lang="en-US" sz="2800" dirty="0" err="1"/>
              <a:t>radhiAllahu</a:t>
            </a:r>
            <a:r>
              <a:rPr lang="en-US" sz="2800" dirty="0"/>
              <a:t> ‘</a:t>
            </a:r>
            <a:r>
              <a:rPr lang="en-US" sz="2800" dirty="0" err="1"/>
              <a:t>anhum</a:t>
            </a:r>
            <a:r>
              <a:rPr lang="en-US" sz="2800" dirty="0"/>
              <a:t> as saying that is a </a:t>
            </a:r>
            <a:r>
              <a:rPr lang="en-US" sz="2800" dirty="0" err="1">
                <a:solidFill>
                  <a:srgbClr val="C00000"/>
                </a:solidFill>
              </a:rPr>
              <a:t>Makki</a:t>
            </a:r>
            <a:r>
              <a:rPr lang="en-US" sz="2800" dirty="0">
                <a:solidFill>
                  <a:srgbClr val="C00000"/>
                </a:solidFill>
              </a:rPr>
              <a:t> Surah</a:t>
            </a:r>
            <a:r>
              <a:rPr lang="en-US" sz="2800" dirty="0"/>
              <a:t>. Kalbi and </a:t>
            </a:r>
            <a:r>
              <a:rPr lang="en-US" sz="2800" dirty="0" err="1"/>
              <a:t>Muqatil</a:t>
            </a:r>
            <a:r>
              <a:rPr lang="en-US" sz="2800" dirty="0"/>
              <a:t> also regard it as </a:t>
            </a:r>
            <a:r>
              <a:rPr lang="en-US" sz="2800" dirty="0" err="1"/>
              <a:t>Makki</a:t>
            </a:r>
            <a:r>
              <a:rPr lang="en-US" sz="2800" dirty="0"/>
              <a:t>, and the same is the view held </a:t>
            </a:r>
            <a:r>
              <a:rPr lang="en-US" sz="2800" dirty="0">
                <a:solidFill>
                  <a:srgbClr val="C00000"/>
                </a:solidFill>
              </a:rPr>
              <a:t>by the majority of commentators</a:t>
            </a:r>
            <a:r>
              <a:rPr lang="en-US" sz="2800" dirty="0"/>
              <a:t>. Hasan </a:t>
            </a:r>
            <a:r>
              <a:rPr lang="en-US" sz="2800" dirty="0" err="1"/>
              <a:t>Basri</a:t>
            </a:r>
            <a:r>
              <a:rPr lang="en-US" sz="2800" dirty="0"/>
              <a:t>, </a:t>
            </a:r>
            <a:r>
              <a:rPr lang="en-US" sz="2800" dirty="0" err="1"/>
              <a:t>Ikrimah</a:t>
            </a:r>
            <a:r>
              <a:rPr lang="en-US" sz="2800" dirty="0"/>
              <a:t>, </a:t>
            </a:r>
            <a:r>
              <a:rPr lang="en-US" sz="2800" dirty="0" err="1"/>
              <a:t>Mujahid</a:t>
            </a:r>
            <a:r>
              <a:rPr lang="en-US" sz="2800" dirty="0"/>
              <a:t> and </a:t>
            </a:r>
            <a:r>
              <a:rPr lang="en-US" sz="2800" dirty="0" err="1"/>
              <a:t>Qatadah</a:t>
            </a:r>
            <a:r>
              <a:rPr lang="en-US" sz="2800" dirty="0"/>
              <a:t> regard it as </a:t>
            </a:r>
            <a:r>
              <a:rPr lang="en-US" sz="2800" dirty="0" err="1">
                <a:solidFill>
                  <a:srgbClr val="C00000"/>
                </a:solidFill>
              </a:rPr>
              <a:t>Madani</a:t>
            </a:r>
            <a:r>
              <a:rPr lang="en-US" sz="2800" dirty="0"/>
              <a:t>. Imam </a:t>
            </a:r>
            <a:r>
              <a:rPr lang="en-US" sz="2800" dirty="0" err="1"/>
              <a:t>Nawawi</a:t>
            </a:r>
            <a:r>
              <a:rPr lang="en-US" sz="2800" dirty="0"/>
              <a:t> in his commentary of the </a:t>
            </a:r>
            <a:r>
              <a:rPr lang="en-US" sz="2800" dirty="0" err="1"/>
              <a:t>Saheeh</a:t>
            </a:r>
            <a:r>
              <a:rPr lang="en-US" sz="2800" dirty="0"/>
              <a:t> Muslim has also preferred the same</a:t>
            </a:r>
            <a:r>
              <a:rPr lang="en-US" sz="2800" dirty="0" smtClean="0"/>
              <a:t>. </a:t>
            </a:r>
            <a:r>
              <a:rPr lang="en-US" dirty="0" smtClean="0">
                <a:solidFill>
                  <a:srgbClr val="C00000"/>
                </a:solidFill>
              </a:rPr>
              <a:t>There </a:t>
            </a:r>
            <a:r>
              <a:rPr lang="en-US" dirty="0">
                <a:solidFill>
                  <a:srgbClr val="C00000"/>
                </a:solidFill>
              </a:rPr>
              <a:t>is a disagreement </a:t>
            </a:r>
            <a:r>
              <a:rPr lang="en-US" dirty="0"/>
              <a:t>between the commentators regarding its being a </a:t>
            </a:r>
            <a:r>
              <a:rPr lang="en-US" dirty="0" err="1"/>
              <a:t>Makki</a:t>
            </a:r>
            <a:r>
              <a:rPr lang="en-US" dirty="0"/>
              <a:t> Surah or a </a:t>
            </a:r>
            <a:r>
              <a:rPr lang="en-US" dirty="0" err="1"/>
              <a:t>Madani</a:t>
            </a:r>
            <a:r>
              <a:rPr lang="en-US" dirty="0"/>
              <a:t> and there is no need for us to get into it as the content of Surah matters more to us.</a:t>
            </a:r>
            <a:endParaRPr lang="en-US" b="1" dirty="0"/>
          </a:p>
        </p:txBody>
      </p:sp>
    </p:spTree>
    <p:extLst>
      <p:ext uri="{BB962C8B-B14F-4D97-AF65-F5344CB8AC3E}">
        <p14:creationId xmlns:p14="http://schemas.microsoft.com/office/powerpoint/2010/main" val="352858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4790"/>
          </a:xfrm>
        </p:spPr>
        <p:txBody>
          <a:bodyPr>
            <a:normAutofit/>
          </a:bodyPr>
          <a:lstStyle/>
          <a:p>
            <a:r>
              <a:rPr lang="en-US" sz="3200" dirty="0"/>
              <a:t>Tafseer of Surah al-</a:t>
            </a:r>
            <a:r>
              <a:rPr lang="en-US" sz="3200" dirty="0" err="1"/>
              <a:t>Kawthar</a:t>
            </a:r>
            <a:r>
              <a:rPr lang="en-US" sz="3200" dirty="0"/>
              <a:t>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
        <p:nvSpPr>
          <p:cNvPr id="3" name="Content Placeholder 2"/>
          <p:cNvSpPr>
            <a:spLocks noGrp="1"/>
          </p:cNvSpPr>
          <p:nvPr>
            <p:ph idx="1"/>
          </p:nvPr>
        </p:nvSpPr>
        <p:spPr>
          <a:xfrm>
            <a:off x="470263" y="1397725"/>
            <a:ext cx="11234057" cy="5130081"/>
          </a:xfrm>
        </p:spPr>
        <p:txBody>
          <a:bodyPr>
            <a:normAutofit fontScale="40000" lnSpcReduction="20000"/>
          </a:bodyPr>
          <a:lstStyle/>
          <a:p>
            <a:pPr algn="r" rtl="1"/>
            <a:r>
              <a:rPr lang="en-US" sz="5000" b="1" dirty="0" smtClean="0">
                <a:solidFill>
                  <a:srgbClr val="006600"/>
                </a:solidFill>
              </a:rPr>
              <a:t>                          </a:t>
            </a:r>
            <a:r>
              <a:rPr lang="ar-EG" sz="5000" b="1" dirty="0">
                <a:solidFill>
                  <a:srgbClr val="006600"/>
                </a:solidFill>
              </a:rPr>
              <a:t>إِنَّآ أَعْطَيْنَـكَ </a:t>
            </a:r>
            <a:r>
              <a:rPr lang="ar-EG" sz="5000" b="1" dirty="0" smtClean="0">
                <a:solidFill>
                  <a:srgbClr val="006600"/>
                </a:solidFill>
              </a:rPr>
              <a:t>الْكَوْثَرَ</a:t>
            </a:r>
            <a:r>
              <a:rPr lang="en-US" sz="5000" b="1" dirty="0" smtClean="0">
                <a:solidFill>
                  <a:srgbClr val="006600"/>
                </a:solidFill>
              </a:rPr>
              <a:t>- </a:t>
            </a:r>
            <a:r>
              <a:rPr lang="ar-EG" sz="5000" b="1" dirty="0" smtClean="0">
                <a:solidFill>
                  <a:srgbClr val="006600"/>
                </a:solidFill>
              </a:rPr>
              <a:t> </a:t>
            </a:r>
            <a:r>
              <a:rPr lang="ar-EG" sz="5000" b="1" dirty="0">
                <a:solidFill>
                  <a:srgbClr val="006600"/>
                </a:solidFill>
              </a:rPr>
              <a:t>فَصَلِّ لِرَبِّكَ </a:t>
            </a:r>
            <a:r>
              <a:rPr lang="ar-EG" sz="5000" b="1" dirty="0" smtClean="0">
                <a:solidFill>
                  <a:srgbClr val="006600"/>
                </a:solidFill>
              </a:rPr>
              <a:t>وَانْحَرْ</a:t>
            </a:r>
            <a:r>
              <a:rPr lang="en-US" sz="5000" b="1" dirty="0" smtClean="0">
                <a:solidFill>
                  <a:srgbClr val="006600"/>
                </a:solidFill>
              </a:rPr>
              <a:t> - </a:t>
            </a:r>
            <a:r>
              <a:rPr lang="ar-EG" sz="5000" b="1" dirty="0" smtClean="0">
                <a:solidFill>
                  <a:srgbClr val="006600"/>
                </a:solidFill>
              </a:rPr>
              <a:t>إِنَّ </a:t>
            </a:r>
            <a:r>
              <a:rPr lang="ar-EG" sz="5000" b="1" dirty="0">
                <a:solidFill>
                  <a:srgbClr val="006600"/>
                </a:solidFill>
              </a:rPr>
              <a:t>شَانِئَكَ هُوَ الاٌّبْتَرُ</a:t>
            </a:r>
            <a:endParaRPr lang="en-US" sz="5000" b="1" dirty="0" smtClean="0">
              <a:solidFill>
                <a:srgbClr val="006600"/>
              </a:solidFill>
            </a:endParaRPr>
          </a:p>
          <a:p>
            <a:r>
              <a:rPr lang="en-US" sz="3500" b="1" i="1" dirty="0">
                <a:solidFill>
                  <a:srgbClr val="006600"/>
                </a:solidFill>
              </a:rPr>
              <a:t>“We have given you Al-</a:t>
            </a:r>
            <a:r>
              <a:rPr lang="en-US" sz="3500" b="1" i="1" dirty="0" err="1">
                <a:solidFill>
                  <a:srgbClr val="006600"/>
                </a:solidFill>
              </a:rPr>
              <a:t>Kawthar</a:t>
            </a:r>
            <a:r>
              <a:rPr lang="en-US" sz="3500" b="1" i="1" dirty="0">
                <a:solidFill>
                  <a:srgbClr val="006600"/>
                </a:solidFill>
              </a:rPr>
              <a:t>/abundant goodness. </a:t>
            </a:r>
            <a:r>
              <a:rPr lang="en-US" sz="3500" b="1" i="1" dirty="0" smtClean="0">
                <a:solidFill>
                  <a:srgbClr val="006600"/>
                </a:solidFill>
              </a:rPr>
              <a:t>So </a:t>
            </a:r>
            <a:r>
              <a:rPr lang="en-US" sz="3500" b="1" i="1" dirty="0">
                <a:solidFill>
                  <a:srgbClr val="006600"/>
                </a:solidFill>
              </a:rPr>
              <a:t>pray to your Lord and sacrifice. He who hates you is cut off.”</a:t>
            </a:r>
            <a:endParaRPr lang="en-US" sz="3500" b="1" i="1" dirty="0" smtClean="0">
              <a:solidFill>
                <a:srgbClr val="006600"/>
              </a:solidFill>
            </a:endParaRPr>
          </a:p>
          <a:p>
            <a:r>
              <a:rPr lang="en-US" sz="3500" b="1" i="1" dirty="0" smtClean="0">
                <a:solidFill>
                  <a:srgbClr val="006600"/>
                </a:solidFill>
              </a:rPr>
              <a:t>Al-</a:t>
            </a:r>
            <a:r>
              <a:rPr lang="en-US" sz="3500" b="1" i="1" dirty="0" err="1">
                <a:solidFill>
                  <a:srgbClr val="006600"/>
                </a:solidFill>
              </a:rPr>
              <a:t>K</a:t>
            </a:r>
            <a:r>
              <a:rPr lang="en-US" sz="3500" b="1" i="1" dirty="0" err="1" smtClean="0">
                <a:solidFill>
                  <a:srgbClr val="006600"/>
                </a:solidFill>
              </a:rPr>
              <a:t>awthar</a:t>
            </a:r>
            <a:r>
              <a:rPr lang="en-US" sz="3500" dirty="0" smtClean="0"/>
              <a:t> </a:t>
            </a:r>
            <a:r>
              <a:rPr lang="en-US" sz="3500" dirty="0"/>
              <a:t>- When the Prophet was asked about al-</a:t>
            </a:r>
            <a:r>
              <a:rPr lang="en-US" sz="3500" dirty="0" err="1"/>
              <a:t>Kawthar</a:t>
            </a:r>
            <a:r>
              <a:rPr lang="en-US" sz="3500" dirty="0"/>
              <a:t> he replied, </a:t>
            </a:r>
            <a:r>
              <a:rPr lang="en-US" sz="3500" dirty="0">
                <a:solidFill>
                  <a:srgbClr val="006600"/>
                </a:solidFill>
              </a:rPr>
              <a:t>"It is </a:t>
            </a:r>
            <a:r>
              <a:rPr lang="en-US" sz="3500" b="1" dirty="0">
                <a:solidFill>
                  <a:srgbClr val="006600"/>
                </a:solidFill>
              </a:rPr>
              <a:t>a river which Allah has granted me in Paradise</a:t>
            </a:r>
            <a:r>
              <a:rPr lang="en-US" sz="3500" dirty="0">
                <a:solidFill>
                  <a:srgbClr val="006600"/>
                </a:solidFill>
              </a:rPr>
              <a:t>. Its mud is musk, it is whiter than milk and sweeter than honey."</a:t>
            </a:r>
            <a:r>
              <a:rPr lang="en-US" sz="3500" dirty="0"/>
              <a:t> And he (</a:t>
            </a:r>
            <a:r>
              <a:rPr lang="en-US" sz="3500" dirty="0" err="1"/>
              <a:t>pbuh</a:t>
            </a:r>
            <a:r>
              <a:rPr lang="en-US" sz="3500" dirty="0"/>
              <a:t>) said, "It is </a:t>
            </a:r>
            <a:r>
              <a:rPr lang="en-US" sz="3500" b="1" dirty="0">
                <a:solidFill>
                  <a:srgbClr val="006600"/>
                </a:solidFill>
              </a:rPr>
              <a:t>a fountain at which my </a:t>
            </a:r>
            <a:r>
              <a:rPr lang="en-US" sz="3500" b="1" dirty="0" err="1">
                <a:solidFill>
                  <a:srgbClr val="006600"/>
                </a:solidFill>
              </a:rPr>
              <a:t>ummah</a:t>
            </a:r>
            <a:r>
              <a:rPr lang="en-US" sz="3500" b="1" dirty="0">
                <a:solidFill>
                  <a:srgbClr val="006600"/>
                </a:solidFill>
              </a:rPr>
              <a:t> will assemble on </a:t>
            </a:r>
            <a:r>
              <a:rPr lang="en-US" sz="3500" b="1" dirty="0" err="1">
                <a:solidFill>
                  <a:srgbClr val="006600"/>
                </a:solidFill>
              </a:rPr>
              <a:t>Yawm</a:t>
            </a:r>
            <a:r>
              <a:rPr lang="en-US" sz="3500" b="1" dirty="0">
                <a:solidFill>
                  <a:srgbClr val="006600"/>
                </a:solidFill>
              </a:rPr>
              <a:t> al-</a:t>
            </a:r>
            <a:r>
              <a:rPr lang="en-US" sz="3500" b="1" dirty="0" err="1">
                <a:solidFill>
                  <a:srgbClr val="006600"/>
                </a:solidFill>
              </a:rPr>
              <a:t>Qiyāmah</a:t>
            </a:r>
            <a:r>
              <a:rPr lang="en-US" sz="3500" dirty="0"/>
              <a:t>”.  </a:t>
            </a:r>
            <a:r>
              <a:rPr lang="en-US" sz="3500" dirty="0" smtClean="0"/>
              <a:t>Al-Bukhari </a:t>
            </a:r>
            <a:r>
              <a:rPr lang="en-US" sz="3500" dirty="0"/>
              <a:t>recorded from </a:t>
            </a:r>
            <a:r>
              <a:rPr lang="en-US" sz="3500" dirty="0" err="1"/>
              <a:t>Sa`eed</a:t>
            </a:r>
            <a:r>
              <a:rPr lang="en-US" sz="3500" dirty="0"/>
              <a:t> bin </a:t>
            </a:r>
            <a:r>
              <a:rPr lang="en-US" sz="3500" dirty="0" err="1" smtClean="0"/>
              <a:t>Jubayr</a:t>
            </a:r>
            <a:r>
              <a:rPr lang="en-US" sz="3500" dirty="0" smtClean="0"/>
              <a:t>, </a:t>
            </a:r>
            <a:r>
              <a:rPr lang="en-US" sz="3500" dirty="0"/>
              <a:t>‘The river which is in Paradise is </a:t>
            </a:r>
            <a:r>
              <a:rPr lang="en-US" sz="3500" dirty="0">
                <a:solidFill>
                  <a:srgbClr val="006600"/>
                </a:solidFill>
              </a:rPr>
              <a:t>part of the goodness </a:t>
            </a:r>
            <a:r>
              <a:rPr lang="en-US" sz="3500" dirty="0"/>
              <a:t>which Allah gave him.'” </a:t>
            </a:r>
            <a:r>
              <a:rPr lang="en-US" sz="3500" dirty="0" smtClean="0"/>
              <a:t>And also </a:t>
            </a:r>
            <a:r>
              <a:rPr lang="en-US" sz="3500" dirty="0"/>
              <a:t>that </a:t>
            </a:r>
            <a:r>
              <a:rPr lang="en-US" sz="3500" dirty="0">
                <a:solidFill>
                  <a:srgbClr val="006600"/>
                </a:solidFill>
              </a:rPr>
              <a:t>Ibn `Abbas said</a:t>
            </a:r>
            <a:r>
              <a:rPr lang="en-US" sz="3500" dirty="0"/>
              <a:t>, </a:t>
            </a:r>
            <a:r>
              <a:rPr lang="en-US" sz="3500" b="1" dirty="0">
                <a:solidFill>
                  <a:srgbClr val="006600"/>
                </a:solidFill>
              </a:rPr>
              <a:t>“</a:t>
            </a:r>
            <a:r>
              <a:rPr lang="en-US" sz="3500" b="1" dirty="0" smtClean="0">
                <a:solidFill>
                  <a:srgbClr val="006600"/>
                </a:solidFill>
              </a:rPr>
              <a:t>Al-</a:t>
            </a:r>
            <a:r>
              <a:rPr lang="en-US" sz="3500" b="1" dirty="0" err="1" smtClean="0">
                <a:solidFill>
                  <a:srgbClr val="006600"/>
                </a:solidFill>
              </a:rPr>
              <a:t>Kawthar</a:t>
            </a:r>
            <a:r>
              <a:rPr lang="en-US" sz="3500" b="1" dirty="0" smtClean="0">
                <a:solidFill>
                  <a:srgbClr val="006600"/>
                </a:solidFill>
              </a:rPr>
              <a:t> </a:t>
            </a:r>
            <a:r>
              <a:rPr lang="en-US" sz="3500" b="1" dirty="0">
                <a:solidFill>
                  <a:srgbClr val="006600"/>
                </a:solidFill>
              </a:rPr>
              <a:t>is the abundant goodness</a:t>
            </a:r>
            <a:r>
              <a:rPr lang="en-US" sz="3500" b="1" dirty="0" smtClean="0">
                <a:solidFill>
                  <a:srgbClr val="006600"/>
                </a:solidFill>
              </a:rPr>
              <a:t>.” </a:t>
            </a:r>
          </a:p>
          <a:p>
            <a:r>
              <a:rPr lang="en-US" sz="3500" b="1" i="1" dirty="0" smtClean="0">
                <a:solidFill>
                  <a:srgbClr val="006600"/>
                </a:solidFill>
              </a:rPr>
              <a:t>So </a:t>
            </a:r>
            <a:r>
              <a:rPr lang="en-US" sz="3500" b="1" i="1" dirty="0">
                <a:solidFill>
                  <a:srgbClr val="006600"/>
                </a:solidFill>
              </a:rPr>
              <a:t>pray to your Lord and sacrifice. </a:t>
            </a:r>
            <a:r>
              <a:rPr lang="en-US" sz="3500" dirty="0" smtClean="0"/>
              <a:t>Then </a:t>
            </a:r>
            <a:r>
              <a:rPr lang="en-US" sz="3500" dirty="0"/>
              <a:t>you should </a:t>
            </a:r>
            <a:r>
              <a:rPr lang="en-US" sz="3500" dirty="0" smtClean="0"/>
              <a:t>perform </a:t>
            </a:r>
            <a:r>
              <a:rPr lang="en-US" sz="3500" dirty="0"/>
              <a:t>the </a:t>
            </a:r>
            <a:r>
              <a:rPr lang="en-US" sz="3500" dirty="0" err="1">
                <a:solidFill>
                  <a:srgbClr val="006600"/>
                </a:solidFill>
              </a:rPr>
              <a:t>ʽEed</a:t>
            </a:r>
            <a:r>
              <a:rPr lang="en-US" sz="3500" dirty="0">
                <a:solidFill>
                  <a:srgbClr val="006600"/>
                </a:solidFill>
              </a:rPr>
              <a:t> </a:t>
            </a:r>
            <a:r>
              <a:rPr lang="en-US" sz="3500" dirty="0" err="1">
                <a:solidFill>
                  <a:srgbClr val="006600"/>
                </a:solidFill>
              </a:rPr>
              <a:t>al-Adh∙ḥā</a:t>
            </a:r>
            <a:r>
              <a:rPr lang="en-US" sz="3500" dirty="0">
                <a:solidFill>
                  <a:srgbClr val="006600"/>
                </a:solidFill>
              </a:rPr>
              <a:t> prayer </a:t>
            </a:r>
            <a:r>
              <a:rPr lang="en-US" sz="3500" dirty="0" smtClean="0"/>
              <a:t>and offer </a:t>
            </a:r>
            <a:r>
              <a:rPr lang="en-US" sz="3500" dirty="0"/>
              <a:t>the sacrifice of an </a:t>
            </a:r>
            <a:r>
              <a:rPr lang="en-US" sz="3500" dirty="0" smtClean="0"/>
              <a:t>animal/</a:t>
            </a:r>
            <a:r>
              <a:rPr lang="en-US" sz="3500" dirty="0" err="1" smtClean="0">
                <a:solidFill>
                  <a:srgbClr val="006600"/>
                </a:solidFill>
              </a:rPr>
              <a:t>udhiyyah</a:t>
            </a:r>
            <a:r>
              <a:rPr lang="en-US" sz="3500" dirty="0" smtClean="0">
                <a:solidFill>
                  <a:srgbClr val="006600"/>
                </a:solidFill>
              </a:rPr>
              <a:t>/</a:t>
            </a:r>
            <a:r>
              <a:rPr lang="en-US" sz="3500" dirty="0" err="1" smtClean="0">
                <a:solidFill>
                  <a:srgbClr val="006600"/>
                </a:solidFill>
              </a:rPr>
              <a:t>qurbani</a:t>
            </a:r>
            <a:r>
              <a:rPr lang="en-US" sz="3500" dirty="0" smtClean="0"/>
              <a:t>. </a:t>
            </a:r>
          </a:p>
          <a:p>
            <a:r>
              <a:rPr lang="en-US" sz="3500" dirty="0" smtClean="0"/>
              <a:t>The </a:t>
            </a:r>
            <a:r>
              <a:rPr lang="en-US" sz="3500" dirty="0"/>
              <a:t>word </a:t>
            </a:r>
            <a:r>
              <a:rPr lang="en-US" sz="3500" b="1" i="1" dirty="0" err="1">
                <a:solidFill>
                  <a:srgbClr val="006600"/>
                </a:solidFill>
              </a:rPr>
              <a:t>shāni</a:t>
            </a:r>
            <a:r>
              <a:rPr lang="en-US" sz="3500" b="1" i="1" dirty="0">
                <a:solidFill>
                  <a:srgbClr val="006600"/>
                </a:solidFill>
              </a:rPr>
              <a:t>' </a:t>
            </a:r>
            <a:r>
              <a:rPr lang="en-US" sz="3500" dirty="0"/>
              <a:t>is used to denote </a:t>
            </a:r>
            <a:r>
              <a:rPr lang="en-US" sz="3500" dirty="0">
                <a:solidFill>
                  <a:srgbClr val="006600"/>
                </a:solidFill>
              </a:rPr>
              <a:t>one who holds hatred and spite against another to the point that he will try to harm him</a:t>
            </a:r>
            <a:r>
              <a:rPr lang="en-US" sz="3500" dirty="0"/>
              <a:t>. It refers here every person who is </a:t>
            </a:r>
            <a:r>
              <a:rPr lang="en-US" sz="3500" dirty="0">
                <a:solidFill>
                  <a:srgbClr val="006600"/>
                </a:solidFill>
              </a:rPr>
              <a:t>blinded by hatred of the Prophet </a:t>
            </a:r>
            <a:r>
              <a:rPr lang="en-US" sz="3500" dirty="0"/>
              <a:t>(</a:t>
            </a:r>
            <a:r>
              <a:rPr lang="en-US" sz="3500" dirty="0" err="1"/>
              <a:t>pbuh</a:t>
            </a:r>
            <a:r>
              <a:rPr lang="en-US" sz="3500" dirty="0"/>
              <a:t>), who would mock him, bring false accusations against him and vent his </a:t>
            </a:r>
            <a:r>
              <a:rPr lang="en-US" sz="3500" dirty="0" smtClean="0"/>
              <a:t>malice </a:t>
            </a:r>
            <a:r>
              <a:rPr lang="en-US" sz="3500" dirty="0"/>
              <a:t>in every possible way. </a:t>
            </a:r>
            <a:endParaRPr lang="en-US" sz="3500" dirty="0" smtClean="0"/>
          </a:p>
          <a:p>
            <a:r>
              <a:rPr lang="en-US" sz="3500" dirty="0" smtClean="0"/>
              <a:t>A </a:t>
            </a:r>
            <a:r>
              <a:rPr lang="en-US" sz="3500" dirty="0"/>
              <a:t>person who had been </a:t>
            </a:r>
            <a:r>
              <a:rPr lang="en-US" sz="3500" dirty="0">
                <a:solidFill>
                  <a:srgbClr val="006600"/>
                </a:solidFill>
              </a:rPr>
              <a:t>cut off from his family, associates and assistants </a:t>
            </a:r>
            <a:r>
              <a:rPr lang="en-US" sz="3500" dirty="0"/>
              <a:t>was called </a:t>
            </a:r>
            <a:r>
              <a:rPr lang="en-US" sz="3500" b="1" i="1" dirty="0" err="1">
                <a:solidFill>
                  <a:srgbClr val="006600"/>
                </a:solidFill>
              </a:rPr>
              <a:t>abtar</a:t>
            </a:r>
            <a:r>
              <a:rPr lang="en-US" sz="3500" dirty="0"/>
              <a:t>. The word was also used for a man </a:t>
            </a:r>
            <a:r>
              <a:rPr lang="en-US" sz="3500" dirty="0">
                <a:solidFill>
                  <a:srgbClr val="006600"/>
                </a:solidFill>
              </a:rPr>
              <a:t>who has no male child or whose male children have died</a:t>
            </a:r>
            <a:r>
              <a:rPr lang="en-US" sz="3500" dirty="0"/>
              <a:t>, for after him there remains no one to carry his name and he is considered lost to posterity. </a:t>
            </a:r>
            <a:endParaRPr lang="en-US" sz="3500" dirty="0" smtClean="0"/>
          </a:p>
          <a:p>
            <a:r>
              <a:rPr lang="en-US" sz="3500" b="1" dirty="0" smtClean="0">
                <a:solidFill>
                  <a:srgbClr val="C00000"/>
                </a:solidFill>
              </a:rPr>
              <a:t>DISCUSSION: </a:t>
            </a:r>
            <a:r>
              <a:rPr lang="en-US" sz="3500" dirty="0"/>
              <a:t>1. Discuss the different meanings of Al </a:t>
            </a:r>
            <a:r>
              <a:rPr lang="en-US" sz="3500" dirty="0" err="1" smtClean="0"/>
              <a:t>Kawthar</a:t>
            </a:r>
            <a:r>
              <a:rPr lang="en-US" sz="3500" dirty="0" smtClean="0"/>
              <a:t>.     2. What is the meaning of “Al-</a:t>
            </a:r>
            <a:r>
              <a:rPr lang="en-US" sz="3500" dirty="0" err="1" smtClean="0"/>
              <a:t>abtar</a:t>
            </a:r>
            <a:r>
              <a:rPr lang="en-US" sz="3500" dirty="0" smtClean="0"/>
              <a:t>”? </a:t>
            </a:r>
            <a:endParaRPr lang="en-US" sz="3500" dirty="0"/>
          </a:p>
        </p:txBody>
      </p:sp>
    </p:spTree>
    <p:extLst>
      <p:ext uri="{BB962C8B-B14F-4D97-AF65-F5344CB8AC3E}">
        <p14:creationId xmlns:p14="http://schemas.microsoft.com/office/powerpoint/2010/main" val="110906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6" name="Title 1">
            <a:extLst>
              <a:ext uri="{FF2B5EF4-FFF2-40B4-BE49-F238E27FC236}">
                <a16:creationId xmlns:a16="http://schemas.microsoft.com/office/drawing/2014/main" id="{F71A355E-EAEE-6945-81DD-54F14A9971FD}"/>
              </a:ext>
            </a:extLst>
          </p:cNvPr>
          <p:cNvSpPr txBox="1">
            <a:spLocks noGrp="1"/>
          </p:cNvSpPr>
          <p:nvPr>
            <p:ph type="title"/>
          </p:nvPr>
        </p:nvSpPr>
        <p:spPr>
          <a:xfrm>
            <a:off x="838200" y="365125"/>
            <a:ext cx="10515600" cy="12414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890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endParaRPr lang="en-US" sz="3200" dirty="0" smtClean="0"/>
          </a:p>
          <a:p>
            <a:r>
              <a:rPr lang="en-US" sz="2800" dirty="0"/>
              <a:t>Tafseer of Surah al-</a:t>
            </a:r>
            <a:r>
              <a:rPr lang="en-US" sz="2800" dirty="0" err="1"/>
              <a:t>Kafirun</a:t>
            </a:r>
            <a:r>
              <a:rPr lang="en-US" sz="2800" dirty="0"/>
              <a:t>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838200" y="1758951"/>
            <a:ext cx="10515600" cy="4929232"/>
          </a:xfrm>
        </p:spPr>
        <p:txBody>
          <a:bodyPr>
            <a:normAutofit fontScale="77500" lnSpcReduction="20000"/>
          </a:bodyPr>
          <a:lstStyle/>
          <a:p>
            <a:r>
              <a:rPr lang="en-US" sz="2400" b="1" dirty="0">
                <a:solidFill>
                  <a:srgbClr val="C00000"/>
                </a:solidFill>
              </a:rPr>
              <a:t>Name-</a:t>
            </a:r>
            <a:r>
              <a:rPr lang="en-US" sz="2400" dirty="0">
                <a:solidFill>
                  <a:srgbClr val="C00000"/>
                </a:solidFill>
              </a:rPr>
              <a:t> </a:t>
            </a:r>
            <a:r>
              <a:rPr lang="en-US" dirty="0"/>
              <a:t>from the word </a:t>
            </a:r>
            <a:r>
              <a:rPr lang="en-US" b="1" i="1" dirty="0">
                <a:solidFill>
                  <a:srgbClr val="006600"/>
                </a:solidFill>
              </a:rPr>
              <a:t>al-</a:t>
            </a:r>
            <a:r>
              <a:rPr lang="en-US" b="1" i="1" dirty="0" err="1">
                <a:solidFill>
                  <a:srgbClr val="006600"/>
                </a:solidFill>
              </a:rPr>
              <a:t>kafirun</a:t>
            </a:r>
            <a:r>
              <a:rPr lang="en-US" dirty="0"/>
              <a:t> </a:t>
            </a:r>
            <a:r>
              <a:rPr lang="en-US" dirty="0">
                <a:solidFill>
                  <a:srgbClr val="006600"/>
                </a:solidFill>
              </a:rPr>
              <a:t>(The Disbelievers</a:t>
            </a:r>
            <a:r>
              <a:rPr lang="en-US" dirty="0" smtClean="0">
                <a:solidFill>
                  <a:srgbClr val="006600"/>
                </a:solidFill>
              </a:rPr>
              <a:t>) </a:t>
            </a:r>
            <a:r>
              <a:rPr lang="en-US" dirty="0" smtClean="0"/>
              <a:t>occurring </a:t>
            </a:r>
            <a:r>
              <a:rPr lang="en-US" dirty="0"/>
              <a:t>in the first verse.</a:t>
            </a:r>
            <a:endParaRPr lang="en-US" dirty="0" smtClean="0"/>
          </a:p>
          <a:p>
            <a:r>
              <a:rPr lang="en-US" sz="2400" b="1" dirty="0" smtClean="0">
                <a:solidFill>
                  <a:srgbClr val="C00000"/>
                </a:solidFill>
              </a:rPr>
              <a:t>Theme </a:t>
            </a:r>
            <a:r>
              <a:rPr lang="en-US" sz="2400" b="1" dirty="0">
                <a:solidFill>
                  <a:srgbClr val="C00000"/>
                </a:solidFill>
              </a:rPr>
              <a:t>and Subject Matter- </a:t>
            </a:r>
            <a:r>
              <a:rPr lang="en-US" sz="2400" dirty="0"/>
              <a:t>This </a:t>
            </a:r>
            <a:r>
              <a:rPr lang="en-US" sz="2400" dirty="0" err="1"/>
              <a:t>sūrah</a:t>
            </a:r>
            <a:r>
              <a:rPr lang="en-US" sz="2400" dirty="0"/>
              <a:t> was revealed to tell the disbelievers of Quraysh and all others that </a:t>
            </a:r>
            <a:r>
              <a:rPr lang="en-US" sz="2400" dirty="0">
                <a:solidFill>
                  <a:srgbClr val="C00000"/>
                </a:solidFill>
              </a:rPr>
              <a:t>Islam and </a:t>
            </a:r>
            <a:r>
              <a:rPr lang="en-US" sz="2400" dirty="0" err="1">
                <a:solidFill>
                  <a:srgbClr val="C00000"/>
                </a:solidFill>
              </a:rPr>
              <a:t>kufr</a:t>
            </a:r>
            <a:r>
              <a:rPr lang="en-US" sz="2400" dirty="0">
                <a:solidFill>
                  <a:srgbClr val="C00000"/>
                </a:solidFill>
              </a:rPr>
              <a:t> (unbelief) are not and can never be compatible</a:t>
            </a:r>
            <a:r>
              <a:rPr lang="en-US" sz="2400" dirty="0"/>
              <a:t>, and to eliminate any possibility of their being combined. At the time of its revelation, opposition had arisen within the pagan society of Makkah against the message of Islam, but the chiefs had not yet lost hope that they could reach some sort of compromise with the Prophet (</a:t>
            </a:r>
            <a:r>
              <a:rPr lang="en-US" sz="2400" dirty="0" err="1"/>
              <a:t>pbuh</a:t>
            </a:r>
            <a:r>
              <a:rPr lang="en-US" sz="2400" dirty="0"/>
              <a:t>). So from time to time they would visit him with various proposals, considering that if he should accept one of them the dispute between them would be ended. </a:t>
            </a:r>
            <a:endParaRPr lang="en-US" sz="2400" dirty="0" smtClean="0"/>
          </a:p>
          <a:p>
            <a:r>
              <a:rPr lang="en-US" sz="2400" b="1" dirty="0" smtClean="0">
                <a:solidFill>
                  <a:srgbClr val="C00000"/>
                </a:solidFill>
              </a:rPr>
              <a:t>Period </a:t>
            </a:r>
            <a:r>
              <a:rPr lang="en-US" sz="2400" b="1" dirty="0">
                <a:solidFill>
                  <a:srgbClr val="C00000"/>
                </a:solidFill>
              </a:rPr>
              <a:t>of Revelation-</a:t>
            </a:r>
            <a:r>
              <a:rPr lang="en-US" sz="2400" dirty="0">
                <a:solidFill>
                  <a:srgbClr val="C00000"/>
                </a:solidFill>
              </a:rPr>
              <a:t> </a:t>
            </a:r>
            <a:r>
              <a:rPr lang="en-US" dirty="0"/>
              <a:t>Two different views have been </a:t>
            </a:r>
            <a:r>
              <a:rPr lang="en-US" dirty="0" smtClean="0"/>
              <a:t>reported, </a:t>
            </a:r>
            <a:r>
              <a:rPr lang="en-US" dirty="0"/>
              <a:t>first that it is </a:t>
            </a:r>
            <a:r>
              <a:rPr lang="en-US" dirty="0" err="1"/>
              <a:t>Makki</a:t>
            </a:r>
            <a:r>
              <a:rPr lang="en-US" dirty="0"/>
              <a:t>, and second that it is </a:t>
            </a:r>
            <a:r>
              <a:rPr lang="en-US" dirty="0" err="1"/>
              <a:t>Madani</a:t>
            </a:r>
            <a:r>
              <a:rPr lang="en-US" dirty="0"/>
              <a:t>. However, </a:t>
            </a:r>
            <a:r>
              <a:rPr lang="en-US" dirty="0">
                <a:solidFill>
                  <a:srgbClr val="C00000"/>
                </a:solidFill>
              </a:rPr>
              <a:t>according to the majority of commentators</a:t>
            </a:r>
            <a:r>
              <a:rPr lang="en-US" dirty="0"/>
              <a:t>, it is a </a:t>
            </a:r>
            <a:r>
              <a:rPr lang="en-US" b="1" dirty="0" err="1">
                <a:solidFill>
                  <a:srgbClr val="C00000"/>
                </a:solidFill>
              </a:rPr>
              <a:t>Makki</a:t>
            </a:r>
            <a:r>
              <a:rPr lang="en-US" b="1" dirty="0">
                <a:solidFill>
                  <a:srgbClr val="C00000"/>
                </a:solidFill>
              </a:rPr>
              <a:t> Surah</a:t>
            </a:r>
            <a:r>
              <a:rPr lang="en-US" dirty="0"/>
              <a:t>, and the subject matter itself points to its being a </a:t>
            </a:r>
            <a:r>
              <a:rPr lang="en-US" dirty="0" err="1"/>
              <a:t>Makki</a:t>
            </a:r>
            <a:r>
              <a:rPr lang="en-US" dirty="0"/>
              <a:t> revelation.</a:t>
            </a:r>
            <a:endParaRPr lang="en-US" dirty="0">
              <a:solidFill>
                <a:srgbClr val="006600"/>
              </a:solidFill>
            </a:endParaRPr>
          </a:p>
        </p:txBody>
      </p:sp>
    </p:spTree>
    <p:extLst>
      <p:ext uri="{BB962C8B-B14F-4D97-AF65-F5344CB8AC3E}">
        <p14:creationId xmlns:p14="http://schemas.microsoft.com/office/powerpoint/2010/main" val="130737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0"/>
            <a:ext cx="10515600" cy="1018903"/>
          </a:xfrm>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7844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al-</a:t>
            </a:r>
            <a:r>
              <a:rPr lang="en-US" sz="2800" dirty="0" err="1"/>
              <a:t>Kafirun</a:t>
            </a:r>
            <a:r>
              <a:rPr lang="en-US" sz="2800" dirty="0"/>
              <a:t> </a:t>
            </a:r>
          </a:p>
        </p:txBody>
      </p:sp>
      <p:sp>
        <p:nvSpPr>
          <p:cNvPr id="3" name="Content Placeholder 2"/>
          <p:cNvSpPr>
            <a:spLocks noGrp="1"/>
          </p:cNvSpPr>
          <p:nvPr>
            <p:ph idx="1"/>
          </p:nvPr>
        </p:nvSpPr>
        <p:spPr>
          <a:xfrm>
            <a:off x="535576" y="979715"/>
            <a:ext cx="11168743" cy="5548092"/>
          </a:xfrm>
        </p:spPr>
        <p:txBody>
          <a:bodyPr>
            <a:normAutofit fontScale="55000" lnSpcReduction="20000"/>
          </a:bodyPr>
          <a:lstStyle/>
          <a:p>
            <a:pPr algn="r" rtl="1"/>
            <a:r>
              <a:rPr lang="en-US" sz="3300" b="1" dirty="0" smtClean="0">
                <a:solidFill>
                  <a:srgbClr val="006600"/>
                </a:solidFill>
              </a:rPr>
              <a:t>                        </a:t>
            </a:r>
            <a:r>
              <a:rPr lang="ar-EG" sz="3300" b="1" dirty="0">
                <a:solidFill>
                  <a:srgbClr val="006600"/>
                </a:solidFill>
              </a:rPr>
              <a:t>قُلْ يَا أَيُّهَا الْكَافِرُونَ - لَا أَعْبُدُ مَا تَعْبُدُونَ - وَلَا أَنتُمْ عَابِدُونَ مَا أَعْبُدُ - وَلَا أَنَا عَابِدٌ مَّا عَبَدتُّمْ - وَلَا أَنتُمْ عَابِدُونَ مَا أَعْبُدُ </a:t>
            </a:r>
            <a:r>
              <a:rPr lang="ar-EG" sz="3300" b="1" dirty="0" smtClean="0">
                <a:solidFill>
                  <a:srgbClr val="006600"/>
                </a:solidFill>
              </a:rPr>
              <a:t>-</a:t>
            </a:r>
            <a:r>
              <a:rPr lang="en-US" sz="3300" b="1" dirty="0" smtClean="0">
                <a:solidFill>
                  <a:srgbClr val="006600"/>
                </a:solidFill>
              </a:rPr>
              <a:t>                        </a:t>
            </a:r>
            <a:r>
              <a:rPr lang="ar-EG" sz="3300" b="1" dirty="0" smtClean="0">
                <a:solidFill>
                  <a:srgbClr val="006600"/>
                </a:solidFill>
              </a:rPr>
              <a:t> لَكُمْ </a:t>
            </a:r>
            <a:r>
              <a:rPr lang="ar-EG" sz="3300" b="1" dirty="0">
                <a:solidFill>
                  <a:srgbClr val="006600"/>
                </a:solidFill>
              </a:rPr>
              <a:t>دِينُكُمْ وَلِيَ </a:t>
            </a:r>
            <a:r>
              <a:rPr lang="ar-EG" sz="3300" b="1" dirty="0" smtClean="0">
                <a:solidFill>
                  <a:srgbClr val="006600"/>
                </a:solidFill>
              </a:rPr>
              <a:t>دِينِ</a:t>
            </a:r>
            <a:endParaRPr lang="en-US" sz="3300" b="1" dirty="0" smtClean="0">
              <a:solidFill>
                <a:srgbClr val="006600"/>
              </a:solidFill>
            </a:endParaRPr>
          </a:p>
          <a:p>
            <a:r>
              <a:rPr lang="en-US" b="1" dirty="0" smtClean="0">
                <a:solidFill>
                  <a:srgbClr val="006600"/>
                </a:solidFill>
              </a:rPr>
              <a:t>Say</a:t>
            </a:r>
            <a:r>
              <a:rPr lang="en-US" b="1" dirty="0">
                <a:solidFill>
                  <a:srgbClr val="006600"/>
                </a:solidFill>
              </a:rPr>
              <a:t>: "O disbelievers! I do not worship what you worship. Nor do you worship what I </a:t>
            </a:r>
            <a:r>
              <a:rPr lang="en-US" b="1" dirty="0" smtClean="0">
                <a:solidFill>
                  <a:srgbClr val="006600"/>
                </a:solidFill>
              </a:rPr>
              <a:t>worship</a:t>
            </a:r>
            <a:r>
              <a:rPr lang="en-US" b="1" dirty="0">
                <a:solidFill>
                  <a:srgbClr val="006600"/>
                </a:solidFill>
              </a:rPr>
              <a:t>. Nor do I serve what you serve. Nor do you serve what I serve</a:t>
            </a:r>
            <a:r>
              <a:rPr lang="en-US" b="1" dirty="0" smtClean="0">
                <a:solidFill>
                  <a:srgbClr val="006600"/>
                </a:solidFill>
              </a:rPr>
              <a:t>. To </a:t>
            </a:r>
            <a:r>
              <a:rPr lang="en-US" b="1" dirty="0">
                <a:solidFill>
                  <a:srgbClr val="006600"/>
                </a:solidFill>
              </a:rPr>
              <a:t>you be your religion, and to me my religion</a:t>
            </a:r>
            <a:r>
              <a:rPr lang="en-US" b="1" dirty="0" smtClean="0">
                <a:solidFill>
                  <a:srgbClr val="006600"/>
                </a:solidFill>
              </a:rPr>
              <a:t>.</a:t>
            </a:r>
          </a:p>
          <a:p>
            <a:r>
              <a:rPr lang="en-US" dirty="0" err="1"/>
              <a:t>Sūrah</a:t>
            </a:r>
            <a:r>
              <a:rPr lang="en-US" dirty="0"/>
              <a:t> al-</a:t>
            </a:r>
            <a:r>
              <a:rPr lang="en-US" dirty="0" err="1"/>
              <a:t>Kāfirūn</a:t>
            </a:r>
            <a:r>
              <a:rPr lang="en-US" dirty="0"/>
              <a:t> is </a:t>
            </a:r>
            <a:r>
              <a:rPr lang="en-US" b="1" dirty="0">
                <a:solidFill>
                  <a:srgbClr val="006600"/>
                </a:solidFill>
              </a:rPr>
              <a:t>one of the five </a:t>
            </a:r>
            <a:r>
              <a:rPr lang="en-US" b="1" dirty="0" err="1">
                <a:solidFill>
                  <a:srgbClr val="006600"/>
                </a:solidFill>
              </a:rPr>
              <a:t>sūrahs</a:t>
            </a:r>
            <a:r>
              <a:rPr lang="en-US" b="1" dirty="0">
                <a:solidFill>
                  <a:srgbClr val="006600"/>
                </a:solidFill>
              </a:rPr>
              <a:t> that begin with the command, "Say," </a:t>
            </a:r>
            <a:r>
              <a:rPr lang="en-US" dirty="0"/>
              <a:t>directing the Prophet (</a:t>
            </a:r>
            <a:r>
              <a:rPr lang="en-US" dirty="0" err="1"/>
              <a:t>pbuh</a:t>
            </a:r>
            <a:r>
              <a:rPr lang="en-US" dirty="0"/>
              <a:t>) to convey the words that follow it. However, </a:t>
            </a:r>
            <a:r>
              <a:rPr lang="en-US" b="1" dirty="0">
                <a:solidFill>
                  <a:srgbClr val="006600"/>
                </a:solidFill>
              </a:rPr>
              <a:t>this word (</a:t>
            </a:r>
            <a:r>
              <a:rPr lang="en-US" b="1" i="1" dirty="0" err="1">
                <a:solidFill>
                  <a:srgbClr val="006600"/>
                </a:solidFill>
              </a:rPr>
              <a:t>Qul</a:t>
            </a:r>
            <a:r>
              <a:rPr lang="en-US" b="1" dirty="0">
                <a:solidFill>
                  <a:srgbClr val="006600"/>
                </a:solidFill>
              </a:rPr>
              <a:t>) was never omitted in his recitation </a:t>
            </a:r>
            <a:r>
              <a:rPr lang="en-US" dirty="0"/>
              <a:t>as he was entrusted to deliver the message exactly as it had come to him from Allah; and the same applies to believers. It also confirms that the Prophet (</a:t>
            </a:r>
            <a:r>
              <a:rPr lang="en-US" dirty="0" err="1"/>
              <a:t>pbuh</a:t>
            </a:r>
            <a:r>
              <a:rPr lang="en-US" dirty="0"/>
              <a:t>) had no power to affect the content, time or place of revelation, and that he was no more than a messenger who conveyed what he was instructed to say. </a:t>
            </a:r>
            <a:endParaRPr lang="en-US" dirty="0" smtClean="0"/>
          </a:p>
          <a:p>
            <a:r>
              <a:rPr lang="en-US" b="1" i="1" dirty="0" err="1" smtClean="0">
                <a:solidFill>
                  <a:srgbClr val="006600"/>
                </a:solidFill>
              </a:rPr>
              <a:t>Kāfirūn</a:t>
            </a:r>
            <a:r>
              <a:rPr lang="en-US" b="1" i="1" dirty="0" smtClean="0">
                <a:solidFill>
                  <a:srgbClr val="006600"/>
                </a:solidFill>
              </a:rPr>
              <a:t> </a:t>
            </a:r>
            <a:r>
              <a:rPr lang="en-US" dirty="0"/>
              <a:t>is a </a:t>
            </a:r>
            <a:r>
              <a:rPr lang="en-US" b="1" dirty="0">
                <a:solidFill>
                  <a:srgbClr val="006600"/>
                </a:solidFill>
              </a:rPr>
              <a:t>plural form of </a:t>
            </a:r>
            <a:r>
              <a:rPr lang="en-US" b="1" i="1" dirty="0" err="1">
                <a:solidFill>
                  <a:srgbClr val="006600"/>
                </a:solidFill>
              </a:rPr>
              <a:t>kāfir</a:t>
            </a:r>
            <a:r>
              <a:rPr lang="en-US" b="1" dirty="0">
                <a:solidFill>
                  <a:srgbClr val="006600"/>
                </a:solidFill>
              </a:rPr>
              <a:t>, </a:t>
            </a:r>
            <a:r>
              <a:rPr lang="en-US" dirty="0"/>
              <a:t>which literally means </a:t>
            </a:r>
            <a:r>
              <a:rPr lang="en-US" b="1" dirty="0">
                <a:solidFill>
                  <a:srgbClr val="006600"/>
                </a:solidFill>
              </a:rPr>
              <a:t>one who covers or conceals something</a:t>
            </a:r>
            <a:r>
              <a:rPr lang="en-US" dirty="0"/>
              <a:t>. It can mean </a:t>
            </a:r>
            <a:r>
              <a:rPr lang="en-US" dirty="0">
                <a:solidFill>
                  <a:srgbClr val="006600"/>
                </a:solidFill>
              </a:rPr>
              <a:t>a planter who covers his seeds with soil after sowing them. And it can mean night or darkness which covers the earth</a:t>
            </a:r>
            <a:r>
              <a:rPr lang="en-US" dirty="0"/>
              <a:t>. The general sense of covering (</a:t>
            </a:r>
            <a:r>
              <a:rPr lang="en-US" b="1" dirty="0" err="1">
                <a:solidFill>
                  <a:srgbClr val="006600"/>
                </a:solidFill>
              </a:rPr>
              <a:t>kufr</a:t>
            </a:r>
            <a:r>
              <a:rPr lang="en-US" b="1" dirty="0">
                <a:solidFill>
                  <a:srgbClr val="006600"/>
                </a:solidFill>
              </a:rPr>
              <a:t>) includes covering up the truth or suppressing one's </a:t>
            </a:r>
            <a:r>
              <a:rPr lang="en-US" b="1" dirty="0" err="1" smtClean="0">
                <a:solidFill>
                  <a:srgbClr val="006600"/>
                </a:solidFill>
              </a:rPr>
              <a:t>fiṭrah</a:t>
            </a:r>
            <a:r>
              <a:rPr lang="en-US" dirty="0"/>
              <a:t>.</a:t>
            </a:r>
            <a:r>
              <a:rPr lang="en-US" dirty="0" smtClean="0"/>
              <a:t> </a:t>
            </a:r>
            <a:r>
              <a:rPr lang="en-US" b="1" dirty="0"/>
              <a:t>Ibn </a:t>
            </a:r>
            <a:r>
              <a:rPr lang="en-US" b="1" dirty="0" err="1"/>
              <a:t>Katheer</a:t>
            </a:r>
            <a:r>
              <a:rPr lang="en-US" b="1" dirty="0"/>
              <a:t> </a:t>
            </a:r>
            <a:r>
              <a:rPr lang="en-US" dirty="0"/>
              <a:t>said, "Allah's statement: </a:t>
            </a:r>
            <a:r>
              <a:rPr lang="en-US" b="1" i="1" dirty="0" err="1">
                <a:solidFill>
                  <a:srgbClr val="006600"/>
                </a:solidFill>
              </a:rPr>
              <a:t>Qul</a:t>
            </a:r>
            <a:r>
              <a:rPr lang="en-US" b="1" i="1" dirty="0">
                <a:solidFill>
                  <a:srgbClr val="006600"/>
                </a:solidFill>
              </a:rPr>
              <a:t> </a:t>
            </a:r>
            <a:r>
              <a:rPr lang="en-US" b="1" i="1" dirty="0" err="1">
                <a:solidFill>
                  <a:srgbClr val="006600"/>
                </a:solidFill>
              </a:rPr>
              <a:t>yā-ayyuhal-kāfirūn</a:t>
            </a:r>
            <a:r>
              <a:rPr lang="en-US" b="1" i="1" dirty="0">
                <a:solidFill>
                  <a:srgbClr val="006600"/>
                </a:solidFill>
              </a:rPr>
              <a:t> </a:t>
            </a:r>
            <a:r>
              <a:rPr lang="en-US" b="1" dirty="0"/>
              <a:t>includes </a:t>
            </a:r>
            <a:r>
              <a:rPr lang="en-US" b="1" dirty="0">
                <a:solidFill>
                  <a:srgbClr val="006600"/>
                </a:solidFill>
              </a:rPr>
              <a:t>every disbeliever on the face of the earth,</a:t>
            </a:r>
            <a:r>
              <a:rPr lang="en-US" b="1" dirty="0"/>
              <a:t> </a:t>
            </a:r>
            <a:r>
              <a:rPr lang="en-US" b="1" dirty="0">
                <a:solidFill>
                  <a:srgbClr val="006600"/>
                </a:solidFill>
              </a:rPr>
              <a:t>although this statement was directed particularly to the disbelievers of Quraysh</a:t>
            </a:r>
            <a:r>
              <a:rPr lang="en-US" b="1" dirty="0"/>
              <a:t>. Their chiefs had invited the Messenger of Allah (</a:t>
            </a:r>
            <a:r>
              <a:rPr lang="en-US" b="1" dirty="0" err="1"/>
              <a:t>pbuh</a:t>
            </a:r>
            <a:r>
              <a:rPr lang="en-US" b="1" dirty="0"/>
              <a:t>) to worship their idols for a year, in return for which they would worship his God for a year. Thereupon Allah revealed this </a:t>
            </a:r>
            <a:r>
              <a:rPr lang="en-US" b="1" dirty="0" err="1"/>
              <a:t>sūrah</a:t>
            </a:r>
            <a:r>
              <a:rPr lang="en-US" b="1" dirty="0"/>
              <a:t>, and in it He commanded His Messenger to disassociate himself from their religion entirely."</a:t>
            </a:r>
            <a:endParaRPr lang="en-US" b="1" dirty="0">
              <a:solidFill>
                <a:srgbClr val="006600"/>
              </a:solidFill>
            </a:endParaRPr>
          </a:p>
        </p:txBody>
      </p:sp>
    </p:spTree>
    <p:extLst>
      <p:ext uri="{BB962C8B-B14F-4D97-AF65-F5344CB8AC3E}">
        <p14:creationId xmlns:p14="http://schemas.microsoft.com/office/powerpoint/2010/main" val="1071416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14205</TotalTime>
  <Words>5128</Words>
  <Application>Microsoft Office PowerPoint</Application>
  <PresentationFormat>Widescreen</PresentationFormat>
  <Paragraphs>177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Simplified Arabic</vt:lpstr>
      <vt:lpstr>Office Theme</vt:lpstr>
      <vt:lpstr>TAFSEER</vt:lpstr>
      <vt:lpstr>Agenda</vt:lpstr>
      <vt:lpstr>Tafseer of Surah al-Ma’un</vt:lpstr>
      <vt:lpstr>  </vt:lpstr>
      <vt:lpstr> Tafseer of Surah al-Ma’un </vt:lpstr>
      <vt:lpstr>Tafseer of Surah al-Kawthar </vt:lpstr>
      <vt:lpstr>Tafseer of Surah al-Kawthar </vt:lpstr>
      <vt:lpstr>  </vt:lpstr>
      <vt:lpstr>    </vt:lpstr>
      <vt:lpstr>     </vt:lpstr>
      <vt:lpstr>Tafseer of Surah an-Nasr </vt:lpstr>
      <vt:lpstr>    </vt:lpstr>
      <vt:lpstr>Tafseer of Surah al-Lahab/ al-Masad</vt:lpstr>
      <vt:lpstr>Tafseer of Surah al-Lahab </vt:lpstr>
      <vt:lpstr>Tafseer of Surah al-Ikhlas </vt:lpstr>
      <vt:lpstr>Tafseer of Surah al-Ikhlas </vt:lpstr>
      <vt:lpstr>Tafseer of Surah al-Ikhlas </vt:lpstr>
      <vt:lpstr>Tafseer of Surah al-Falaq &amp; an-Nas</vt:lpstr>
      <vt:lpstr>Tafseer of Surah al-Falaq</vt:lpstr>
      <vt:lpstr>Tafseer of Surah al-Falaq</vt:lpstr>
      <vt:lpstr>Tafseer of Surah an-Nas</vt:lpstr>
      <vt:lpstr>Tafseer of Surah an-Nas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BOSNA</cp:lastModifiedBy>
  <cp:revision>448</cp:revision>
  <cp:lastPrinted>2020-09-25T21:55:00Z</cp:lastPrinted>
  <dcterms:created xsi:type="dcterms:W3CDTF">2020-09-13T16:40:33Z</dcterms:created>
  <dcterms:modified xsi:type="dcterms:W3CDTF">2021-01-31T00:57:32Z</dcterms:modified>
</cp:coreProperties>
</file>