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69" r:id="rId4"/>
    <p:sldId id="274" r:id="rId5"/>
    <p:sldId id="275" r:id="rId6"/>
    <p:sldId id="284" r:id="rId7"/>
    <p:sldId id="287" r:id="rId8"/>
    <p:sldId id="283" r:id="rId9"/>
    <p:sldId id="279" r:id="rId10"/>
    <p:sldId id="276" r:id="rId11"/>
    <p:sldId id="290" r:id="rId12"/>
    <p:sldId id="286" r:id="rId13"/>
    <p:sldId id="291" r:id="rId14"/>
    <p:sldId id="292" r:id="rId15"/>
    <p:sldId id="293" r:id="rId16"/>
    <p:sldId id="294"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4"/>
    <p:restoredTop sz="92683"/>
  </p:normalViewPr>
  <p:slideViewPr>
    <p:cSldViewPr snapToGrid="0" snapToObjects="1">
      <p:cViewPr varScale="1">
        <p:scale>
          <a:sx n="73" d="100"/>
          <a:sy n="73" d="100"/>
        </p:scale>
        <p:origin x="2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p:txBody>
          <a:bodyPr/>
          <a:lstStyle/>
          <a:p>
            <a:fld id="{82E09D70-B50F-0348-91D4-A5D1DE691CCB}" type="datetime1">
              <a:rPr lang="en-CA" smtClean="0"/>
              <a:t>2020-11-07</a:t>
            </a:fld>
            <a:endParaRPr lang="en-US"/>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3855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p:txBody>
          <a:bodyPr/>
          <a:lstStyle/>
          <a:p>
            <a:fld id="{31257080-5C0E-9945-9DFE-64B3BB9DCD9F}" type="datetime1">
              <a:rPr lang="en-CA" smtClean="0"/>
              <a:t>2020-11-07</a:t>
            </a:fld>
            <a:endParaRPr lang="en-US"/>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p:txBody>
          <a:bodyPr/>
          <a:lstStyle/>
          <a:p>
            <a:fld id="{B5E93FEC-E01D-6145-B83C-1F1DBBA82E62}" type="datetime1">
              <a:rPr lang="en-CA" smtClean="0"/>
              <a:t>2020-11-07</a:t>
            </a:fld>
            <a:endParaRPr lang="en-US"/>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p:txBody>
          <a:bodyPr/>
          <a:lstStyle/>
          <a:p>
            <a:fld id="{2D9057BC-CE48-CD4C-AF3D-B9C2E384CD7B}" type="datetime1">
              <a:rPr lang="en-CA" smtClean="0"/>
              <a:t>2020-11-07</a:t>
            </a:fld>
            <a:endParaRPr lang="en-US"/>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p:txBody>
          <a:bodyPr/>
          <a:lstStyle/>
          <a:p>
            <a:fld id="{5EE30B33-5645-6243-A1BF-764EAD99171C}" type="datetime1">
              <a:rPr lang="en-CA" smtClean="0"/>
              <a:t>2020-11-07</a:t>
            </a:fld>
            <a:endParaRPr lang="en-US"/>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p:txBody>
          <a:bodyPr/>
          <a:lstStyle/>
          <a:p>
            <a:fld id="{571FF58C-3BFE-5844-BE6A-B3C235B0E679}" type="datetime1">
              <a:rPr lang="en-CA" smtClean="0"/>
              <a:t>2020-11-07</a:t>
            </a:fld>
            <a:endParaRPr lang="en-US"/>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p:txBody>
          <a:bodyPr/>
          <a:lstStyle/>
          <a:p>
            <a:fld id="{75746508-7F59-134E-AAE3-D16872DD9145}" type="datetime1">
              <a:rPr lang="en-CA" smtClean="0"/>
              <a:t>2020-11-07</a:t>
            </a:fld>
            <a:endParaRPr lang="en-US"/>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p:txBody>
          <a:bodyPr/>
          <a:lstStyle/>
          <a:p>
            <a:fld id="{85AD8C52-795A-AC45-9E13-A1AF72C1B6E8}" type="datetime1">
              <a:rPr lang="en-CA" smtClean="0"/>
              <a:t>2020-11-07</a:t>
            </a:fld>
            <a:endParaRPr lang="en-US"/>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p:txBody>
          <a:bodyPr/>
          <a:lstStyle/>
          <a:p>
            <a:fld id="{75446120-296C-384C-AC58-EC87636FD61B}" type="datetime1">
              <a:rPr lang="en-CA" smtClean="0"/>
              <a:t>2020-11-07</a:t>
            </a:fld>
            <a:endParaRPr lang="en-US"/>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p:txBody>
          <a:bodyPr/>
          <a:lstStyle/>
          <a:p>
            <a:fld id="{1EF64C69-3445-F947-B1D3-6831C557BABD}" type="datetime1">
              <a:rPr lang="en-CA" smtClean="0"/>
              <a:t>2020-11-07</a:t>
            </a:fld>
            <a:endParaRPr lang="en-US"/>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p:txBody>
          <a:bodyPr/>
          <a:lstStyle/>
          <a:p>
            <a:fld id="{AEE5E639-D598-E143-91BC-79FD22069BA6}" type="datetime1">
              <a:rPr lang="en-CA" smtClean="0"/>
              <a:t>2020-11-07</a:t>
            </a:fld>
            <a:endParaRPr lang="en-US"/>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0A73850-9D85-2A4A-B6B7-456EA1583E36}"/>
              </a:ext>
            </a:extLst>
          </p:cNvPr>
          <p:cNvSpPr>
            <a:spLocks noGrp="1"/>
          </p:cNvSpPr>
          <p:nvPr>
            <p:ph type="dt" sz="half" idx="2"/>
          </p:nvPr>
        </p:nvSpPr>
        <p:spPr>
          <a:xfrm>
            <a:off x="838200" y="6527806"/>
            <a:ext cx="2743200" cy="365125"/>
          </a:xfrm>
          <a:prstGeom prst="rect">
            <a:avLst/>
          </a:prstGeom>
        </p:spPr>
        <p:txBody>
          <a:bodyPr vert="horz" lIns="91440" tIns="45720" rIns="91440" bIns="45720" rtlCol="0" anchor="ctr"/>
          <a:lstStyle>
            <a:lvl1pPr algn="l">
              <a:defRPr sz="1800" b="1">
                <a:solidFill>
                  <a:schemeClr val="bg1"/>
                </a:solidFill>
                <a:latin typeface="Arial" panose="020B0604020202020204" pitchFamily="34" charset="0"/>
                <a:cs typeface="Arial" panose="020B0604020202020204" pitchFamily="34" charset="0"/>
              </a:defRPr>
            </a:lvl1pPr>
          </a:lstStyle>
          <a:p>
            <a:fld id="{3D6E881E-EDFF-9A48-8643-9E8960853ECB}" type="datetime1">
              <a:rPr lang="en-CA" smtClean="0"/>
              <a:t>2020-11-07</a:t>
            </a:fld>
            <a:endParaRPr lang="en-US" dirty="0"/>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versebyversequranstudycircle.wordpress.com/2014/05/22/tafseer-surah-al-mutafifeen-ayaat-1-1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a:xfrm>
            <a:off x="1042988" y="2665442"/>
            <a:ext cx="10501312" cy="1649381"/>
          </a:xfrm>
        </p:spPr>
        <p:txBody>
          <a:bodyPr>
            <a:normAutofit/>
          </a:bodyPr>
          <a:lstStyle/>
          <a:p>
            <a:pPr>
              <a:lnSpc>
                <a:spcPct val="120000"/>
              </a:lnSpc>
            </a:pPr>
            <a:r>
              <a:rPr lang="en-US" sz="5300" dirty="0" smtClean="0"/>
              <a:t>TAFSEER</a:t>
            </a: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a:xfrm>
            <a:off x="1721644" y="4537098"/>
            <a:ext cx="9144000" cy="1141418"/>
          </a:xfrm>
        </p:spPr>
        <p:txBody>
          <a:bodyPr/>
          <a:lstStyle/>
          <a:p>
            <a:r>
              <a:rPr lang="en-US" b="1" dirty="0" smtClean="0"/>
              <a:t>Imam Adnan </a:t>
            </a:r>
            <a:r>
              <a:rPr lang="en-US" b="1" dirty="0" err="1" smtClean="0"/>
              <a:t>Balihodzic</a:t>
            </a:r>
            <a:endParaRPr lang="en-US" dirty="0"/>
          </a:p>
        </p:txBody>
      </p:sp>
      <p:sp>
        <p:nvSpPr>
          <p:cNvPr id="4" name="Date Placeholder 3">
            <a:extLst>
              <a:ext uri="{FF2B5EF4-FFF2-40B4-BE49-F238E27FC236}">
                <a16:creationId xmlns:a16="http://schemas.microsoft.com/office/drawing/2014/main" id="{B58D3839-5137-2E43-9E9E-2448574C133B}"/>
              </a:ext>
            </a:extLst>
          </p:cNvPr>
          <p:cNvSpPr>
            <a:spLocks noGrp="1"/>
          </p:cNvSpPr>
          <p:nvPr>
            <p:ph type="dt" sz="half" idx="10"/>
          </p:nvPr>
        </p:nvSpPr>
        <p:spPr/>
        <p:txBody>
          <a:bodyPr/>
          <a:lstStyle/>
          <a:p>
            <a:fld id="{A02DA27A-0449-7248-A94F-950571DA4F0A}" type="datetime1">
              <a:rPr lang="en-CA" smtClean="0"/>
              <a:t>2020-11-07</a:t>
            </a:fld>
            <a:endParaRPr lang="en-US"/>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
        <p:nvSpPr>
          <p:cNvPr id="7" name="TextBox 6">
            <a:extLst>
              <a:ext uri="{FF2B5EF4-FFF2-40B4-BE49-F238E27FC236}">
                <a16:creationId xmlns:a16="http://schemas.microsoft.com/office/drawing/2014/main" id="{3F55A7A9-5738-CF48-B5C0-8FEFD5979462}"/>
              </a:ext>
            </a:extLst>
          </p:cNvPr>
          <p:cNvSpPr txBox="1"/>
          <p:nvPr/>
        </p:nvSpPr>
        <p:spPr>
          <a:xfrm>
            <a:off x="3893025" y="1782325"/>
            <a:ext cx="4353051" cy="369332"/>
          </a:xfrm>
          <a:prstGeom prst="rect">
            <a:avLst/>
          </a:prstGeom>
          <a:noFill/>
        </p:spPr>
        <p:txBody>
          <a:bodyPr wrap="none" rtlCol="0">
            <a:spAutoFit/>
          </a:bodyPr>
          <a:lstStyle/>
          <a:p>
            <a:r>
              <a:rPr lang="en-CA" b="1" dirty="0">
                <a:solidFill>
                  <a:schemeClr val="bg1"/>
                </a:solidFill>
              </a:rPr>
              <a:t>QRN 111 – Tafsir Curriculum – Lecture No. 6</a:t>
            </a:r>
            <a:endParaRPr lang="en-US" dirty="0"/>
          </a:p>
        </p:txBody>
      </p:sp>
      <p:sp>
        <p:nvSpPr>
          <p:cNvPr id="8" name="Google Shape;86;p1"/>
          <p:cNvSpPr txBox="1"/>
          <p:nvPr/>
        </p:nvSpPr>
        <p:spPr>
          <a:xfrm>
            <a:off x="5211594" y="5476772"/>
            <a:ext cx="1851343" cy="903007"/>
          </a:xfrm>
          <a:prstGeom prst="rect">
            <a:avLst/>
          </a:prstGeom>
          <a:solidFill>
            <a:schemeClr val="accent1">
              <a:lumMod val="50000"/>
            </a:schemeClr>
          </a:solidFill>
          <a:ln>
            <a:noFill/>
          </a:ln>
        </p:spPr>
        <p:txBody>
          <a:bodyPr spcFirstLastPara="1" wrap="square" lIns="91425" tIns="45700" rIns="91425" bIns="45700" anchor="b" anchorCtr="0">
            <a:noAutofit/>
          </a:bodyPr>
          <a:lstStyle/>
          <a:p>
            <a:pPr lvl="0" algn="ctr" rtl="1">
              <a:lnSpc>
                <a:spcPct val="270000"/>
              </a:lnSpc>
              <a:buClr>
                <a:schemeClr val="dk1"/>
              </a:buClr>
              <a:buSzPts val="6000"/>
            </a:pPr>
            <a:r>
              <a:rPr lang="en-US" sz="1200" b="1" dirty="0" smtClean="0">
                <a:solidFill>
                  <a:schemeClr val="bg1"/>
                </a:solidFill>
                <a:latin typeface="Simplified Arabic" pitchFamily="18" charset="-78"/>
                <a:sym typeface="Calibri"/>
              </a:rPr>
              <a:t>First Semester</a:t>
            </a:r>
          </a:p>
          <a:p>
            <a:pPr lvl="0" algn="ctr" rtl="1">
              <a:lnSpc>
                <a:spcPct val="270000"/>
              </a:lnSpc>
              <a:buClr>
                <a:schemeClr val="dk1"/>
              </a:buClr>
              <a:buSzPts val="6000"/>
            </a:pPr>
            <a:r>
              <a:rPr lang="en-US" sz="1200" b="1" dirty="0" smtClean="0">
                <a:solidFill>
                  <a:schemeClr val="bg1"/>
                </a:solidFill>
                <a:latin typeface="Simplified Arabic" pitchFamily="18" charset="-78"/>
                <a:sym typeface="Calibri"/>
              </a:rPr>
              <a:t>1442H/2020 </a:t>
            </a:r>
            <a:endParaRPr lang="ar-JO" sz="1200" b="1" dirty="0" smtClean="0">
              <a:solidFill>
                <a:schemeClr val="bg1"/>
              </a:solidFill>
              <a:latin typeface="Simplified Arabic" pitchFamily="18" charset="-78"/>
              <a:sym typeface="Calibri"/>
            </a:endParaRPr>
          </a:p>
        </p:txBody>
      </p:sp>
    </p:spTree>
    <p:extLst>
      <p:ext uri="{BB962C8B-B14F-4D97-AF65-F5344CB8AC3E}">
        <p14:creationId xmlns:p14="http://schemas.microsoft.com/office/powerpoint/2010/main" val="3934097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2020-11-07</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10</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p:txBody>
          <a:bodyPr>
            <a:normAutofit fontScale="90000"/>
          </a:bodyPr>
          <a:lstStyle/>
          <a:p>
            <a:r>
              <a:rPr lang="en-US" sz="3600" dirty="0" smtClean="0"/>
              <a:t/>
            </a:r>
            <a:br>
              <a:rPr lang="en-US" sz="3600" dirty="0" smtClean="0"/>
            </a:br>
            <a:r>
              <a:rPr lang="en-US" sz="3600" dirty="0"/>
              <a:t/>
            </a:r>
            <a:br>
              <a:rPr lang="en-US" sz="3600" dirty="0"/>
            </a:br>
            <a:r>
              <a:rPr lang="en-US" sz="2700" dirty="0" smtClean="0"/>
              <a:t/>
            </a:r>
            <a:br>
              <a:rPr lang="en-US" sz="2700" dirty="0" smtClean="0"/>
            </a:br>
            <a:r>
              <a:rPr lang="en-US" dirty="0" smtClean="0"/>
              <a:t/>
            </a:r>
            <a:br>
              <a:rPr lang="en-US" dirty="0" smtClean="0"/>
            </a:br>
            <a:endParaRPr lang="en-US" dirty="0"/>
          </a:p>
        </p:txBody>
      </p:sp>
      <p:sp>
        <p:nvSpPr>
          <p:cNvPr id="6"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254668"/>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sz="12800" dirty="0" smtClean="0"/>
              <a:t/>
            </a:r>
            <a:br>
              <a:rPr lang="en-US" sz="12800" dirty="0" smtClean="0"/>
            </a:br>
            <a:endParaRPr lang="en-US" sz="12800" dirty="0"/>
          </a:p>
        </p:txBody>
      </p:sp>
      <p:sp>
        <p:nvSpPr>
          <p:cNvPr id="8"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pic>
        <p:nvPicPr>
          <p:cNvPr id="2" name="Content Placeholder 1"/>
          <p:cNvPicPr>
            <a:picLocks noGrp="1" noChangeAspect="1"/>
          </p:cNvPicPr>
          <p:nvPr>
            <p:ph idx="1"/>
          </p:nvPr>
        </p:nvPicPr>
        <p:blipFill>
          <a:blip r:embed="rId2"/>
          <a:stretch>
            <a:fillRect/>
          </a:stretch>
        </p:blipFill>
        <p:spPr>
          <a:xfrm>
            <a:off x="851232" y="1690688"/>
            <a:ext cx="10489536" cy="4837112"/>
          </a:xfrm>
          <a:prstGeom prst="rect">
            <a:avLst/>
          </a:prstGeom>
        </p:spPr>
      </p:pic>
      <p:sp>
        <p:nvSpPr>
          <p:cNvPr id="9" name="Title 1">
            <a:extLst>
              <a:ext uri="{FF2B5EF4-FFF2-40B4-BE49-F238E27FC236}">
                <a16:creationId xmlns:a16="http://schemas.microsoft.com/office/drawing/2014/main" id="{F71A355E-EAEE-6945-81DD-54F14A9971FD}"/>
              </a:ext>
            </a:extLst>
          </p:cNvPr>
          <p:cNvSpPr txBox="1">
            <a:spLocks/>
          </p:cNvSpPr>
          <p:nvPr/>
        </p:nvSpPr>
        <p:spPr>
          <a:xfrm>
            <a:off x="990600" y="5175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a:t>Tafsir of Surah Al-</a:t>
            </a:r>
            <a:r>
              <a:rPr lang="en-US" sz="2800" dirty="0" err="1"/>
              <a:t>Mutaffifeen</a:t>
            </a:r>
            <a:r>
              <a:rPr lang="en-US" sz="2800" dirty="0"/>
              <a:t>: </a:t>
            </a:r>
          </a:p>
          <a:p>
            <a:r>
              <a:rPr lang="en-US" sz="2800" dirty="0"/>
              <a:t>Ayaat 18-28 – Faces Radiant with </a:t>
            </a:r>
            <a:r>
              <a:rPr lang="en-US" sz="2800" dirty="0" smtClean="0"/>
              <a:t>Joy</a:t>
            </a:r>
            <a:br>
              <a:rPr lang="en-US" sz="2800" dirty="0" smtClean="0"/>
            </a:br>
            <a:endParaRPr lang="en-US" sz="2800" dirty="0"/>
          </a:p>
        </p:txBody>
      </p:sp>
    </p:spTree>
    <p:extLst>
      <p:ext uri="{BB962C8B-B14F-4D97-AF65-F5344CB8AC3E}">
        <p14:creationId xmlns:p14="http://schemas.microsoft.com/office/powerpoint/2010/main" val="1642978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76252"/>
            <a:ext cx="10515600" cy="4951553"/>
          </a:xfrm>
        </p:spPr>
        <p:txBody>
          <a:bodyPr>
            <a:noAutofit/>
          </a:bodyPr>
          <a:lstStyle/>
          <a:p>
            <a:r>
              <a:rPr lang="en-US" sz="1400" dirty="0"/>
              <a:t>Then follows an account of the other group – </a:t>
            </a:r>
            <a:r>
              <a:rPr lang="en-US" sz="1400" b="1" dirty="0">
                <a:solidFill>
                  <a:srgbClr val="008000"/>
                </a:solidFill>
              </a:rPr>
              <a:t>the righteous</a:t>
            </a:r>
            <a:r>
              <a:rPr lang="en-US" sz="1400" dirty="0"/>
              <a:t>. This is given in the </a:t>
            </a:r>
            <a:r>
              <a:rPr lang="en-US" sz="1400" dirty="0">
                <a:solidFill>
                  <a:srgbClr val="C00000"/>
                </a:solidFill>
              </a:rPr>
              <a:t>customary Qur’anic manner of providing two elaborately contrasting images, so that a detailed comparison may be drawn.</a:t>
            </a:r>
          </a:p>
          <a:p>
            <a:r>
              <a:rPr lang="en-US" sz="1400" dirty="0"/>
              <a:t>This section of the Surah starts </a:t>
            </a:r>
            <a:r>
              <a:rPr lang="en-US" sz="1400" dirty="0" smtClean="0"/>
              <a:t>with</a:t>
            </a:r>
            <a:r>
              <a:rPr lang="en-US" sz="1400" dirty="0"/>
              <a:t> </a:t>
            </a:r>
            <a:r>
              <a:rPr lang="en-US" sz="1400" b="1" i="1" dirty="0" err="1">
                <a:solidFill>
                  <a:srgbClr val="008000"/>
                </a:solidFill>
              </a:rPr>
              <a:t>kalla</a:t>
            </a:r>
            <a:r>
              <a:rPr lang="en-US" sz="1400" b="1" dirty="0">
                <a:solidFill>
                  <a:srgbClr val="008000"/>
                </a:solidFill>
              </a:rPr>
              <a:t>,</a:t>
            </a:r>
            <a:r>
              <a:rPr lang="en-US" sz="1400" dirty="0"/>
              <a:t> which connotes strong reproach and a firm command to the transgressors to desist from their rejection of the truth. </a:t>
            </a:r>
            <a:r>
              <a:rPr lang="en-US" sz="1400" b="1" i="1" dirty="0" err="1">
                <a:solidFill>
                  <a:srgbClr val="008000"/>
                </a:solidFill>
              </a:rPr>
              <a:t>Kallā</a:t>
            </a:r>
            <a:r>
              <a:rPr lang="en-US" sz="1400" dirty="0"/>
              <a:t> again refutes the claim that people will not stand before Allah for account in the Hereafter. It then proceeds to speak about the righteous. </a:t>
            </a:r>
            <a:r>
              <a:rPr lang="en-US" sz="1400" b="1" dirty="0" smtClean="0">
                <a:solidFill>
                  <a:srgbClr val="008000"/>
                </a:solidFill>
              </a:rPr>
              <a:t>“No </a:t>
            </a:r>
            <a:r>
              <a:rPr lang="en-US" sz="1400" b="1" dirty="0">
                <a:solidFill>
                  <a:srgbClr val="008000"/>
                </a:solidFill>
              </a:rPr>
              <a:t>indeed. The record of the righteous is in </a:t>
            </a:r>
            <a:r>
              <a:rPr lang="en-US" sz="1400" b="1" dirty="0" err="1">
                <a:solidFill>
                  <a:srgbClr val="008000"/>
                </a:solidFill>
              </a:rPr>
              <a:t>Elliyyeen</a:t>
            </a:r>
            <a:r>
              <a:rPr lang="en-US" sz="1400" b="1" dirty="0" smtClean="0">
                <a:solidFill>
                  <a:srgbClr val="008000"/>
                </a:solidFill>
              </a:rPr>
              <a:t>.” </a:t>
            </a:r>
            <a:r>
              <a:rPr lang="en-US" sz="1400" dirty="0"/>
              <a:t>Since the record of the transgressors is in </a:t>
            </a:r>
            <a:r>
              <a:rPr lang="en-US" sz="1400" i="1" dirty="0" err="1"/>
              <a:t>sijeen</a:t>
            </a:r>
            <a:r>
              <a:rPr lang="en-US" sz="1400" dirty="0"/>
              <a:t>, that of the righteous is in </a:t>
            </a:r>
            <a:r>
              <a:rPr lang="en-US" sz="1400" b="1" i="1" dirty="0">
                <a:solidFill>
                  <a:srgbClr val="008000"/>
                </a:solidFill>
              </a:rPr>
              <a:t>‘</a:t>
            </a:r>
            <a:r>
              <a:rPr lang="en-US" sz="1400" b="1" i="1" dirty="0" err="1">
                <a:solidFill>
                  <a:srgbClr val="008000"/>
                </a:solidFill>
              </a:rPr>
              <a:t>illiyyeen</a:t>
            </a:r>
            <a:r>
              <a:rPr lang="en-US" sz="1400" dirty="0"/>
              <a:t>. The term ‘</a:t>
            </a:r>
            <a:r>
              <a:rPr lang="en-US" sz="1400" dirty="0">
                <a:solidFill>
                  <a:srgbClr val="008000"/>
                </a:solidFill>
              </a:rPr>
              <a:t>righteous’ refers to the obedient who do good</a:t>
            </a:r>
            <a:r>
              <a:rPr lang="en-US" sz="1400" dirty="0"/>
              <a:t>. They are the exact opposite of the transgressors, who indulge in every excess</a:t>
            </a:r>
            <a:r>
              <a:rPr lang="en-US" sz="1400" dirty="0" smtClean="0"/>
              <a:t>.</a:t>
            </a:r>
          </a:p>
          <a:p>
            <a:r>
              <a:rPr lang="en-US" sz="1400" dirty="0" smtClean="0"/>
              <a:t>Term</a:t>
            </a:r>
            <a:r>
              <a:rPr lang="en-US" sz="1400" i="1" dirty="0" smtClean="0"/>
              <a:t> </a:t>
            </a:r>
            <a:r>
              <a:rPr lang="en-US" sz="1400" b="1" i="1" dirty="0" smtClean="0">
                <a:solidFill>
                  <a:srgbClr val="008000"/>
                </a:solidFill>
              </a:rPr>
              <a:t>‘</a:t>
            </a:r>
            <a:r>
              <a:rPr lang="en-US" sz="1400" b="1" i="1" dirty="0" err="1" smtClean="0">
                <a:solidFill>
                  <a:srgbClr val="008000"/>
                </a:solidFill>
              </a:rPr>
              <a:t>illiyyeen</a:t>
            </a:r>
            <a:r>
              <a:rPr lang="en-US" sz="1400" i="1" dirty="0"/>
              <a:t> </a:t>
            </a:r>
            <a:r>
              <a:rPr lang="en-US" sz="1400" dirty="0"/>
              <a:t>is taken from the word </a:t>
            </a:r>
            <a:r>
              <a:rPr lang="en-US" sz="1400" b="1" i="1" dirty="0">
                <a:solidFill>
                  <a:srgbClr val="008000"/>
                </a:solidFill>
              </a:rPr>
              <a:t>‘</a:t>
            </a:r>
            <a:r>
              <a:rPr lang="en-US" sz="1400" b="1" i="1" dirty="0" err="1">
                <a:solidFill>
                  <a:srgbClr val="008000"/>
                </a:solidFill>
              </a:rPr>
              <a:t>uluw</a:t>
            </a:r>
            <a:r>
              <a:rPr lang="en-US" sz="1400" dirty="0"/>
              <a:t> which means </a:t>
            </a:r>
            <a:r>
              <a:rPr lang="en-US" sz="1400" b="1" dirty="0">
                <a:solidFill>
                  <a:srgbClr val="008000"/>
                </a:solidFill>
              </a:rPr>
              <a:t>highness</a:t>
            </a:r>
            <a:r>
              <a:rPr lang="en-US" sz="1400" dirty="0"/>
              <a:t>. The more something ascends and rises, the more it becomes greater and increases. Thus, Allah </a:t>
            </a:r>
            <a:r>
              <a:rPr lang="en-US" sz="1400" i="1" dirty="0"/>
              <a:t> </a:t>
            </a:r>
            <a:r>
              <a:rPr lang="en-US" sz="1400" dirty="0"/>
              <a:t>magnifies its status by saying,</a:t>
            </a:r>
            <a:r>
              <a:rPr lang="en-US" sz="1400" b="1" dirty="0"/>
              <a:t> </a:t>
            </a:r>
            <a:r>
              <a:rPr lang="en-US" sz="1400" b="1" dirty="0">
                <a:solidFill>
                  <a:srgbClr val="008000"/>
                </a:solidFill>
              </a:rPr>
              <a:t>“And what can make you know what is </a:t>
            </a:r>
            <a:r>
              <a:rPr lang="en-US" sz="1400" b="1" i="1" dirty="0">
                <a:solidFill>
                  <a:srgbClr val="008000"/>
                </a:solidFill>
              </a:rPr>
              <a:t>‘</a:t>
            </a:r>
            <a:r>
              <a:rPr lang="en-US" sz="1400" b="1" i="1" dirty="0" err="1">
                <a:solidFill>
                  <a:srgbClr val="008000"/>
                </a:solidFill>
              </a:rPr>
              <a:t>illiyyoon</a:t>
            </a:r>
            <a:r>
              <a:rPr lang="en-US" sz="1400" b="1" dirty="0">
                <a:solidFill>
                  <a:srgbClr val="008000"/>
                </a:solidFill>
              </a:rPr>
              <a:t>?” </a:t>
            </a:r>
            <a:endParaRPr lang="en-US" sz="1400" b="1" dirty="0" smtClean="0">
              <a:solidFill>
                <a:srgbClr val="008000"/>
              </a:solidFill>
            </a:endParaRPr>
          </a:p>
          <a:p>
            <a:r>
              <a:rPr lang="en-US" sz="1400" dirty="0" smtClean="0"/>
              <a:t>The </a:t>
            </a:r>
            <a:r>
              <a:rPr lang="en-US" sz="1400" dirty="0"/>
              <a:t>Surah then states that the book of the righteous is </a:t>
            </a:r>
            <a:r>
              <a:rPr lang="en-US" sz="1400" b="1" dirty="0">
                <a:solidFill>
                  <a:srgbClr val="008000"/>
                </a:solidFill>
              </a:rPr>
              <a:t>a record inscribed, witnessed by those who are closest to </a:t>
            </a:r>
            <a:r>
              <a:rPr lang="en-US" sz="1400" b="1" dirty="0" smtClean="0">
                <a:solidFill>
                  <a:srgbClr val="008000"/>
                </a:solidFill>
              </a:rPr>
              <a:t>Allah</a:t>
            </a:r>
            <a:r>
              <a:rPr lang="en-US" sz="1400" dirty="0" smtClean="0"/>
              <a:t>. </a:t>
            </a:r>
            <a:r>
              <a:rPr lang="en-US" sz="1400" dirty="0"/>
              <a:t>The </a:t>
            </a:r>
            <a:r>
              <a:rPr lang="en-US" sz="1400" dirty="0">
                <a:solidFill>
                  <a:srgbClr val="008000"/>
                </a:solidFill>
              </a:rPr>
              <a:t>angels closest to Allah </a:t>
            </a:r>
            <a:r>
              <a:rPr lang="en-US" sz="1400" dirty="0" smtClean="0">
                <a:solidFill>
                  <a:srgbClr val="008000"/>
                </a:solidFill>
              </a:rPr>
              <a:t>see </a:t>
            </a:r>
            <a:r>
              <a:rPr lang="en-US" sz="1400" dirty="0">
                <a:solidFill>
                  <a:srgbClr val="008000"/>
                </a:solidFill>
              </a:rPr>
              <a:t>this book and witness it.</a:t>
            </a:r>
            <a:r>
              <a:rPr lang="en-US" sz="1400" dirty="0"/>
              <a:t> This statement gives the feeling that the record of the righteous is associated with nobility, purity and sublimity. The angels closest to </a:t>
            </a:r>
            <a:r>
              <a:rPr lang="en-US" sz="1400" dirty="0" smtClean="0"/>
              <a:t>Allah</a:t>
            </a:r>
            <a:r>
              <a:rPr lang="en-US" sz="1400" dirty="0"/>
              <a:t> look at it and enjoy its description of noble deeds and glorious characteristics. The whole image provides evidence of the honor the righteous receive</a:t>
            </a:r>
            <a:r>
              <a:rPr lang="en-US" sz="1400" dirty="0" smtClean="0"/>
              <a:t>.</a:t>
            </a:r>
            <a:endParaRPr lang="en-US" sz="1400" dirty="0"/>
          </a:p>
        </p:txBody>
      </p:sp>
      <p:sp>
        <p:nvSpPr>
          <p:cNvPr id="4" name="Date Placeholder 3"/>
          <p:cNvSpPr>
            <a:spLocks noGrp="1"/>
          </p:cNvSpPr>
          <p:nvPr>
            <p:ph type="dt" sz="half" idx="10"/>
          </p:nvPr>
        </p:nvSpPr>
        <p:spPr/>
        <p:txBody>
          <a:bodyPr/>
          <a:lstStyle/>
          <a:p>
            <a:fld id="{2D9057BC-CE48-CD4C-AF3D-B9C2E384CD7B}" type="datetime1">
              <a:rPr lang="en-CA" smtClean="0"/>
              <a:t>2020-11-07</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11</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p:txBody>
          <a:bodyPr>
            <a:normAutofit fontScale="90000"/>
          </a:bodyPr>
          <a:lstStyle/>
          <a:p>
            <a:r>
              <a:rPr lang="en-US" sz="3600" dirty="0" smtClean="0"/>
              <a:t/>
            </a:r>
            <a:br>
              <a:rPr lang="en-US" sz="3600" dirty="0" smtClean="0"/>
            </a:br>
            <a:r>
              <a:rPr lang="en-US" sz="3600" dirty="0"/>
              <a:t/>
            </a:r>
            <a:br>
              <a:rPr lang="en-US" sz="3600" dirty="0"/>
            </a:br>
            <a:r>
              <a:rPr lang="en-US" sz="2700" dirty="0" smtClean="0"/>
              <a:t/>
            </a:r>
            <a:br>
              <a:rPr lang="en-US" sz="2700" dirty="0" smtClean="0"/>
            </a:br>
            <a:r>
              <a:rPr lang="en-US" dirty="0" smtClean="0"/>
              <a:t/>
            </a:r>
            <a:br>
              <a:rPr lang="en-US" dirty="0" smtClean="0"/>
            </a:br>
            <a:endParaRPr lang="en-US" dirty="0"/>
          </a:p>
        </p:txBody>
      </p:sp>
      <p:sp>
        <p:nvSpPr>
          <p:cNvPr id="8" name="Title 1">
            <a:extLst>
              <a:ext uri="{FF2B5EF4-FFF2-40B4-BE49-F238E27FC236}">
                <a16:creationId xmlns:a16="http://schemas.microsoft.com/office/drawing/2014/main" id="{F71A355E-EAEE-6945-81DD-54F14A9971FD}"/>
              </a:ext>
            </a:extLst>
          </p:cNvPr>
          <p:cNvSpPr txBox="1">
            <a:spLocks/>
          </p:cNvSpPr>
          <p:nvPr/>
        </p:nvSpPr>
        <p:spPr>
          <a:xfrm>
            <a:off x="559526" y="320948"/>
            <a:ext cx="10515600" cy="117316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11200" dirty="0" smtClean="0"/>
              <a:t/>
            </a:r>
            <a:br>
              <a:rPr lang="en-US" sz="11200" dirty="0" smtClean="0"/>
            </a:br>
            <a:r>
              <a:rPr lang="en-US" sz="11200" dirty="0" smtClean="0"/>
              <a:t/>
            </a:r>
            <a:br>
              <a:rPr lang="en-US" sz="11200" dirty="0" smtClean="0"/>
            </a:br>
            <a:r>
              <a:rPr lang="en-US" sz="2700" dirty="0" smtClean="0"/>
              <a:t/>
            </a:r>
            <a:br>
              <a:rPr lang="en-US" sz="2700" dirty="0" smtClean="0"/>
            </a:br>
            <a:r>
              <a:rPr lang="en-US" dirty="0" smtClean="0"/>
              <a:t/>
            </a:r>
            <a:br>
              <a:rPr lang="en-US" dirty="0" smtClean="0"/>
            </a:br>
            <a:endParaRPr lang="en-US" dirty="0"/>
          </a:p>
        </p:txBody>
      </p:sp>
      <p:sp>
        <p:nvSpPr>
          <p:cNvPr id="9" name="Title 1">
            <a:extLst>
              <a:ext uri="{FF2B5EF4-FFF2-40B4-BE49-F238E27FC236}">
                <a16:creationId xmlns:a16="http://schemas.microsoft.com/office/drawing/2014/main" id="{F71A355E-EAEE-6945-81DD-54F14A9971FD}"/>
              </a:ext>
            </a:extLst>
          </p:cNvPr>
          <p:cNvSpPr txBox="1">
            <a:spLocks/>
          </p:cNvSpPr>
          <p:nvPr/>
        </p:nvSpPr>
        <p:spPr>
          <a:xfrm>
            <a:off x="838200" y="365124"/>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sp>
        <p:nvSpPr>
          <p:cNvPr id="10" name="Title 1">
            <a:extLst>
              <a:ext uri="{FF2B5EF4-FFF2-40B4-BE49-F238E27FC236}">
                <a16:creationId xmlns:a16="http://schemas.microsoft.com/office/drawing/2014/main" id="{F71A355E-EAEE-6945-81DD-54F14A9971FD}"/>
              </a:ext>
            </a:extLst>
          </p:cNvPr>
          <p:cNvSpPr txBox="1">
            <a:spLocks/>
          </p:cNvSpPr>
          <p:nvPr/>
        </p:nvSpPr>
        <p:spPr>
          <a:xfrm>
            <a:off x="838200" y="5175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a:t>Tafsir of Surah Al-</a:t>
            </a:r>
            <a:r>
              <a:rPr lang="en-US" sz="2800" dirty="0" err="1"/>
              <a:t>Mutaffifeen</a:t>
            </a:r>
            <a:r>
              <a:rPr lang="en-US" sz="2800" dirty="0"/>
              <a:t>: </a:t>
            </a:r>
          </a:p>
          <a:p>
            <a:r>
              <a:rPr lang="en-US" sz="2800" dirty="0"/>
              <a:t>Ayaat 18-28 – Faces Radiant with Joy</a:t>
            </a:r>
            <a:r>
              <a:rPr lang="en-US" sz="2800" dirty="0" smtClean="0"/>
              <a:t/>
            </a:r>
            <a:br>
              <a:rPr lang="en-US" sz="2800" dirty="0" smtClean="0"/>
            </a:br>
            <a:endParaRPr lang="en-US" sz="2800" dirty="0"/>
          </a:p>
        </p:txBody>
      </p:sp>
    </p:spTree>
    <p:extLst>
      <p:ext uri="{BB962C8B-B14F-4D97-AF65-F5344CB8AC3E}">
        <p14:creationId xmlns:p14="http://schemas.microsoft.com/office/powerpoint/2010/main" val="923905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Tafsir of Surah Al-</a:t>
            </a:r>
            <a:r>
              <a:rPr lang="en-US" sz="3200" dirty="0" err="1"/>
              <a:t>Mutaffifeen</a:t>
            </a:r>
            <a:r>
              <a:rPr lang="en-US" sz="3200" dirty="0"/>
              <a:t>: </a:t>
            </a:r>
            <a:br>
              <a:rPr lang="en-US" sz="3200" dirty="0"/>
            </a:br>
            <a:r>
              <a:rPr lang="en-US" sz="3200" dirty="0"/>
              <a:t>Ayaat 18-28 – Faces Radiant with Joy</a:t>
            </a:r>
          </a:p>
        </p:txBody>
      </p:sp>
      <p:sp>
        <p:nvSpPr>
          <p:cNvPr id="3" name="Content Placeholder 2"/>
          <p:cNvSpPr>
            <a:spLocks noGrp="1"/>
          </p:cNvSpPr>
          <p:nvPr>
            <p:ph idx="1"/>
          </p:nvPr>
        </p:nvSpPr>
        <p:spPr>
          <a:xfrm>
            <a:off x="838200" y="1690688"/>
            <a:ext cx="10515600" cy="4837117"/>
          </a:xfrm>
        </p:spPr>
        <p:txBody>
          <a:bodyPr>
            <a:normAutofit/>
          </a:bodyPr>
          <a:lstStyle/>
          <a:p>
            <a:r>
              <a:rPr lang="en-US" sz="1600" dirty="0"/>
              <a:t>Then follows an account of the situation in which the righteous find themselves, </a:t>
            </a:r>
            <a:r>
              <a:rPr lang="en-US" sz="1600" b="1" dirty="0">
                <a:solidFill>
                  <a:srgbClr val="008000"/>
                </a:solidFill>
              </a:rPr>
              <a:t>“Indeed, the righteous will be in </a:t>
            </a:r>
            <a:r>
              <a:rPr lang="en-US" sz="1600" b="1" dirty="0" smtClean="0">
                <a:solidFill>
                  <a:srgbClr val="008000"/>
                </a:solidFill>
              </a:rPr>
              <a:t>pleasure/bliss”</a:t>
            </a:r>
            <a:r>
              <a:rPr lang="en-US" sz="1600" dirty="0" smtClean="0"/>
              <a:t>. </a:t>
            </a:r>
            <a:r>
              <a:rPr lang="en-US" sz="1600" dirty="0"/>
              <a:t>This contrasts with hell, in which the transgressors dwell. The righteous will be given a place of honor and will live in mental and physical comfort. They will be in eternal pleasure and gardens that contain comprehensive bounties. </a:t>
            </a:r>
            <a:r>
              <a:rPr lang="en-US" sz="1600" b="1" dirty="0" smtClean="0">
                <a:solidFill>
                  <a:srgbClr val="008000"/>
                </a:solidFill>
              </a:rPr>
              <a:t>“On </a:t>
            </a:r>
            <a:r>
              <a:rPr lang="en-US" sz="1600" b="1" dirty="0">
                <a:solidFill>
                  <a:srgbClr val="008000"/>
                </a:solidFill>
              </a:rPr>
              <a:t>luxurious </a:t>
            </a:r>
            <a:r>
              <a:rPr lang="en-US" sz="1600" b="1" dirty="0" smtClean="0">
                <a:solidFill>
                  <a:srgbClr val="008000"/>
                </a:solidFill>
              </a:rPr>
              <a:t>furnishings/couches, </a:t>
            </a:r>
            <a:r>
              <a:rPr lang="en-US" sz="1600" b="1" dirty="0">
                <a:solidFill>
                  <a:srgbClr val="008000"/>
                </a:solidFill>
              </a:rPr>
              <a:t>gazing </a:t>
            </a:r>
            <a:r>
              <a:rPr lang="en-US" sz="1600" b="1" dirty="0" smtClean="0">
                <a:solidFill>
                  <a:srgbClr val="008000"/>
                </a:solidFill>
              </a:rPr>
              <a:t>around.” </a:t>
            </a:r>
            <a:r>
              <a:rPr lang="en-US" sz="1600" dirty="0" smtClean="0"/>
              <a:t>They </a:t>
            </a:r>
            <a:r>
              <a:rPr lang="en-US" sz="1600" dirty="0"/>
              <a:t>will be gazing at their kingdom and what </a:t>
            </a:r>
            <a:r>
              <a:rPr lang="en-US" sz="1600" dirty="0" smtClean="0"/>
              <a:t>Allah</a:t>
            </a:r>
            <a:r>
              <a:rPr lang="en-US" sz="1600" i="1" dirty="0"/>
              <a:t> </a:t>
            </a:r>
            <a:r>
              <a:rPr lang="en-US" sz="1600" dirty="0"/>
              <a:t>has given them that will not end or perish. </a:t>
            </a:r>
            <a:r>
              <a:rPr lang="en-US" sz="1600" b="1" dirty="0" smtClean="0">
                <a:solidFill>
                  <a:srgbClr val="008000"/>
                </a:solidFill>
              </a:rPr>
              <a:t>”You </a:t>
            </a:r>
            <a:r>
              <a:rPr lang="en-US" sz="1600" b="1" dirty="0">
                <a:solidFill>
                  <a:srgbClr val="008000"/>
                </a:solidFill>
              </a:rPr>
              <a:t>will recognize on their faces the radiance of </a:t>
            </a:r>
            <a:r>
              <a:rPr lang="en-US" sz="1600" b="1" dirty="0" smtClean="0">
                <a:solidFill>
                  <a:srgbClr val="008000"/>
                </a:solidFill>
              </a:rPr>
              <a:t>bliss.” </a:t>
            </a:r>
            <a:r>
              <a:rPr lang="en-US" sz="1600" dirty="0" smtClean="0"/>
              <a:t>Their </a:t>
            </a:r>
            <a:r>
              <a:rPr lang="en-US" sz="1600" dirty="0"/>
              <a:t>faces will be radiant with unmistakable joy</a:t>
            </a:r>
            <a:r>
              <a:rPr lang="en-US" sz="1600" dirty="0" smtClean="0"/>
              <a:t>.</a:t>
            </a:r>
          </a:p>
          <a:p>
            <a:r>
              <a:rPr lang="en-US" sz="1600" b="1" dirty="0" smtClean="0">
                <a:solidFill>
                  <a:srgbClr val="008000"/>
                </a:solidFill>
              </a:rPr>
              <a:t>“They </a:t>
            </a:r>
            <a:r>
              <a:rPr lang="en-US" sz="1600" b="1" dirty="0">
                <a:solidFill>
                  <a:srgbClr val="008000"/>
                </a:solidFill>
              </a:rPr>
              <a:t>will be given to drink of pure sealed wine</a:t>
            </a:r>
            <a:r>
              <a:rPr lang="en-US" sz="1600" b="1" dirty="0" smtClean="0">
                <a:solidFill>
                  <a:srgbClr val="008000"/>
                </a:solidFill>
              </a:rPr>
              <a:t>.” </a:t>
            </a:r>
            <a:r>
              <a:rPr lang="en-US" sz="1600" dirty="0" smtClean="0"/>
              <a:t>They </a:t>
            </a:r>
            <a:r>
              <a:rPr lang="en-US" sz="1600" dirty="0"/>
              <a:t>will be given drink from the wine of Paradise. The word, </a:t>
            </a:r>
            <a:r>
              <a:rPr lang="en-US" sz="1600" b="1" i="1" dirty="0" err="1">
                <a:solidFill>
                  <a:srgbClr val="008000"/>
                </a:solidFill>
              </a:rPr>
              <a:t>ar-Raheeq</a:t>
            </a:r>
            <a:r>
              <a:rPr lang="en-US" sz="1600" i="1" dirty="0"/>
              <a:t> </a:t>
            </a:r>
            <a:r>
              <a:rPr lang="en-US" sz="1600" dirty="0"/>
              <a:t>that appears in the </a:t>
            </a:r>
            <a:r>
              <a:rPr lang="en-US" sz="1600" i="1" dirty="0"/>
              <a:t>ayah </a:t>
            </a:r>
            <a:r>
              <a:rPr lang="en-US" sz="1600" dirty="0"/>
              <a:t>is one of the names of </a:t>
            </a:r>
            <a:r>
              <a:rPr lang="en-US" sz="1600" dirty="0">
                <a:solidFill>
                  <a:srgbClr val="008000"/>
                </a:solidFill>
              </a:rPr>
              <a:t>the wine in Paradise</a:t>
            </a:r>
            <a:r>
              <a:rPr lang="en-US" sz="1600" dirty="0"/>
              <a:t>. The fact that this wine will be </a:t>
            </a:r>
            <a:r>
              <a:rPr lang="en-US" sz="1600" dirty="0">
                <a:solidFill>
                  <a:srgbClr val="008000"/>
                </a:solidFill>
              </a:rPr>
              <a:t>sealed with musk </a:t>
            </a:r>
            <a:r>
              <a:rPr lang="en-US" sz="1600" dirty="0"/>
              <a:t>as denoted by </a:t>
            </a:r>
            <a:r>
              <a:rPr lang="en-US" sz="1600" b="1" i="1" dirty="0" err="1">
                <a:solidFill>
                  <a:srgbClr val="008000"/>
                </a:solidFill>
              </a:rPr>
              <a:t>khitamu-hu</a:t>
            </a:r>
            <a:r>
              <a:rPr lang="en-US" sz="1600" b="1" i="1" dirty="0">
                <a:solidFill>
                  <a:srgbClr val="008000"/>
                </a:solidFill>
              </a:rPr>
              <a:t> </a:t>
            </a:r>
            <a:r>
              <a:rPr lang="en-US" sz="1600" b="1" i="1" dirty="0" err="1">
                <a:solidFill>
                  <a:srgbClr val="008000"/>
                </a:solidFill>
              </a:rPr>
              <a:t>misk</a:t>
            </a:r>
            <a:r>
              <a:rPr lang="en-US" sz="1600" b="1" dirty="0"/>
              <a:t> </a:t>
            </a:r>
            <a:r>
              <a:rPr lang="en-US" sz="1600" dirty="0" smtClean="0"/>
              <a:t>in </a:t>
            </a:r>
            <a:r>
              <a:rPr lang="en-US" sz="1600" dirty="0"/>
              <a:t>itself increases the value of this drink</a:t>
            </a:r>
            <a:r>
              <a:rPr lang="en-US" sz="1600" dirty="0" smtClean="0"/>
              <a:t>.</a:t>
            </a:r>
            <a:r>
              <a:rPr lang="en-US" sz="1600" dirty="0"/>
              <a:t> It will be served by the attendants of Paradise to the dwellers of </a:t>
            </a:r>
            <a:r>
              <a:rPr lang="en-US" sz="1600" dirty="0" smtClean="0"/>
              <a:t>Paradise. </a:t>
            </a:r>
            <a:r>
              <a:rPr lang="en-US" sz="1600" dirty="0"/>
              <a:t>This drink will be mixed with a delicious drink from a spring called </a:t>
            </a:r>
            <a:r>
              <a:rPr lang="en-US" sz="1600" b="1" dirty="0">
                <a:solidFill>
                  <a:srgbClr val="008000"/>
                </a:solidFill>
              </a:rPr>
              <a:t>Tasneem</a:t>
            </a:r>
            <a:r>
              <a:rPr lang="en-US" sz="1600" dirty="0" smtClean="0"/>
              <a:t> </a:t>
            </a:r>
            <a:r>
              <a:rPr lang="en-US" sz="1600" dirty="0"/>
              <a:t>– a spring for those who are closest to </a:t>
            </a:r>
            <a:r>
              <a:rPr lang="en-US" sz="1600" dirty="0" smtClean="0"/>
              <a:t>Allah.</a:t>
            </a:r>
          </a:p>
          <a:p>
            <a:r>
              <a:rPr lang="en-US" sz="1600" dirty="0" smtClean="0"/>
              <a:t>To get all of this Allah</a:t>
            </a:r>
            <a:r>
              <a:rPr lang="en-US" sz="1600" i="1" dirty="0" smtClean="0"/>
              <a:t> </a:t>
            </a:r>
            <a:r>
              <a:rPr lang="en-US" sz="1600" dirty="0" smtClean="0"/>
              <a:t>says,</a:t>
            </a:r>
            <a:r>
              <a:rPr lang="en-US" sz="1600" dirty="0" smtClean="0">
                <a:solidFill>
                  <a:srgbClr val="008000"/>
                </a:solidFill>
              </a:rPr>
              <a:t> </a:t>
            </a:r>
            <a:r>
              <a:rPr lang="en-US" sz="1600" b="1" dirty="0" smtClean="0">
                <a:solidFill>
                  <a:srgbClr val="008000"/>
                </a:solidFill>
              </a:rPr>
              <a:t>“So for this let the competitors compete.”</a:t>
            </a:r>
            <a:endParaRPr lang="en-US" sz="1600" dirty="0" smtClean="0"/>
          </a:p>
          <a:p>
            <a:endParaRPr lang="en-US" sz="1500" dirty="0"/>
          </a:p>
        </p:txBody>
      </p:sp>
      <p:sp>
        <p:nvSpPr>
          <p:cNvPr id="4" name="Date Placeholder 3"/>
          <p:cNvSpPr>
            <a:spLocks noGrp="1"/>
          </p:cNvSpPr>
          <p:nvPr>
            <p:ph type="dt" sz="half" idx="10"/>
          </p:nvPr>
        </p:nvSpPr>
        <p:spPr/>
        <p:txBody>
          <a:bodyPr/>
          <a:lstStyle/>
          <a:p>
            <a:fld id="{2D9057BC-CE48-CD4C-AF3D-B9C2E384CD7B}" type="datetime1">
              <a:rPr lang="en-CA" smtClean="0"/>
              <a:t>2020-11-07</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12</a:t>
            </a:fld>
            <a:endParaRPr lang="en-US"/>
          </a:p>
        </p:txBody>
      </p:sp>
    </p:spTree>
    <p:extLst>
      <p:ext uri="{BB962C8B-B14F-4D97-AF65-F5344CB8AC3E}">
        <p14:creationId xmlns:p14="http://schemas.microsoft.com/office/powerpoint/2010/main" val="3002988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1788"/>
          </a:xfrm>
        </p:spPr>
        <p:txBody>
          <a:bodyPr>
            <a:normAutofit/>
          </a:bodyPr>
          <a:lstStyle/>
          <a:p>
            <a:r>
              <a:rPr lang="en-US" sz="3200" dirty="0"/>
              <a:t>Tafsir of Surah Al-</a:t>
            </a:r>
            <a:r>
              <a:rPr lang="en-US" sz="3200" dirty="0" err="1"/>
              <a:t>Mutaffifeen</a:t>
            </a:r>
            <a:r>
              <a:rPr lang="en-US" sz="3200" dirty="0"/>
              <a:t>: </a:t>
            </a:r>
            <a:br>
              <a:rPr lang="en-US" sz="3200" dirty="0"/>
            </a:br>
            <a:r>
              <a:rPr lang="en-US" sz="3200" dirty="0"/>
              <a:t>Ayaat 18-28 – Faces Radiant with Joy</a:t>
            </a:r>
          </a:p>
        </p:txBody>
      </p:sp>
      <p:sp>
        <p:nvSpPr>
          <p:cNvPr id="3" name="Content Placeholder 2"/>
          <p:cNvSpPr>
            <a:spLocks noGrp="1"/>
          </p:cNvSpPr>
          <p:nvPr>
            <p:ph idx="1"/>
          </p:nvPr>
        </p:nvSpPr>
        <p:spPr>
          <a:xfrm>
            <a:off x="838200" y="1593670"/>
            <a:ext cx="10515600" cy="5055324"/>
          </a:xfrm>
        </p:spPr>
        <p:txBody>
          <a:bodyPr>
            <a:normAutofit fontScale="62500" lnSpcReduction="20000"/>
          </a:bodyPr>
          <a:lstStyle/>
          <a:p>
            <a:r>
              <a:rPr lang="en-US" dirty="0"/>
              <a:t>Everyone is competing for something in this </a:t>
            </a:r>
            <a:r>
              <a:rPr lang="en-US" dirty="0" smtClean="0"/>
              <a:t>world. The </a:t>
            </a:r>
            <a:r>
              <a:rPr lang="en-US" dirty="0"/>
              <a:t>defrauders, hardened by their sins and excesses, strive endlessly for the petty riches of this world. Each of them tries to outdo the others and gain as much as possible. Hence, he indulges in all types of injustice and vice for the sake of ephemeral luxuries. </a:t>
            </a:r>
            <a:endParaRPr lang="en-US" dirty="0" smtClean="0"/>
          </a:p>
          <a:p>
            <a:r>
              <a:rPr lang="en-US" dirty="0" smtClean="0"/>
              <a:t>Those </a:t>
            </a:r>
            <a:r>
              <a:rPr lang="en-US" dirty="0"/>
              <a:t>who strive for an object of this world, no matter how superb, grand or honorable it is, are in reality striving for something hollow, cheap and temporary. This world, in its totality, is not worth, in Allah’s view, one mosquito’s wing. It is the other type of luxury and honor </a:t>
            </a:r>
            <a:r>
              <a:rPr lang="en-US" dirty="0">
                <a:solidFill>
                  <a:srgbClr val="C00000"/>
                </a:solidFill>
              </a:rPr>
              <a:t>which deserves zealous striving – the treasures and comforts of Jannah</a:t>
            </a:r>
            <a:r>
              <a:rPr lang="en-US" dirty="0" smtClean="0">
                <a:solidFill>
                  <a:srgbClr val="C00000"/>
                </a:solidFill>
              </a:rPr>
              <a:t>.</a:t>
            </a:r>
          </a:p>
          <a:p>
            <a:r>
              <a:rPr lang="en-US" dirty="0" smtClean="0"/>
              <a:t>It </a:t>
            </a:r>
            <a:r>
              <a:rPr lang="en-US" dirty="0"/>
              <a:t>is remarkable that striving for the Hereafter elevates the souls of all strivers, while competition for worldly objects sinks the competitors’ souls to the lowest depths</a:t>
            </a:r>
            <a:r>
              <a:rPr lang="en-US" dirty="0" smtClean="0"/>
              <a:t>.</a:t>
            </a:r>
            <a:r>
              <a:rPr lang="en-US" dirty="0"/>
              <a:t> </a:t>
            </a:r>
            <a:endParaRPr lang="en-US" dirty="0" smtClean="0"/>
          </a:p>
          <a:p>
            <a:r>
              <a:rPr lang="en-US" dirty="0" smtClean="0"/>
              <a:t>The </a:t>
            </a:r>
            <a:r>
              <a:rPr lang="en-US" dirty="0"/>
              <a:t>statement, </a:t>
            </a:r>
            <a:r>
              <a:rPr lang="en-US" b="1" dirty="0">
                <a:solidFill>
                  <a:srgbClr val="008000"/>
                </a:solidFill>
              </a:rPr>
              <a:t>“So for this let the competitors compete,”</a:t>
            </a:r>
            <a:r>
              <a:rPr lang="en-US" dirty="0">
                <a:solidFill>
                  <a:srgbClr val="008000"/>
                </a:solidFill>
              </a:rPr>
              <a:t> </a:t>
            </a:r>
            <a:r>
              <a:rPr lang="en-US" dirty="0"/>
              <a:t>inspires man to look far beyond this finite, little world, as he sets out to fulfill his mission as Allah’s vicegerent on earth</a:t>
            </a:r>
            <a:r>
              <a:rPr lang="en-US" dirty="0" smtClean="0"/>
              <a:t>.</a:t>
            </a:r>
            <a:r>
              <a:rPr lang="en-US" dirty="0"/>
              <a:t> Man’s life on earth is limited while his future life is of limitless duration. The luxuries of this world are also limited while the happiness of paradise is much too great for us to conceive. </a:t>
            </a:r>
            <a:r>
              <a:rPr lang="en-US" dirty="0" smtClean="0"/>
              <a:t>What </a:t>
            </a:r>
            <a:r>
              <a:rPr lang="en-US" dirty="0"/>
              <a:t>comparison can then hold between the two spheres of competition or the two goals? It is, indeed, one race and a single competition: </a:t>
            </a:r>
            <a:r>
              <a:rPr lang="en-US" b="1" dirty="0">
                <a:solidFill>
                  <a:srgbClr val="008000"/>
                </a:solidFill>
              </a:rPr>
              <a:t>“So for this let the competitors </a:t>
            </a:r>
            <a:r>
              <a:rPr lang="en-US" b="1" dirty="0" smtClean="0">
                <a:solidFill>
                  <a:srgbClr val="008000"/>
                </a:solidFill>
              </a:rPr>
              <a:t>compete.”</a:t>
            </a:r>
            <a:endParaRPr lang="en-US" dirty="0">
              <a:solidFill>
                <a:srgbClr val="008000"/>
              </a:solidFill>
            </a:endParaRPr>
          </a:p>
          <a:p>
            <a:endParaRPr lang="en-US" dirty="0"/>
          </a:p>
        </p:txBody>
      </p:sp>
      <p:sp>
        <p:nvSpPr>
          <p:cNvPr id="4" name="Date Placeholder 3"/>
          <p:cNvSpPr>
            <a:spLocks noGrp="1"/>
          </p:cNvSpPr>
          <p:nvPr>
            <p:ph type="dt" sz="half" idx="10"/>
          </p:nvPr>
        </p:nvSpPr>
        <p:spPr/>
        <p:txBody>
          <a:bodyPr/>
          <a:lstStyle/>
          <a:p>
            <a:fld id="{2D9057BC-CE48-CD4C-AF3D-B9C2E384CD7B}" type="datetime1">
              <a:rPr lang="en-CA" smtClean="0"/>
              <a:t>2020-11-07</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13</a:t>
            </a:fld>
            <a:endParaRPr lang="en-US"/>
          </a:p>
        </p:txBody>
      </p:sp>
    </p:spTree>
    <p:extLst>
      <p:ext uri="{BB962C8B-B14F-4D97-AF65-F5344CB8AC3E}">
        <p14:creationId xmlns:p14="http://schemas.microsoft.com/office/powerpoint/2010/main" val="2911952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09656"/>
          </a:xfrm>
        </p:spPr>
        <p:txBody>
          <a:bodyPr>
            <a:normAutofit/>
          </a:bodyPr>
          <a:lstStyle/>
          <a:p>
            <a:r>
              <a:rPr lang="en-US" sz="3200" dirty="0"/>
              <a:t>Tafsir of Surah Al-</a:t>
            </a:r>
            <a:r>
              <a:rPr lang="en-US" sz="3200" dirty="0" err="1"/>
              <a:t>Mutaffifeen</a:t>
            </a:r>
            <a:r>
              <a:rPr lang="en-US" sz="3200" dirty="0"/>
              <a:t>: </a:t>
            </a:r>
            <a:br>
              <a:rPr lang="en-US" sz="3200" dirty="0"/>
            </a:br>
            <a:r>
              <a:rPr lang="en-US" sz="3200" dirty="0"/>
              <a:t>Ayaat 29-36 – Stark Contrast</a:t>
            </a:r>
          </a:p>
        </p:txBody>
      </p:sp>
      <p:pic>
        <p:nvPicPr>
          <p:cNvPr id="6" name="Content Placeholder 5"/>
          <p:cNvPicPr>
            <a:picLocks noGrp="1" noChangeAspect="1"/>
          </p:cNvPicPr>
          <p:nvPr>
            <p:ph idx="1"/>
          </p:nvPr>
        </p:nvPicPr>
        <p:blipFill>
          <a:blip r:embed="rId2"/>
          <a:stretch>
            <a:fillRect/>
          </a:stretch>
        </p:blipFill>
        <p:spPr>
          <a:xfrm>
            <a:off x="838201" y="1685109"/>
            <a:ext cx="10515600" cy="4842697"/>
          </a:xfrm>
          <a:prstGeom prst="rect">
            <a:avLst/>
          </a:prstGeom>
        </p:spPr>
      </p:pic>
      <p:sp>
        <p:nvSpPr>
          <p:cNvPr id="4" name="Date Placeholder 3"/>
          <p:cNvSpPr>
            <a:spLocks noGrp="1"/>
          </p:cNvSpPr>
          <p:nvPr>
            <p:ph type="dt" sz="half" idx="10"/>
          </p:nvPr>
        </p:nvSpPr>
        <p:spPr/>
        <p:txBody>
          <a:bodyPr/>
          <a:lstStyle/>
          <a:p>
            <a:fld id="{2D9057BC-CE48-CD4C-AF3D-B9C2E384CD7B}" type="datetime1">
              <a:rPr lang="en-CA" smtClean="0"/>
              <a:t>2020-11-07</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14</a:t>
            </a:fld>
            <a:endParaRPr lang="en-US"/>
          </a:p>
        </p:txBody>
      </p:sp>
    </p:spTree>
    <p:extLst>
      <p:ext uri="{BB962C8B-B14F-4D97-AF65-F5344CB8AC3E}">
        <p14:creationId xmlns:p14="http://schemas.microsoft.com/office/powerpoint/2010/main" val="3769059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9657"/>
          </a:xfrm>
        </p:spPr>
        <p:txBody>
          <a:bodyPr>
            <a:normAutofit/>
          </a:bodyPr>
          <a:lstStyle/>
          <a:p>
            <a:r>
              <a:rPr lang="en-US" sz="3200" dirty="0"/>
              <a:t>Tafsir of Surah Al-</a:t>
            </a:r>
            <a:r>
              <a:rPr lang="en-US" sz="3200" dirty="0" err="1"/>
              <a:t>Mutaffifeen</a:t>
            </a:r>
            <a:r>
              <a:rPr lang="en-US" sz="3200" dirty="0"/>
              <a:t>: </a:t>
            </a:r>
            <a:br>
              <a:rPr lang="en-US" sz="3200" dirty="0"/>
            </a:br>
            <a:r>
              <a:rPr lang="en-US" sz="3200" dirty="0"/>
              <a:t>Ayaat 29-36 – Stark Contrast</a:t>
            </a:r>
          </a:p>
        </p:txBody>
      </p:sp>
      <p:sp>
        <p:nvSpPr>
          <p:cNvPr id="3" name="Content Placeholder 2"/>
          <p:cNvSpPr>
            <a:spLocks noGrp="1"/>
          </p:cNvSpPr>
          <p:nvPr>
            <p:ph idx="1"/>
          </p:nvPr>
        </p:nvSpPr>
        <p:spPr>
          <a:xfrm>
            <a:off x="838200" y="1632858"/>
            <a:ext cx="10515600" cy="5068388"/>
          </a:xfrm>
        </p:spPr>
        <p:txBody>
          <a:bodyPr>
            <a:normAutofit fontScale="55000" lnSpcReduction="20000"/>
          </a:bodyPr>
          <a:lstStyle/>
          <a:p>
            <a:r>
              <a:rPr lang="en-US" sz="2900" dirty="0">
                <a:solidFill>
                  <a:srgbClr val="C00000"/>
                </a:solidFill>
              </a:rPr>
              <a:t>The final comment of the Surah contains a subtle satire</a:t>
            </a:r>
            <a:r>
              <a:rPr lang="en-US" sz="2900" dirty="0" smtClean="0">
                <a:solidFill>
                  <a:srgbClr val="C00000"/>
                </a:solidFill>
              </a:rPr>
              <a:t>.</a:t>
            </a:r>
            <a:r>
              <a:rPr lang="en-US" sz="2900" dirty="0">
                <a:solidFill>
                  <a:srgbClr val="C00000"/>
                </a:solidFill>
              </a:rPr>
              <a:t> </a:t>
            </a:r>
            <a:r>
              <a:rPr lang="en-US" sz="2900" dirty="0"/>
              <a:t>The images portrayed by the Qur’an of the evildoers’ derision of the faithful, their rudeness and insolence, and their description of the faithful, as having ‘gone astray’ happen over and over again in all ages and places. Many people in our own age have witnessed similar actions. This proves that the attitude of the transgressors and the evildoers to the believers hardly ever changes</a:t>
            </a:r>
            <a:r>
              <a:rPr lang="en-US" sz="2900" dirty="0" smtClean="0"/>
              <a:t>.</a:t>
            </a:r>
          </a:p>
          <a:p>
            <a:r>
              <a:rPr lang="en-US" sz="2900" b="1" dirty="0">
                <a:solidFill>
                  <a:srgbClr val="008000"/>
                </a:solidFill>
              </a:rPr>
              <a:t>“Indeed, those who committed crimes used to laugh at those who believed,”</a:t>
            </a:r>
            <a:r>
              <a:rPr lang="en-US" sz="2900" dirty="0"/>
              <a:t> </a:t>
            </a:r>
            <a:r>
              <a:rPr lang="en-US" sz="2900" dirty="0" smtClean="0"/>
              <a:t>The </a:t>
            </a:r>
            <a:r>
              <a:rPr lang="en-US" sz="2900" dirty="0"/>
              <a:t>believers were made to suffer ridicule and derision by the transgressors, either because they were poor or weak or because their self-respect would not allow them to return the abuse of base evildoers. What a contrast: the evildoers persecute the believers and laugh at them shamelessly while the believers stick to dignified self-respect and perseverance.</a:t>
            </a:r>
          </a:p>
          <a:p>
            <a:r>
              <a:rPr lang="en-US" sz="2900" b="1" dirty="0">
                <a:solidFill>
                  <a:srgbClr val="008000"/>
                </a:solidFill>
              </a:rPr>
              <a:t>“And when they passed by them, they would exchange derisive glances,”</a:t>
            </a:r>
            <a:r>
              <a:rPr lang="en-US" sz="2900" b="1" dirty="0"/>
              <a:t> </a:t>
            </a:r>
            <a:r>
              <a:rPr lang="en-US" sz="2900" dirty="0" smtClean="0"/>
              <a:t>They </a:t>
            </a:r>
            <a:r>
              <a:rPr lang="en-US" sz="2900" dirty="0"/>
              <a:t>wink at one another or make certain actions intended as mockery and derision trying to embarrass the helpless believers.</a:t>
            </a:r>
          </a:p>
          <a:p>
            <a:r>
              <a:rPr lang="en-US" sz="2900" b="1" dirty="0">
                <a:solidFill>
                  <a:srgbClr val="008000"/>
                </a:solidFill>
              </a:rPr>
              <a:t>“And when they returned to their people, they would return jesting,”</a:t>
            </a:r>
            <a:r>
              <a:rPr lang="en-US" sz="2900" dirty="0">
                <a:solidFill>
                  <a:srgbClr val="008000"/>
                </a:solidFill>
              </a:rPr>
              <a:t> </a:t>
            </a:r>
            <a:r>
              <a:rPr lang="en-US" sz="2900" dirty="0" smtClean="0"/>
              <a:t>When </a:t>
            </a:r>
            <a:r>
              <a:rPr lang="en-US" sz="2900" dirty="0"/>
              <a:t>they have nourished their evil minds with such mockery and injurious actions they go back to their own folk to continue their laughter and derision. They are satisfied with what they have done. Although they have sunk to the lowest depths, they cannot imagine how contemptible they are.</a:t>
            </a:r>
          </a:p>
          <a:p>
            <a:endParaRPr lang="en-US" dirty="0"/>
          </a:p>
        </p:txBody>
      </p:sp>
      <p:sp>
        <p:nvSpPr>
          <p:cNvPr id="4" name="Date Placeholder 3"/>
          <p:cNvSpPr>
            <a:spLocks noGrp="1"/>
          </p:cNvSpPr>
          <p:nvPr>
            <p:ph type="dt" sz="half" idx="10"/>
          </p:nvPr>
        </p:nvSpPr>
        <p:spPr/>
        <p:txBody>
          <a:bodyPr/>
          <a:lstStyle/>
          <a:p>
            <a:fld id="{2D9057BC-CE48-CD4C-AF3D-B9C2E384CD7B}" type="datetime1">
              <a:rPr lang="en-CA" smtClean="0"/>
              <a:t>2020-11-07</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15</a:t>
            </a:fld>
            <a:endParaRPr lang="en-US"/>
          </a:p>
        </p:txBody>
      </p:sp>
    </p:spTree>
    <p:extLst>
      <p:ext uri="{BB962C8B-B14F-4D97-AF65-F5344CB8AC3E}">
        <p14:creationId xmlns:p14="http://schemas.microsoft.com/office/powerpoint/2010/main" val="4079940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7915"/>
          </a:xfrm>
        </p:spPr>
        <p:txBody>
          <a:bodyPr>
            <a:normAutofit/>
          </a:bodyPr>
          <a:lstStyle/>
          <a:p>
            <a:r>
              <a:rPr lang="en-US" sz="3200" dirty="0"/>
              <a:t>Tafsir of Surah Al-</a:t>
            </a:r>
            <a:r>
              <a:rPr lang="en-US" sz="3200" dirty="0" err="1"/>
              <a:t>Mutaffifeen</a:t>
            </a:r>
            <a:r>
              <a:rPr lang="en-US" sz="3200" dirty="0"/>
              <a:t>: </a:t>
            </a:r>
            <a:br>
              <a:rPr lang="en-US" sz="3200" dirty="0"/>
            </a:br>
            <a:r>
              <a:rPr lang="en-US" sz="3200" dirty="0"/>
              <a:t>Ayaat 29-36 – Stark Contrast</a:t>
            </a:r>
          </a:p>
        </p:txBody>
      </p:sp>
      <p:sp>
        <p:nvSpPr>
          <p:cNvPr id="3" name="Content Placeholder 2"/>
          <p:cNvSpPr>
            <a:spLocks noGrp="1"/>
          </p:cNvSpPr>
          <p:nvPr>
            <p:ph idx="1"/>
          </p:nvPr>
        </p:nvSpPr>
        <p:spPr>
          <a:xfrm>
            <a:off x="838200" y="1593670"/>
            <a:ext cx="10515600" cy="4934136"/>
          </a:xfrm>
        </p:spPr>
        <p:txBody>
          <a:bodyPr>
            <a:normAutofit fontScale="55000" lnSpcReduction="20000"/>
          </a:bodyPr>
          <a:lstStyle/>
          <a:p>
            <a:r>
              <a:rPr lang="en-US" b="1" dirty="0"/>
              <a:t>“And when they saw them, they would say, ‘Indeed, those are truly lost!’”</a:t>
            </a:r>
            <a:r>
              <a:rPr lang="en-US" dirty="0"/>
              <a:t> </a:t>
            </a:r>
            <a:r>
              <a:rPr lang="en-US" dirty="0" smtClean="0"/>
              <a:t>Nothing </a:t>
            </a:r>
            <a:r>
              <a:rPr lang="en-US" dirty="0"/>
              <a:t>is more absurd than being told by the transgressors what is right and wrong. </a:t>
            </a:r>
            <a:r>
              <a:rPr lang="en-US" dirty="0" smtClean="0"/>
              <a:t>Transgression knows no limits. The </a:t>
            </a:r>
            <a:r>
              <a:rPr lang="en-US" dirty="0"/>
              <a:t>transgressors never feel ashamed of what they do or say. Their description of the believers as having gone astray is a clear manifestation of this fact. The Qur’an </a:t>
            </a:r>
            <a:r>
              <a:rPr lang="en-US" dirty="0" smtClean="0"/>
              <a:t>criticizes</a:t>
            </a:r>
            <a:r>
              <a:rPr lang="en-US" dirty="0"/>
              <a:t>, however, those who involve themselves impudently in something which does not concern them, </a:t>
            </a:r>
            <a:r>
              <a:rPr lang="en-US" b="1" dirty="0">
                <a:solidFill>
                  <a:srgbClr val="008000"/>
                </a:solidFill>
              </a:rPr>
              <a:t>“…they had not been sent as guardians over them,” </a:t>
            </a:r>
            <a:r>
              <a:rPr lang="en-US" dirty="0" smtClean="0">
                <a:solidFill>
                  <a:srgbClr val="C00000"/>
                </a:solidFill>
              </a:rPr>
              <a:t>No </a:t>
            </a:r>
            <a:r>
              <a:rPr lang="en-US" dirty="0">
                <a:solidFill>
                  <a:srgbClr val="C00000"/>
                </a:solidFill>
              </a:rPr>
              <a:t>one has asked them to look after the believers, or to watch over them, or to assess their situation. So why do they give their unsolicited opinion</a:t>
            </a:r>
            <a:r>
              <a:rPr lang="en-US" dirty="0" smtClean="0">
                <a:solidFill>
                  <a:srgbClr val="C00000"/>
                </a:solidFill>
              </a:rPr>
              <a:t>?</a:t>
            </a:r>
          </a:p>
          <a:p>
            <a:r>
              <a:rPr lang="en-US" b="1" dirty="0"/>
              <a:t>Who Laughs at </a:t>
            </a:r>
            <a:r>
              <a:rPr lang="en-US" b="1" dirty="0" smtClean="0"/>
              <a:t>Whom?</a:t>
            </a:r>
            <a:r>
              <a:rPr lang="en-US" dirty="0"/>
              <a:t> </a:t>
            </a:r>
            <a:r>
              <a:rPr lang="en-US" dirty="0" smtClean="0"/>
              <a:t>The </a:t>
            </a:r>
            <a:r>
              <a:rPr lang="en-US" dirty="0"/>
              <a:t>Muslim minority in Makkah was facing a sustained, demoralizing onslaught by the unbelievers, but </a:t>
            </a:r>
            <a:r>
              <a:rPr lang="en-US" dirty="0" smtClean="0"/>
              <a:t>Allah</a:t>
            </a:r>
            <a:r>
              <a:rPr lang="en-US" dirty="0"/>
              <a:t> did not leave the Muslims on their own: He comforted them and urged them to </a:t>
            </a:r>
            <a:r>
              <a:rPr lang="en-US" dirty="0" smtClean="0"/>
              <a:t>persevere. </a:t>
            </a:r>
            <a:r>
              <a:rPr lang="en-US" dirty="0" smtClean="0">
                <a:solidFill>
                  <a:srgbClr val="C00000"/>
                </a:solidFill>
              </a:rPr>
              <a:t>They </a:t>
            </a:r>
            <a:r>
              <a:rPr lang="en-US" dirty="0">
                <a:solidFill>
                  <a:srgbClr val="C00000"/>
                </a:solidFill>
              </a:rPr>
              <a:t>are comforted by the very fact that their sufferings are being noticed by </a:t>
            </a:r>
            <a:r>
              <a:rPr lang="en-US" dirty="0" smtClean="0">
                <a:solidFill>
                  <a:srgbClr val="C00000"/>
                </a:solidFill>
              </a:rPr>
              <a:t>Allah. </a:t>
            </a:r>
            <a:r>
              <a:rPr lang="en-US" dirty="0"/>
              <a:t>He sees what the believers suffer and does not ignore what He sees, although He may let the unbelievers do as they wish, if only for a while. He also sees how the transgressors laugh unrepentantly at the sufferings of the faithful. This, in itself, is enough consolation for the believers</a:t>
            </a:r>
            <a:r>
              <a:rPr lang="en-US" dirty="0" smtClean="0"/>
              <a:t>.</a:t>
            </a:r>
            <a:endParaRPr lang="en-US" dirty="0">
              <a:solidFill>
                <a:srgbClr val="C00000"/>
              </a:solidFill>
            </a:endParaRPr>
          </a:p>
          <a:p>
            <a:r>
              <a:rPr lang="en-US" b="1" dirty="0"/>
              <a:t>As we read in </a:t>
            </a:r>
            <a:r>
              <a:rPr lang="en-US" b="1" i="1" dirty="0" err="1">
                <a:hlinkClick r:id="rId2" tooltip="Tafseer Surah al-Mutafifeen Ayaat 1-17"/>
              </a:rPr>
              <a:t>ayaat</a:t>
            </a:r>
            <a:r>
              <a:rPr lang="en-US" b="1" i="1" dirty="0">
                <a:hlinkClick r:id="rId2" tooltip="Tafseer Surah al-Mutafifeen Ayaat 1-17"/>
              </a:rPr>
              <a:t> </a:t>
            </a:r>
            <a:r>
              <a:rPr lang="en-US" b="1" dirty="0">
                <a:hlinkClick r:id="rId2" tooltip="Tafseer Surah al-Mutafifeen Ayaat 1-17"/>
              </a:rPr>
              <a:t>7-17</a:t>
            </a:r>
            <a:r>
              <a:rPr lang="en-US" b="1" dirty="0"/>
              <a:t>, on the Judgment Day the tables will be turned. Those who are being made fun of because of their righteousness will be reclining of couches and will be served a drink sealed with musk while those who mocked would be burning in fire.</a:t>
            </a:r>
          </a:p>
          <a:p>
            <a:r>
              <a:rPr lang="en-US" dirty="0">
                <a:solidFill>
                  <a:srgbClr val="C00000"/>
                </a:solidFill>
              </a:rPr>
              <a:t>The Surah concludes with a satirical question</a:t>
            </a:r>
            <a:r>
              <a:rPr lang="en-US" dirty="0"/>
              <a:t>, </a:t>
            </a:r>
            <a:r>
              <a:rPr lang="en-US" b="1" dirty="0">
                <a:solidFill>
                  <a:srgbClr val="008000"/>
                </a:solidFill>
              </a:rPr>
              <a:t>“Have the disbelievers [not] been rewarded [this Day] for what they used to do?”</a:t>
            </a:r>
            <a:r>
              <a:rPr lang="en-US" dirty="0"/>
              <a:t> </a:t>
            </a:r>
            <a:r>
              <a:rPr lang="en-US" dirty="0" smtClean="0">
                <a:solidFill>
                  <a:srgbClr val="C00000"/>
                </a:solidFill>
              </a:rPr>
              <a:t>Their </a:t>
            </a:r>
            <a:r>
              <a:rPr lang="en-US" dirty="0">
                <a:solidFill>
                  <a:srgbClr val="C00000"/>
                </a:solidFill>
              </a:rPr>
              <a:t>punishment is sarcastically described as reward.</a:t>
            </a:r>
          </a:p>
        </p:txBody>
      </p:sp>
      <p:sp>
        <p:nvSpPr>
          <p:cNvPr id="4" name="Date Placeholder 3"/>
          <p:cNvSpPr>
            <a:spLocks noGrp="1"/>
          </p:cNvSpPr>
          <p:nvPr>
            <p:ph type="dt" sz="half" idx="10"/>
          </p:nvPr>
        </p:nvSpPr>
        <p:spPr/>
        <p:txBody>
          <a:bodyPr/>
          <a:lstStyle/>
          <a:p>
            <a:fld id="{2D9057BC-CE48-CD4C-AF3D-B9C2E384CD7B}" type="datetime1">
              <a:rPr lang="en-CA" smtClean="0"/>
              <a:t>2020-11-07</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16</a:t>
            </a:fld>
            <a:endParaRPr lang="en-US"/>
          </a:p>
        </p:txBody>
      </p:sp>
    </p:spTree>
    <p:extLst>
      <p:ext uri="{BB962C8B-B14F-4D97-AF65-F5344CB8AC3E}">
        <p14:creationId xmlns:p14="http://schemas.microsoft.com/office/powerpoint/2010/main" val="2071442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9657"/>
          </a:xfrm>
        </p:spPr>
        <p:txBody>
          <a:bodyPr/>
          <a:lstStyle/>
          <a:p>
            <a:r>
              <a:rPr lang="en-US" sz="3600" dirty="0" smtClean="0"/>
              <a:t>Discussion</a:t>
            </a:r>
            <a:r>
              <a:rPr lang="en-US" dirty="0" smtClean="0"/>
              <a:t> </a:t>
            </a:r>
            <a:endParaRPr lang="en-US" dirty="0"/>
          </a:p>
        </p:txBody>
      </p:sp>
      <p:sp>
        <p:nvSpPr>
          <p:cNvPr id="3" name="Content Placeholder 2"/>
          <p:cNvSpPr>
            <a:spLocks noGrp="1"/>
          </p:cNvSpPr>
          <p:nvPr>
            <p:ph idx="1"/>
          </p:nvPr>
        </p:nvSpPr>
        <p:spPr/>
        <p:txBody>
          <a:bodyPr/>
          <a:lstStyle/>
          <a:p>
            <a:r>
              <a:rPr lang="en-US" dirty="0"/>
              <a:t>W</a:t>
            </a:r>
            <a:r>
              <a:rPr lang="en-US" dirty="0" smtClean="0"/>
              <a:t>hat is the </a:t>
            </a:r>
            <a:r>
              <a:rPr lang="en-US" dirty="0"/>
              <a:t>meaning of </a:t>
            </a:r>
            <a:r>
              <a:rPr lang="en-US" i="1" dirty="0"/>
              <a:t>al-</a:t>
            </a:r>
            <a:r>
              <a:rPr lang="en-US" i="1" dirty="0" err="1"/>
              <a:t>muṭaffifeen</a:t>
            </a:r>
            <a:r>
              <a:rPr lang="en-US" dirty="0"/>
              <a:t>?</a:t>
            </a:r>
          </a:p>
          <a:p>
            <a:r>
              <a:rPr lang="en-US" dirty="0" smtClean="0"/>
              <a:t>What is the </a:t>
            </a:r>
            <a:r>
              <a:rPr lang="en-US" dirty="0"/>
              <a:t>meaning of (</a:t>
            </a:r>
            <a:r>
              <a:rPr lang="en-US" dirty="0" smtClean="0"/>
              <a:t>rana) </a:t>
            </a:r>
            <a:r>
              <a:rPr lang="en-US" dirty="0"/>
              <a:t>in </a:t>
            </a:r>
            <a:r>
              <a:rPr lang="en-US" dirty="0" smtClean="0"/>
              <a:t>the surah</a:t>
            </a:r>
            <a:r>
              <a:rPr lang="en-US" dirty="0"/>
              <a:t>?</a:t>
            </a:r>
          </a:p>
          <a:p>
            <a:r>
              <a:rPr lang="en-US" dirty="0" smtClean="0"/>
              <a:t>What is </a:t>
            </a:r>
            <a:r>
              <a:rPr lang="en-US" i="1" dirty="0" smtClean="0"/>
              <a:t>al-</a:t>
            </a:r>
            <a:r>
              <a:rPr lang="en-US" i="1" dirty="0" err="1" smtClean="0"/>
              <a:t>Raḥeeq</a:t>
            </a:r>
            <a:r>
              <a:rPr lang="en-US" dirty="0" smtClean="0"/>
              <a:t> and what the </a:t>
            </a:r>
            <a:r>
              <a:rPr lang="en-US" i="1" dirty="0" smtClean="0"/>
              <a:t>Tasneem</a:t>
            </a:r>
            <a:r>
              <a:rPr lang="en-US" dirty="0"/>
              <a:t>. </a:t>
            </a:r>
          </a:p>
        </p:txBody>
      </p:sp>
      <p:sp>
        <p:nvSpPr>
          <p:cNvPr id="4" name="Date Placeholder 3"/>
          <p:cNvSpPr>
            <a:spLocks noGrp="1"/>
          </p:cNvSpPr>
          <p:nvPr>
            <p:ph type="dt" sz="half" idx="10"/>
          </p:nvPr>
        </p:nvSpPr>
        <p:spPr/>
        <p:txBody>
          <a:bodyPr/>
          <a:lstStyle/>
          <a:p>
            <a:fld id="{2D9057BC-CE48-CD4C-AF3D-B9C2E384CD7B}" type="datetime1">
              <a:rPr lang="en-CA" smtClean="0"/>
              <a:t>2020-11-07</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17</a:t>
            </a:fld>
            <a:endParaRPr lang="en-US"/>
          </a:p>
        </p:txBody>
      </p:sp>
    </p:spTree>
    <p:extLst>
      <p:ext uri="{BB962C8B-B14F-4D97-AF65-F5344CB8AC3E}">
        <p14:creationId xmlns:p14="http://schemas.microsoft.com/office/powerpoint/2010/main" val="983477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3FD4-8E45-2C4E-A2B0-7EE5066E270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1542286-A1D8-B645-BE41-A0441A30AB55}"/>
              </a:ext>
            </a:extLst>
          </p:cNvPr>
          <p:cNvSpPr>
            <a:spLocks noGrp="1"/>
          </p:cNvSpPr>
          <p:nvPr>
            <p:ph idx="1"/>
          </p:nvPr>
        </p:nvSpPr>
        <p:spPr/>
        <p:txBody>
          <a:bodyPr>
            <a:normAutofit/>
          </a:bodyPr>
          <a:lstStyle/>
          <a:p>
            <a:pPr marL="0" indent="0" algn="ctr">
              <a:buNone/>
            </a:pPr>
            <a:r>
              <a:rPr lang="en-US" b="1" dirty="0"/>
              <a:t>Lecture No. 6</a:t>
            </a:r>
            <a:r>
              <a:rPr lang="en-US" b="1" dirty="0" smtClean="0"/>
              <a:t> </a:t>
            </a:r>
          </a:p>
          <a:p>
            <a:pPr marL="0" indent="0" algn="ctr">
              <a:buNone/>
            </a:pPr>
            <a:endParaRPr lang="en-US" dirty="0" smtClean="0"/>
          </a:p>
          <a:p>
            <a:r>
              <a:rPr lang="en-US" b="1" dirty="0" smtClean="0"/>
              <a:t>Tafseer of </a:t>
            </a:r>
            <a:r>
              <a:rPr lang="en-US" b="1" dirty="0"/>
              <a:t>Surah </a:t>
            </a:r>
            <a:r>
              <a:rPr lang="en-US" b="1" dirty="0" smtClean="0"/>
              <a:t>Al-</a:t>
            </a:r>
            <a:r>
              <a:rPr lang="en-US" b="1" dirty="0" err="1" smtClean="0"/>
              <a:t>Mutaffifeen</a:t>
            </a:r>
            <a:r>
              <a:rPr lang="en-US" b="1" dirty="0" smtClean="0"/>
              <a:t> (no. 83</a:t>
            </a:r>
            <a:r>
              <a:rPr lang="en-US" b="1" baseline="30000" dirty="0" smtClean="0"/>
              <a:t>nd</a:t>
            </a:r>
            <a:r>
              <a:rPr lang="en-US" b="1" dirty="0" smtClean="0"/>
              <a:t>)</a:t>
            </a:r>
            <a:endParaRPr lang="en-US" b="1" dirty="0"/>
          </a:p>
          <a:p>
            <a:endParaRPr lang="en-US" dirty="0"/>
          </a:p>
        </p:txBody>
      </p:sp>
      <p:sp>
        <p:nvSpPr>
          <p:cNvPr id="4" name="Date Placeholder 3">
            <a:extLst>
              <a:ext uri="{FF2B5EF4-FFF2-40B4-BE49-F238E27FC236}">
                <a16:creationId xmlns:a16="http://schemas.microsoft.com/office/drawing/2014/main" id="{7AB13A6E-2CC9-B340-8DDB-115870560707}"/>
              </a:ext>
            </a:extLst>
          </p:cNvPr>
          <p:cNvSpPr>
            <a:spLocks noGrp="1"/>
          </p:cNvSpPr>
          <p:nvPr>
            <p:ph type="dt" sz="half" idx="10"/>
          </p:nvPr>
        </p:nvSpPr>
        <p:spPr/>
        <p:txBody>
          <a:bodyPr/>
          <a:lstStyle/>
          <a:p>
            <a:fld id="{12F4F412-AA90-1043-BCB5-FC8396DF0750}" type="datetime1">
              <a:rPr lang="en-CA" smtClean="0"/>
              <a:t>2020-11-07</a:t>
            </a:fld>
            <a:endParaRPr lang="en-US"/>
          </a:p>
        </p:txBody>
      </p:sp>
      <p:sp>
        <p:nvSpPr>
          <p:cNvPr id="5" name="Slide Number Placeholder 4">
            <a:extLst>
              <a:ext uri="{FF2B5EF4-FFF2-40B4-BE49-F238E27FC236}">
                <a16:creationId xmlns:a16="http://schemas.microsoft.com/office/drawing/2014/main" id="{E22DFAB7-4DF7-F140-9E7E-63058FA08F95}"/>
              </a:ext>
            </a:extLst>
          </p:cNvPr>
          <p:cNvSpPr>
            <a:spLocks noGrp="1"/>
          </p:cNvSpPr>
          <p:nvPr>
            <p:ph type="sldNum" sz="quarter" idx="12"/>
          </p:nvPr>
        </p:nvSpPr>
        <p:spPr/>
        <p:txBody>
          <a:bodyPr/>
          <a:lstStyle/>
          <a:p>
            <a:fld id="{C8784B88-F3D9-6A4F-9660-1A0A1E561ED7}" type="slidenum">
              <a:rPr lang="en-US" smtClean="0"/>
              <a:t>2</a:t>
            </a:fld>
            <a:endParaRPr lang="en-US" dirty="0"/>
          </a:p>
        </p:txBody>
      </p:sp>
    </p:spTree>
    <p:extLst>
      <p:ext uri="{BB962C8B-B14F-4D97-AF65-F5344CB8AC3E}">
        <p14:creationId xmlns:p14="http://schemas.microsoft.com/office/powerpoint/2010/main" val="1083218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BF5AF3-8024-534A-9CE8-A188A6F808EC}"/>
              </a:ext>
            </a:extLst>
          </p:cNvPr>
          <p:cNvSpPr>
            <a:spLocks noGrp="1"/>
          </p:cNvSpPr>
          <p:nvPr>
            <p:ph idx="1"/>
          </p:nvPr>
        </p:nvSpPr>
        <p:spPr>
          <a:xfrm>
            <a:off x="838200" y="1724297"/>
            <a:ext cx="10515600" cy="4803508"/>
          </a:xfrm>
        </p:spPr>
        <p:txBody>
          <a:bodyPr>
            <a:normAutofit fontScale="70000" lnSpcReduction="20000"/>
          </a:bodyPr>
          <a:lstStyle/>
          <a:p>
            <a:r>
              <a:rPr lang="en-US" sz="2000" b="1" dirty="0" smtClean="0"/>
              <a:t>Name-</a:t>
            </a:r>
            <a:r>
              <a:rPr lang="en-US" sz="2000" dirty="0" smtClean="0"/>
              <a:t> It </a:t>
            </a:r>
            <a:r>
              <a:rPr lang="en-US" sz="2000" dirty="0"/>
              <a:t>is derived from </a:t>
            </a:r>
            <a:r>
              <a:rPr lang="en-US" sz="2000" dirty="0" err="1"/>
              <a:t>from</a:t>
            </a:r>
            <a:r>
              <a:rPr lang="en-US" sz="2000" dirty="0"/>
              <a:t> the word in the </a:t>
            </a:r>
            <a:r>
              <a:rPr lang="en-US" sz="2000" dirty="0" smtClean="0"/>
              <a:t>first </a:t>
            </a:r>
            <a:r>
              <a:rPr lang="en-US" sz="2000" dirty="0"/>
              <a:t>verse: </a:t>
            </a:r>
            <a:r>
              <a:rPr lang="en-US" sz="2000" b="1" i="1" dirty="0" smtClean="0">
                <a:solidFill>
                  <a:srgbClr val="008000"/>
                </a:solidFill>
              </a:rPr>
              <a:t>al-</a:t>
            </a:r>
            <a:r>
              <a:rPr lang="en-US" sz="2000" b="1" i="1" dirty="0" err="1" smtClean="0">
                <a:solidFill>
                  <a:srgbClr val="008000"/>
                </a:solidFill>
              </a:rPr>
              <a:t>muṭaffifeen</a:t>
            </a:r>
            <a:r>
              <a:rPr lang="en-US" sz="2000" b="1" i="1" dirty="0">
                <a:solidFill>
                  <a:srgbClr val="008000"/>
                </a:solidFill>
              </a:rPr>
              <a:t> </a:t>
            </a:r>
            <a:r>
              <a:rPr lang="en-US" sz="2000" b="1" i="1" dirty="0" smtClean="0">
                <a:solidFill>
                  <a:srgbClr val="008000"/>
                </a:solidFill>
              </a:rPr>
              <a:t>(Those </a:t>
            </a:r>
            <a:r>
              <a:rPr lang="en-US" sz="2000" b="1" i="1" dirty="0">
                <a:solidFill>
                  <a:srgbClr val="008000"/>
                </a:solidFill>
              </a:rPr>
              <a:t>Who Deal in </a:t>
            </a:r>
            <a:r>
              <a:rPr lang="en-US" sz="2000" b="1" i="1" dirty="0" smtClean="0">
                <a:solidFill>
                  <a:srgbClr val="008000"/>
                </a:solidFill>
              </a:rPr>
              <a:t>Fraud/Defrauders/</a:t>
            </a:r>
            <a:r>
              <a:rPr lang="en-US" sz="2000" b="1" i="1" dirty="0" err="1">
                <a:solidFill>
                  <a:srgbClr val="008000"/>
                </a:solidFill>
              </a:rPr>
              <a:t>S</a:t>
            </a:r>
            <a:r>
              <a:rPr lang="en-US" sz="2000" b="1" i="1" dirty="0" err="1" smtClean="0">
                <a:solidFill>
                  <a:srgbClr val="008000"/>
                </a:solidFill>
              </a:rPr>
              <a:t>tinters</a:t>
            </a:r>
            <a:r>
              <a:rPr lang="en-US" sz="2000" b="1" i="1" dirty="0">
                <a:solidFill>
                  <a:srgbClr val="008000"/>
                </a:solidFill>
              </a:rPr>
              <a:t>).</a:t>
            </a:r>
            <a:endParaRPr lang="en-US" sz="2000" b="1" i="1" dirty="0" smtClean="0">
              <a:solidFill>
                <a:srgbClr val="008000"/>
              </a:solidFill>
            </a:endParaRPr>
          </a:p>
          <a:p>
            <a:r>
              <a:rPr lang="en-US" sz="2000" b="1" dirty="0" smtClean="0"/>
              <a:t>Period </a:t>
            </a:r>
            <a:r>
              <a:rPr lang="en-US" sz="2000" b="1" dirty="0"/>
              <a:t>of </a:t>
            </a:r>
            <a:r>
              <a:rPr lang="en-US" sz="2000" b="1" dirty="0" smtClean="0"/>
              <a:t>Revelation-</a:t>
            </a:r>
            <a:r>
              <a:rPr lang="en-US" sz="2000" dirty="0"/>
              <a:t>  </a:t>
            </a:r>
            <a:r>
              <a:rPr lang="en-US" sz="2000" dirty="0" smtClean="0"/>
              <a:t>The </a:t>
            </a:r>
            <a:r>
              <a:rPr lang="en-US" sz="2000" dirty="0"/>
              <a:t>style of the Surah and its subject matter clearly show that it was revealed in the </a:t>
            </a:r>
            <a:r>
              <a:rPr lang="en-US" sz="2000" dirty="0">
                <a:solidFill>
                  <a:srgbClr val="C00000"/>
                </a:solidFill>
              </a:rPr>
              <a:t>earliest stage at Makkah</a:t>
            </a:r>
            <a:r>
              <a:rPr lang="en-US" sz="2000" dirty="0"/>
              <a:t>, when surah after surah was being revealed </a:t>
            </a:r>
            <a:r>
              <a:rPr lang="en-US" sz="2000" dirty="0">
                <a:solidFill>
                  <a:srgbClr val="C00000"/>
                </a:solidFill>
              </a:rPr>
              <a:t>to impress the doctrine of the Hereafter on the people's minds</a:t>
            </a:r>
            <a:r>
              <a:rPr lang="en-US" sz="2000" dirty="0"/>
              <a:t>. This Surah was revealed when they had started ridiculing the Muslims and disgracing them publicly in the streets and in their assemblies, but persecution </a:t>
            </a:r>
            <a:r>
              <a:rPr lang="en-US" sz="2000" dirty="0" smtClean="0"/>
              <a:t>of </a:t>
            </a:r>
            <a:r>
              <a:rPr lang="en-US" sz="2000" dirty="0"/>
              <a:t>the Muslims had not yet started. </a:t>
            </a:r>
            <a:endParaRPr lang="en-US" sz="2000" dirty="0" smtClean="0"/>
          </a:p>
          <a:p>
            <a:r>
              <a:rPr lang="en-US" sz="2000" dirty="0" smtClean="0"/>
              <a:t>Some </a:t>
            </a:r>
            <a:r>
              <a:rPr lang="en-US" sz="2000" dirty="0"/>
              <a:t>commentators regard this as a </a:t>
            </a:r>
            <a:r>
              <a:rPr lang="en-US" sz="2000" dirty="0" err="1"/>
              <a:t>Madani</a:t>
            </a:r>
            <a:r>
              <a:rPr lang="en-US" sz="2000" dirty="0"/>
              <a:t> Surah. This misunderstanding has been caused by a </a:t>
            </a:r>
            <a:r>
              <a:rPr lang="en-US" sz="2000" dirty="0" smtClean="0"/>
              <a:t>tradition/hadith </a:t>
            </a:r>
            <a:r>
              <a:rPr lang="en-US" sz="2000" dirty="0"/>
              <a:t>from Ibn Abbas according to which </a:t>
            </a:r>
            <a:r>
              <a:rPr lang="en-US" sz="2000" i="1" dirty="0">
                <a:solidFill>
                  <a:srgbClr val="C00000"/>
                </a:solidFill>
              </a:rPr>
              <a:t>when the </a:t>
            </a:r>
            <a:r>
              <a:rPr lang="en-US" sz="2000" i="1" dirty="0" smtClean="0">
                <a:solidFill>
                  <a:srgbClr val="C00000"/>
                </a:solidFill>
              </a:rPr>
              <a:t>Prophet </a:t>
            </a:r>
            <a:r>
              <a:rPr lang="en-US" sz="2000" i="1" dirty="0">
                <a:solidFill>
                  <a:srgbClr val="C00000"/>
                </a:solidFill>
              </a:rPr>
              <a:t>(upon whom be peace) arrived in Madinah, the evil of giving short weight and measure was widespread among the people there. Then Allah sent down </a:t>
            </a:r>
            <a:r>
              <a:rPr lang="en-US" sz="2000" b="1" i="1" dirty="0" err="1">
                <a:solidFill>
                  <a:srgbClr val="C00000"/>
                </a:solidFill>
              </a:rPr>
              <a:t>Wayl</a:t>
            </a:r>
            <a:r>
              <a:rPr lang="en-US" sz="2000" b="1" i="1" dirty="0">
                <a:solidFill>
                  <a:srgbClr val="C00000"/>
                </a:solidFill>
              </a:rPr>
              <a:t> </a:t>
            </a:r>
            <a:r>
              <a:rPr lang="en-US" sz="2000" b="1" i="1" dirty="0" err="1">
                <a:solidFill>
                  <a:srgbClr val="C00000"/>
                </a:solidFill>
              </a:rPr>
              <a:t>ul-lil</a:t>
            </a:r>
            <a:r>
              <a:rPr lang="en-US" sz="2000" b="1" i="1" dirty="0">
                <a:solidFill>
                  <a:srgbClr val="C00000"/>
                </a:solidFill>
              </a:rPr>
              <a:t> </a:t>
            </a:r>
            <a:r>
              <a:rPr lang="en-US" sz="2000" b="1" i="1" dirty="0" err="1">
                <a:solidFill>
                  <a:srgbClr val="C00000"/>
                </a:solidFill>
              </a:rPr>
              <a:t>mutaffifin</a:t>
            </a:r>
            <a:r>
              <a:rPr lang="en-US" sz="2000" b="1" i="1" dirty="0">
                <a:solidFill>
                  <a:srgbClr val="C00000"/>
                </a:solidFill>
              </a:rPr>
              <a:t> </a:t>
            </a:r>
            <a:r>
              <a:rPr lang="en-US" sz="2000" i="1" dirty="0">
                <a:solidFill>
                  <a:srgbClr val="C00000"/>
                </a:solidFill>
              </a:rPr>
              <a:t>and the people began to give full weight and measure.</a:t>
            </a:r>
            <a:r>
              <a:rPr lang="en-US" sz="2000" i="1" dirty="0"/>
              <a:t> </a:t>
            </a:r>
            <a:r>
              <a:rPr lang="en-US" sz="2000" dirty="0"/>
              <a:t>(</a:t>
            </a:r>
            <a:r>
              <a:rPr lang="en-US" sz="2000" dirty="0" err="1"/>
              <a:t>Nasa'i</a:t>
            </a:r>
            <a:r>
              <a:rPr lang="en-US" sz="2000" dirty="0"/>
              <a:t>, Ibn </a:t>
            </a:r>
            <a:r>
              <a:rPr lang="en-US" sz="2000" dirty="0" err="1"/>
              <a:t>Majah</a:t>
            </a:r>
            <a:r>
              <a:rPr lang="en-US" sz="2000" dirty="0"/>
              <a:t>, Ibn </a:t>
            </a:r>
            <a:r>
              <a:rPr lang="en-US" sz="2000" dirty="0" err="1"/>
              <a:t>Marduyah</a:t>
            </a:r>
            <a:r>
              <a:rPr lang="en-US" sz="2000" dirty="0"/>
              <a:t>, Ibn </a:t>
            </a:r>
            <a:r>
              <a:rPr lang="en-US" sz="2000" dirty="0" err="1"/>
              <a:t>Jarir</a:t>
            </a:r>
            <a:r>
              <a:rPr lang="en-US" sz="2000" dirty="0"/>
              <a:t>, </a:t>
            </a:r>
            <a:r>
              <a:rPr lang="en-US" sz="2000" dirty="0" err="1"/>
              <a:t>Baihaqi</a:t>
            </a:r>
            <a:r>
              <a:rPr lang="en-US" sz="2000" dirty="0"/>
              <a:t>: </a:t>
            </a:r>
            <a:r>
              <a:rPr lang="en-US" sz="2000" dirty="0" err="1"/>
              <a:t>Shu`ab-il-Iman</a:t>
            </a:r>
            <a:r>
              <a:rPr lang="en-US" sz="2000" dirty="0"/>
              <a:t>) </a:t>
            </a:r>
            <a:endParaRPr lang="en-US" sz="2000" dirty="0" smtClean="0"/>
          </a:p>
          <a:p>
            <a:r>
              <a:rPr lang="en-US" sz="2000" dirty="0" smtClean="0"/>
              <a:t>But</a:t>
            </a:r>
            <a:r>
              <a:rPr lang="en-US" sz="2000" dirty="0"/>
              <a:t>, </a:t>
            </a:r>
            <a:r>
              <a:rPr lang="en-US" sz="2000" dirty="0" smtClean="0"/>
              <a:t>the </a:t>
            </a:r>
            <a:r>
              <a:rPr lang="en-US" sz="2000" dirty="0"/>
              <a:t>common practice with the Companions and their successors was that when they found that a verse applied to a certain matter of life, they would say that it had been sent down concerning that particular matter. Therefore, what is proved by the tradition of Ibn Abbas is that when after his emigration to Madinah the </a:t>
            </a:r>
            <a:r>
              <a:rPr lang="en-US" sz="2000" dirty="0" smtClean="0"/>
              <a:t>Prophet saw </a:t>
            </a:r>
            <a:r>
              <a:rPr lang="en-US" sz="2000" dirty="0"/>
              <a:t>that the evil was widespread among the people there, he recited this Surah before them by Allah's Command and this helped them mend their ways.</a:t>
            </a:r>
            <a:endParaRPr lang="en-US" sz="2000" dirty="0" smtClean="0"/>
          </a:p>
          <a:p>
            <a:r>
              <a:rPr lang="en-US" sz="2000" b="1" dirty="0" smtClean="0"/>
              <a:t>Theme and Subject Matter- </a:t>
            </a:r>
            <a:r>
              <a:rPr lang="en-US" sz="2000" b="1" dirty="0" smtClean="0">
                <a:solidFill>
                  <a:srgbClr val="C00000"/>
                </a:solidFill>
              </a:rPr>
              <a:t>The </a:t>
            </a:r>
            <a:r>
              <a:rPr lang="en-US" sz="2000" b="1" dirty="0" err="1" smtClean="0">
                <a:solidFill>
                  <a:srgbClr val="C00000"/>
                </a:solidFill>
              </a:rPr>
              <a:t>Akhirah</a:t>
            </a:r>
            <a:r>
              <a:rPr lang="en-US" sz="2000" b="1" dirty="0" smtClean="0">
                <a:solidFill>
                  <a:srgbClr val="C00000"/>
                </a:solidFill>
              </a:rPr>
              <a:t>/Hereafter.</a:t>
            </a:r>
            <a:endParaRPr lang="en-US" sz="2000" b="1" dirty="0">
              <a:solidFill>
                <a:srgbClr val="C00000"/>
              </a:solidFill>
            </a:endParaRPr>
          </a:p>
        </p:txBody>
      </p:sp>
      <p:sp>
        <p:nvSpPr>
          <p:cNvPr id="4" name="Date Placeholder 3">
            <a:extLst>
              <a:ext uri="{FF2B5EF4-FFF2-40B4-BE49-F238E27FC236}">
                <a16:creationId xmlns:a16="http://schemas.microsoft.com/office/drawing/2014/main" id="{BBC24215-148D-7C46-B329-C3A34890EE5B}"/>
              </a:ext>
            </a:extLst>
          </p:cNvPr>
          <p:cNvSpPr>
            <a:spLocks noGrp="1"/>
          </p:cNvSpPr>
          <p:nvPr>
            <p:ph type="dt" sz="half" idx="10"/>
          </p:nvPr>
        </p:nvSpPr>
        <p:spPr/>
        <p:txBody>
          <a:bodyPr/>
          <a:lstStyle/>
          <a:p>
            <a:fld id="{2D9057BC-CE48-CD4C-AF3D-B9C2E384CD7B}" type="datetime1">
              <a:rPr lang="en-CA" smtClean="0"/>
              <a:t>2020-11-07</a:t>
            </a:fld>
            <a:endParaRPr lang="en-US"/>
          </a:p>
        </p:txBody>
      </p:sp>
      <p:sp>
        <p:nvSpPr>
          <p:cNvPr id="5" name="Slide Number Placeholder 4">
            <a:extLst>
              <a:ext uri="{FF2B5EF4-FFF2-40B4-BE49-F238E27FC236}">
                <a16:creationId xmlns:a16="http://schemas.microsoft.com/office/drawing/2014/main" id="{6423ACA8-18B5-464B-8691-146DA53007CC}"/>
              </a:ext>
            </a:extLst>
          </p:cNvPr>
          <p:cNvSpPr>
            <a:spLocks noGrp="1"/>
          </p:cNvSpPr>
          <p:nvPr>
            <p:ph type="sldNum" sz="quarter" idx="12"/>
          </p:nvPr>
        </p:nvSpPr>
        <p:spPr/>
        <p:txBody>
          <a:bodyPr/>
          <a:lstStyle/>
          <a:p>
            <a:fld id="{C8784B88-F3D9-6A4F-9660-1A0A1E561ED7}" type="slidenum">
              <a:rPr lang="en-US" smtClean="0"/>
              <a:t>3</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365126"/>
            <a:ext cx="10515600" cy="1058726"/>
          </a:xfrm>
        </p:spPr>
        <p:txBody>
          <a:bodyPr>
            <a:normAutofit fontScale="90000"/>
          </a:bodyPr>
          <a:lstStyle/>
          <a:p>
            <a:r>
              <a:rPr lang="en-US" sz="3600" dirty="0" smtClean="0"/>
              <a:t/>
            </a:r>
            <a:br>
              <a:rPr lang="en-US" sz="3600" dirty="0" smtClean="0"/>
            </a:br>
            <a:r>
              <a:rPr lang="en-US" sz="3100" dirty="0"/>
              <a:t>Tafseer </a:t>
            </a:r>
            <a:r>
              <a:rPr lang="en-US" sz="3100" dirty="0" smtClean="0"/>
              <a:t>of Surah Al-</a:t>
            </a:r>
            <a:r>
              <a:rPr lang="en-US" sz="3100" dirty="0" err="1" smtClean="0"/>
              <a:t>Mutaffifeen</a:t>
            </a:r>
            <a:r>
              <a:rPr lang="en-US" sz="3100" dirty="0" smtClean="0"/>
              <a:t> </a:t>
            </a:r>
            <a:r>
              <a:rPr lang="en-US" dirty="0"/>
              <a:t/>
            </a:r>
            <a:br>
              <a:rPr lang="en-US" dirty="0"/>
            </a:br>
            <a:endParaRPr lang="en-US" dirty="0"/>
          </a:p>
        </p:txBody>
      </p:sp>
    </p:spTree>
    <p:extLst>
      <p:ext uri="{BB962C8B-B14F-4D97-AF65-F5344CB8AC3E}">
        <p14:creationId xmlns:p14="http://schemas.microsoft.com/office/powerpoint/2010/main" val="4104932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2020-11-07</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4</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365126"/>
            <a:ext cx="10515600" cy="1254668"/>
          </a:xfrm>
        </p:spPr>
        <p:txBody>
          <a:bodyPr>
            <a:normAutofit fontScale="90000"/>
          </a:bodyPr>
          <a:lstStyle/>
          <a:p>
            <a:r>
              <a:rPr lang="en-US" sz="3600" dirty="0" smtClean="0"/>
              <a:t/>
            </a:r>
            <a:br>
              <a:rPr lang="en-US" sz="3600" dirty="0" smtClean="0"/>
            </a:br>
            <a:r>
              <a:rPr lang="en-US" sz="3100" dirty="0" smtClean="0"/>
              <a:t>Tafsir of Surah Al-</a:t>
            </a:r>
            <a:r>
              <a:rPr lang="en-US" sz="3100" dirty="0" err="1" smtClean="0"/>
              <a:t>Mutaffifeen</a:t>
            </a:r>
            <a:r>
              <a:rPr lang="en-US" sz="3100" dirty="0" smtClean="0"/>
              <a:t>: Ayaat </a:t>
            </a:r>
            <a:r>
              <a:rPr lang="en-US" sz="3100" dirty="0"/>
              <a:t>1-6 – </a:t>
            </a:r>
            <a:r>
              <a:rPr lang="en-US" sz="3100" dirty="0" smtClean="0"/>
              <a:t>Dishonesty </a:t>
            </a:r>
            <a:r>
              <a:rPr lang="en-US" sz="3100" dirty="0"/>
              <a:t>in Business a Cause of Regret in the Hereafter</a:t>
            </a:r>
            <a:r>
              <a:rPr lang="en-US" dirty="0" smtClean="0"/>
              <a:t/>
            </a:r>
            <a:br>
              <a:rPr lang="en-US" dirty="0" smtClean="0"/>
            </a:br>
            <a:endParaRPr lang="en-US" dirty="0"/>
          </a:p>
        </p:txBody>
      </p:sp>
      <p:sp>
        <p:nvSpPr>
          <p:cNvPr id="9"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254668"/>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sz="3600" dirty="0" smtClean="0"/>
              <a:t/>
            </a:r>
            <a:br>
              <a:rPr lang="en-US" sz="3600" dirty="0" smtClean="0"/>
            </a:br>
            <a:endParaRPr lang="en-US" sz="12800" dirty="0"/>
          </a:p>
        </p:txBody>
      </p:sp>
      <p:sp>
        <p:nvSpPr>
          <p:cNvPr id="8"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sp>
        <p:nvSpPr>
          <p:cNvPr id="10" name="Title 1">
            <a:extLst>
              <a:ext uri="{FF2B5EF4-FFF2-40B4-BE49-F238E27FC236}">
                <a16:creationId xmlns:a16="http://schemas.microsoft.com/office/drawing/2014/main" id="{F71A355E-EAEE-6945-81DD-54F14A9971FD}"/>
              </a:ext>
            </a:extLst>
          </p:cNvPr>
          <p:cNvSpPr txBox="1">
            <a:spLocks/>
          </p:cNvSpPr>
          <p:nvPr/>
        </p:nvSpPr>
        <p:spPr>
          <a:xfrm>
            <a:off x="990600" y="517526"/>
            <a:ext cx="10515600" cy="105872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dirty="0" smtClean="0"/>
              <a:t/>
            </a:r>
            <a:br>
              <a:rPr lang="en-US" dirty="0" smtClean="0"/>
            </a:br>
            <a:endParaRPr lang="en-US" dirty="0"/>
          </a:p>
        </p:txBody>
      </p:sp>
      <p:pic>
        <p:nvPicPr>
          <p:cNvPr id="3" name="Content Placeholder 2"/>
          <p:cNvPicPr>
            <a:picLocks noGrp="1" noChangeAspect="1"/>
          </p:cNvPicPr>
          <p:nvPr>
            <p:ph idx="1"/>
          </p:nvPr>
        </p:nvPicPr>
        <p:blipFill>
          <a:blip r:embed="rId2"/>
          <a:stretch>
            <a:fillRect/>
          </a:stretch>
        </p:blipFill>
        <p:spPr>
          <a:xfrm>
            <a:off x="990600" y="1728652"/>
            <a:ext cx="10363199" cy="4799154"/>
          </a:xfrm>
          <a:prstGeom prst="rect">
            <a:avLst/>
          </a:prstGeom>
        </p:spPr>
      </p:pic>
    </p:spTree>
    <p:extLst>
      <p:ext uri="{BB962C8B-B14F-4D97-AF65-F5344CB8AC3E}">
        <p14:creationId xmlns:p14="http://schemas.microsoft.com/office/powerpoint/2010/main" val="4182467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2020-11-07</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5</a:t>
            </a:fld>
            <a:endParaRPr lang="en-US"/>
          </a:p>
        </p:txBody>
      </p:sp>
      <p:sp>
        <p:nvSpPr>
          <p:cNvPr id="3" name="Content Placeholder 2"/>
          <p:cNvSpPr>
            <a:spLocks noGrp="1"/>
          </p:cNvSpPr>
          <p:nvPr>
            <p:ph idx="1"/>
          </p:nvPr>
        </p:nvSpPr>
        <p:spPr>
          <a:xfrm>
            <a:off x="838200" y="1568864"/>
            <a:ext cx="10668000" cy="5119319"/>
          </a:xfrm>
        </p:spPr>
        <p:txBody>
          <a:bodyPr>
            <a:noAutofit/>
          </a:bodyPr>
          <a:lstStyle/>
          <a:p>
            <a:r>
              <a:rPr lang="en-US" sz="1400" dirty="0" smtClean="0"/>
              <a:t>At the beginning of </a:t>
            </a:r>
            <a:r>
              <a:rPr lang="en-US" sz="1400" dirty="0"/>
              <a:t>this </a:t>
            </a:r>
            <a:r>
              <a:rPr lang="en-US" sz="1400" dirty="0" err="1"/>
              <a:t>sūrah</a:t>
            </a:r>
            <a:r>
              <a:rPr lang="en-US" sz="1400" dirty="0"/>
              <a:t>, </a:t>
            </a:r>
            <a:r>
              <a:rPr lang="en-US" sz="1400" dirty="0">
                <a:solidFill>
                  <a:srgbClr val="C00000"/>
                </a:solidFill>
              </a:rPr>
              <a:t>Allah (The Almighty) declares war against those who </a:t>
            </a:r>
            <a:r>
              <a:rPr lang="en-US" sz="1400" dirty="0" smtClean="0">
                <a:solidFill>
                  <a:srgbClr val="C00000"/>
                </a:solidFill>
              </a:rPr>
              <a:t>cheat others </a:t>
            </a:r>
            <a:r>
              <a:rPr lang="en-US" sz="1400" dirty="0">
                <a:solidFill>
                  <a:srgbClr val="C00000"/>
                </a:solidFill>
              </a:rPr>
              <a:t>and take their rights</a:t>
            </a:r>
            <a:r>
              <a:rPr lang="en-US" sz="1400" dirty="0"/>
              <a:t>. </a:t>
            </a:r>
            <a:r>
              <a:rPr lang="en-US" sz="1400" dirty="0" smtClean="0"/>
              <a:t>The </a:t>
            </a:r>
            <a:r>
              <a:rPr lang="en-US" sz="1400" dirty="0"/>
              <a:t>Arabic term </a:t>
            </a:r>
            <a:r>
              <a:rPr lang="en-US" sz="1400" dirty="0" smtClean="0"/>
              <a:t>‘</a:t>
            </a:r>
            <a:r>
              <a:rPr lang="en-US" sz="1400" b="1" i="1" dirty="0" err="1" smtClean="0">
                <a:solidFill>
                  <a:srgbClr val="008000"/>
                </a:solidFill>
              </a:rPr>
              <a:t>Wayl</a:t>
            </a:r>
            <a:r>
              <a:rPr lang="en-US" sz="1400" dirty="0" smtClean="0">
                <a:solidFill>
                  <a:srgbClr val="008000"/>
                </a:solidFill>
              </a:rPr>
              <a:t>’ (woe</a:t>
            </a:r>
            <a:r>
              <a:rPr lang="en-US" sz="1400" dirty="0">
                <a:solidFill>
                  <a:srgbClr val="008000"/>
                </a:solidFill>
              </a:rPr>
              <a:t>)</a:t>
            </a:r>
            <a:r>
              <a:rPr lang="en-US" sz="1400" dirty="0" smtClean="0">
                <a:solidFill>
                  <a:srgbClr val="008000"/>
                </a:solidFill>
              </a:rPr>
              <a:t> </a:t>
            </a:r>
            <a:r>
              <a:rPr lang="en-US" sz="1400" dirty="0">
                <a:solidFill>
                  <a:srgbClr val="008000"/>
                </a:solidFill>
              </a:rPr>
              <a:t>implies destruction and ruin</a:t>
            </a:r>
            <a:r>
              <a:rPr lang="en-US" sz="1400" dirty="0"/>
              <a:t>. </a:t>
            </a:r>
            <a:r>
              <a:rPr lang="en-US" sz="1400" b="1" i="1" dirty="0" smtClean="0">
                <a:solidFill>
                  <a:srgbClr val="008000"/>
                </a:solidFill>
              </a:rPr>
              <a:t>Al-</a:t>
            </a:r>
            <a:r>
              <a:rPr lang="en-US" sz="1400" b="1" i="1" dirty="0" err="1" smtClean="0">
                <a:solidFill>
                  <a:srgbClr val="008000"/>
                </a:solidFill>
              </a:rPr>
              <a:t>muṭaffifeen</a:t>
            </a:r>
            <a:r>
              <a:rPr lang="en-US" sz="1400" dirty="0" smtClean="0"/>
              <a:t> </a:t>
            </a:r>
            <a:r>
              <a:rPr lang="en-US" sz="1400" dirty="0"/>
              <a:t>are those who are </a:t>
            </a:r>
            <a:r>
              <a:rPr lang="en-US" sz="1400" dirty="0">
                <a:solidFill>
                  <a:srgbClr val="008000"/>
                </a:solidFill>
              </a:rPr>
              <a:t>stingy when dealing in weight or measurement with the intent to gain some small profit unlawfully</a:t>
            </a:r>
            <a:r>
              <a:rPr lang="en-US" sz="1400" dirty="0"/>
              <a:t>, as explained in </a:t>
            </a:r>
            <a:r>
              <a:rPr lang="en-US" sz="1400" dirty="0" err="1"/>
              <a:t>Āyahs</a:t>
            </a:r>
            <a:r>
              <a:rPr lang="en-US" sz="1400" dirty="0"/>
              <a:t> 2 and </a:t>
            </a:r>
            <a:r>
              <a:rPr lang="en-US" sz="1400" dirty="0" smtClean="0"/>
              <a:t>3:</a:t>
            </a:r>
            <a:r>
              <a:rPr lang="en-US" sz="1400" dirty="0"/>
              <a:t> </a:t>
            </a:r>
            <a:r>
              <a:rPr lang="en-US" sz="1400" b="1" dirty="0"/>
              <a:t>“</a:t>
            </a:r>
            <a:r>
              <a:rPr lang="en-US" sz="1400" b="1" dirty="0">
                <a:solidFill>
                  <a:srgbClr val="008000"/>
                </a:solidFill>
              </a:rPr>
              <a:t>when they take a measure from people take in full,</a:t>
            </a:r>
            <a:r>
              <a:rPr lang="en-US" sz="1400" b="1" dirty="0"/>
              <a:t>”</a:t>
            </a:r>
            <a:r>
              <a:rPr lang="en-US" sz="1400" dirty="0"/>
              <a:t> but </a:t>
            </a:r>
            <a:r>
              <a:rPr lang="en-US" sz="1400" b="1" dirty="0"/>
              <a:t>“</a:t>
            </a:r>
            <a:r>
              <a:rPr lang="en-US" sz="1400" b="1" dirty="0">
                <a:solidFill>
                  <a:srgbClr val="008000"/>
                </a:solidFill>
              </a:rPr>
              <a:t>if they give by measure or by weight to them, they cause loss,</a:t>
            </a:r>
            <a:r>
              <a:rPr lang="en-US" sz="1400" b="1" dirty="0"/>
              <a:t>”</a:t>
            </a:r>
            <a:r>
              <a:rPr lang="en-US" sz="1400" dirty="0"/>
              <a:t> meaning they decrease. </a:t>
            </a:r>
            <a:r>
              <a:rPr lang="en-US" sz="1400" dirty="0" smtClean="0"/>
              <a:t>So</a:t>
            </a:r>
            <a:r>
              <a:rPr lang="en-US" sz="1400" i="1" dirty="0" smtClean="0"/>
              <a:t> </a:t>
            </a:r>
            <a:r>
              <a:rPr lang="en-US" sz="1400" i="1" dirty="0"/>
              <a:t>Mutafiffeen</a:t>
            </a:r>
            <a:r>
              <a:rPr lang="en-US" sz="1400" dirty="0"/>
              <a:t> are those who </a:t>
            </a:r>
            <a:r>
              <a:rPr lang="en-US" sz="1400" dirty="0">
                <a:solidFill>
                  <a:srgbClr val="008000"/>
                </a:solidFill>
              </a:rPr>
              <a:t>want their merchandise complete and intact when they buy, but who do not give the right amount when they sell</a:t>
            </a:r>
            <a:r>
              <a:rPr lang="en-US" sz="1400" dirty="0"/>
              <a:t>. </a:t>
            </a:r>
            <a:r>
              <a:rPr lang="en-US" sz="1400" dirty="0" smtClean="0"/>
              <a:t>But </a:t>
            </a:r>
            <a:r>
              <a:rPr lang="en-US" sz="1400" dirty="0"/>
              <a:t>instead of advantage, their Lord has promised them devastation and destruction, which is what is meant by "</a:t>
            </a:r>
            <a:r>
              <a:rPr lang="en-US" sz="1400" b="1" i="1" dirty="0" err="1">
                <a:solidFill>
                  <a:srgbClr val="008000"/>
                </a:solidFill>
              </a:rPr>
              <a:t>wayl</a:t>
            </a:r>
            <a:r>
              <a:rPr lang="en-US" sz="1400" b="1" i="1" dirty="0" smtClean="0">
                <a:solidFill>
                  <a:srgbClr val="008000"/>
                </a:solidFill>
              </a:rPr>
              <a:t>.'‘ </a:t>
            </a:r>
            <a:r>
              <a:rPr lang="en-US" sz="1400" dirty="0" smtClean="0"/>
              <a:t>The </a:t>
            </a:r>
            <a:r>
              <a:rPr lang="en-US" sz="1400" dirty="0" smtClean="0">
                <a:solidFill>
                  <a:srgbClr val="C00000"/>
                </a:solidFill>
              </a:rPr>
              <a:t>people of </a:t>
            </a:r>
            <a:r>
              <a:rPr lang="en-US" sz="1400" i="1" dirty="0" err="1" smtClean="0">
                <a:solidFill>
                  <a:srgbClr val="C00000"/>
                </a:solidFill>
              </a:rPr>
              <a:t>Shu’aib</a:t>
            </a:r>
            <a:r>
              <a:rPr lang="en-US" sz="1400" dirty="0" smtClean="0">
                <a:solidFill>
                  <a:srgbClr val="C00000"/>
                </a:solidFill>
              </a:rPr>
              <a:t> were destroyed and wiped out because of their cheating in weights and measurements</a:t>
            </a:r>
            <a:r>
              <a:rPr lang="en-US" sz="1400" dirty="0" smtClean="0"/>
              <a:t>. In spite of Prophet </a:t>
            </a:r>
            <a:r>
              <a:rPr lang="en-US" sz="1400" i="1" dirty="0" err="1" smtClean="0"/>
              <a:t>Shu’aib</a:t>
            </a:r>
            <a:r>
              <a:rPr lang="en-US" sz="1400" dirty="0" smtClean="0"/>
              <a:t> ‘</a:t>
            </a:r>
            <a:r>
              <a:rPr lang="en-US" sz="1400" dirty="0" err="1" smtClean="0"/>
              <a:t>alayhi</a:t>
            </a:r>
            <a:r>
              <a:rPr lang="en-US" sz="1400" dirty="0" smtClean="0"/>
              <a:t> salaam’s counsel and advice they did not refrain from it.</a:t>
            </a:r>
            <a:r>
              <a:rPr lang="en-US" sz="1400" i="1" dirty="0" smtClean="0"/>
              <a:t> </a:t>
            </a:r>
          </a:p>
          <a:p>
            <a:r>
              <a:rPr lang="en-US" sz="1400" dirty="0" smtClean="0"/>
              <a:t>The </a:t>
            </a:r>
            <a:r>
              <a:rPr lang="en-US" sz="1400" dirty="0"/>
              <a:t>following three </a:t>
            </a:r>
            <a:r>
              <a:rPr lang="en-US" sz="1400" i="1" dirty="0" err="1"/>
              <a:t>ayaat</a:t>
            </a:r>
            <a:r>
              <a:rPr lang="en-US" sz="1400" dirty="0"/>
              <a:t> wonder at the defrauders, who behave as if they will not have to account for what they gain in this life: </a:t>
            </a:r>
            <a:r>
              <a:rPr lang="en-US" sz="1400" b="1" dirty="0">
                <a:solidFill>
                  <a:srgbClr val="008000"/>
                </a:solidFill>
              </a:rPr>
              <a:t>“Do they not think that they will be resurrected for a tremendous Day – the Day when mankind will stand before the Lord of the worlds</a:t>
            </a:r>
            <a:r>
              <a:rPr lang="en-US" sz="1400" b="1" dirty="0" smtClean="0">
                <a:solidFill>
                  <a:srgbClr val="008000"/>
                </a:solidFill>
              </a:rPr>
              <a:t>?”</a:t>
            </a:r>
            <a:r>
              <a:rPr lang="en-US" sz="1400" dirty="0"/>
              <a:t> Allah, the Mighty and Majestic, warns all those who would deprive others of their right, even when it is so little as not to be noticed. Do such people not fear the resurrection and standing for account before their Creator, who knows every concealed matter and every innermost secret? It will be a Day full of terror, anxiety and dread; and whoever is convicted on that Day will be driven into the blazing Hellfire. All people are being reminded here that they will indeed be re-created for the Day of Judgement, when each of them will stand individually, helpless and exposed before Allah. </a:t>
            </a:r>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365125"/>
            <a:ext cx="10515600" cy="1109657"/>
          </a:xfrm>
        </p:spPr>
        <p:txBody>
          <a:bodyPr>
            <a:normAutofit fontScale="90000"/>
          </a:bodyPr>
          <a:lstStyle/>
          <a:p>
            <a:r>
              <a:rPr lang="en-US" sz="3600" dirty="0" smtClean="0"/>
              <a:t/>
            </a:r>
            <a:br>
              <a:rPr lang="en-US" sz="3600" dirty="0" smtClean="0"/>
            </a:br>
            <a:r>
              <a:rPr lang="en-US" sz="3600" dirty="0"/>
              <a:t/>
            </a:r>
            <a:br>
              <a:rPr lang="en-US" sz="3600" dirty="0"/>
            </a:br>
            <a:r>
              <a:rPr lang="en-US" sz="3600" dirty="0"/>
              <a:t/>
            </a:r>
            <a:br>
              <a:rPr lang="en-US" sz="3600" dirty="0"/>
            </a:br>
            <a:r>
              <a:rPr lang="en-US" dirty="0"/>
              <a:t/>
            </a:r>
            <a:br>
              <a:rPr lang="en-US" dirty="0"/>
            </a:br>
            <a:endParaRPr lang="en-US" sz="1600" dirty="0"/>
          </a:p>
        </p:txBody>
      </p:sp>
      <p:sp>
        <p:nvSpPr>
          <p:cNvPr id="6"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254668"/>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sz="3600" dirty="0" smtClean="0"/>
              <a:t/>
            </a:r>
            <a:br>
              <a:rPr lang="en-US" sz="3600" dirty="0" smtClean="0"/>
            </a:br>
            <a:r>
              <a:rPr lang="en-US" sz="12800" dirty="0" smtClean="0"/>
              <a:t/>
            </a:r>
            <a:br>
              <a:rPr lang="en-US" sz="12800" dirty="0" smtClean="0"/>
            </a:br>
            <a:endParaRPr lang="en-US" sz="12800" dirty="0"/>
          </a:p>
        </p:txBody>
      </p:sp>
      <p:sp>
        <p:nvSpPr>
          <p:cNvPr id="8"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sp>
        <p:nvSpPr>
          <p:cNvPr id="10" name="Title 1">
            <a:extLst>
              <a:ext uri="{FF2B5EF4-FFF2-40B4-BE49-F238E27FC236}">
                <a16:creationId xmlns:a16="http://schemas.microsoft.com/office/drawing/2014/main" id="{F71A355E-EAEE-6945-81DD-54F14A9971FD}"/>
              </a:ext>
            </a:extLst>
          </p:cNvPr>
          <p:cNvSpPr txBox="1">
            <a:spLocks/>
          </p:cNvSpPr>
          <p:nvPr/>
        </p:nvSpPr>
        <p:spPr>
          <a:xfrm>
            <a:off x="990600" y="517526"/>
            <a:ext cx="10515600" cy="1058726"/>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dirty="0" smtClean="0"/>
              <a:t/>
            </a:r>
            <a:br>
              <a:rPr lang="en-US" dirty="0" smtClean="0"/>
            </a:br>
            <a:endParaRPr lang="en-US" dirty="0"/>
          </a:p>
        </p:txBody>
      </p:sp>
      <p:sp>
        <p:nvSpPr>
          <p:cNvPr id="9" name="Title 1">
            <a:extLst>
              <a:ext uri="{FF2B5EF4-FFF2-40B4-BE49-F238E27FC236}">
                <a16:creationId xmlns:a16="http://schemas.microsoft.com/office/drawing/2014/main" id="{F71A355E-EAEE-6945-81DD-54F14A9971FD}"/>
              </a:ext>
            </a:extLst>
          </p:cNvPr>
          <p:cNvSpPr txBox="1">
            <a:spLocks/>
          </p:cNvSpPr>
          <p:nvPr/>
        </p:nvSpPr>
        <p:spPr>
          <a:xfrm>
            <a:off x="990600" y="365126"/>
            <a:ext cx="10515600" cy="1203738"/>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5300" dirty="0" smtClean="0"/>
              <a:t>Tafsir of Surah Al-</a:t>
            </a:r>
            <a:r>
              <a:rPr lang="en-US" sz="5300" dirty="0" err="1" smtClean="0"/>
              <a:t>Mutaffifeen</a:t>
            </a:r>
            <a:r>
              <a:rPr lang="en-US" sz="5300" dirty="0" smtClean="0"/>
              <a:t>: Ayaat 1-6 – Dishonesty in </a:t>
            </a:r>
          </a:p>
          <a:p>
            <a:r>
              <a:rPr lang="en-US" sz="5300" dirty="0" smtClean="0"/>
              <a:t>Business a Cause of Regret in the Hereafter</a:t>
            </a:r>
            <a:br>
              <a:rPr lang="en-US" sz="5300" dirty="0" smtClean="0"/>
            </a:br>
            <a:endParaRPr lang="en-US" sz="5300" dirty="0"/>
          </a:p>
        </p:txBody>
      </p:sp>
    </p:spTree>
    <p:extLst>
      <p:ext uri="{BB962C8B-B14F-4D97-AF65-F5344CB8AC3E}">
        <p14:creationId xmlns:p14="http://schemas.microsoft.com/office/powerpoint/2010/main" val="1178547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838200" y="1711869"/>
            <a:ext cx="10515599" cy="4815937"/>
          </a:xfrm>
          <a:prstGeom prst="rect">
            <a:avLst/>
          </a:prstGeom>
        </p:spPr>
      </p:pic>
      <p:sp>
        <p:nvSpPr>
          <p:cNvPr id="4" name="Date Placeholder 3"/>
          <p:cNvSpPr>
            <a:spLocks noGrp="1"/>
          </p:cNvSpPr>
          <p:nvPr>
            <p:ph type="dt" sz="half" idx="10"/>
          </p:nvPr>
        </p:nvSpPr>
        <p:spPr/>
        <p:txBody>
          <a:bodyPr/>
          <a:lstStyle/>
          <a:p>
            <a:fld id="{2D9057BC-CE48-CD4C-AF3D-B9C2E384CD7B}" type="datetime1">
              <a:rPr lang="en-CA" smtClean="0"/>
              <a:t>2020-11-07</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6</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457201"/>
            <a:ext cx="10515600" cy="1019538"/>
          </a:xfrm>
        </p:spPr>
        <p:txBody>
          <a:bodyPr>
            <a:noAutofit/>
          </a:bodyPr>
          <a:lstStyle/>
          <a:p>
            <a:r>
              <a:rPr lang="en-US" sz="2800" dirty="0" smtClean="0"/>
              <a:t/>
            </a:r>
            <a:br>
              <a:rPr lang="en-US" sz="2800" dirty="0" smtClean="0"/>
            </a:br>
            <a:r>
              <a:rPr lang="en-US" sz="2800" dirty="0"/>
              <a:t/>
            </a:r>
            <a:br>
              <a:rPr lang="en-US" sz="2800" dirty="0"/>
            </a:br>
            <a:r>
              <a:rPr lang="en-US" sz="2800" dirty="0"/>
              <a:t/>
            </a:r>
            <a:br>
              <a:rPr lang="en-US" sz="2800" dirty="0"/>
            </a:br>
            <a:r>
              <a:rPr lang="en-US" sz="2800" dirty="0"/>
              <a:t/>
            </a:r>
            <a:br>
              <a:rPr lang="en-US" sz="2800" dirty="0"/>
            </a:br>
            <a:endParaRPr lang="en-US" sz="2800" dirty="0"/>
          </a:p>
        </p:txBody>
      </p:sp>
      <p:sp>
        <p:nvSpPr>
          <p:cNvPr id="6"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254668"/>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sz="3600" dirty="0" smtClean="0"/>
              <a:t/>
            </a:r>
            <a:br>
              <a:rPr lang="en-US" sz="3600" dirty="0" smtClean="0"/>
            </a:br>
            <a:r>
              <a:rPr lang="en-US" sz="12800" dirty="0" smtClean="0"/>
              <a:t/>
            </a:r>
            <a:br>
              <a:rPr lang="en-US" sz="12800" dirty="0" smtClean="0"/>
            </a:br>
            <a:endParaRPr lang="en-US" sz="12800" dirty="0"/>
          </a:p>
        </p:txBody>
      </p:sp>
      <p:sp>
        <p:nvSpPr>
          <p:cNvPr id="8"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sp>
        <p:nvSpPr>
          <p:cNvPr id="9"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7"/>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5300" dirty="0"/>
              <a:t>Tafsir of Surah Al-</a:t>
            </a:r>
            <a:r>
              <a:rPr lang="en-US" sz="5300" dirty="0" err="1"/>
              <a:t>Mutaffifeen</a:t>
            </a:r>
            <a:r>
              <a:rPr lang="en-US" sz="5300" dirty="0"/>
              <a:t>: Ayaat 7-17 </a:t>
            </a:r>
            <a:endParaRPr lang="en-US" sz="5300" dirty="0" smtClean="0"/>
          </a:p>
          <a:p>
            <a:r>
              <a:rPr lang="en-US" sz="5300" dirty="0" smtClean="0"/>
              <a:t>– </a:t>
            </a:r>
            <a:r>
              <a:rPr lang="en-US" sz="5300" dirty="0"/>
              <a:t>The Inevitable Reckoning</a:t>
            </a:r>
            <a:r>
              <a:rPr lang="en-US" dirty="0" smtClean="0"/>
              <a:t/>
            </a:r>
            <a:br>
              <a:rPr lang="en-US" dirty="0" smtClean="0"/>
            </a:br>
            <a:endParaRPr lang="en-US" dirty="0"/>
          </a:p>
        </p:txBody>
      </p:sp>
    </p:spTree>
    <p:extLst>
      <p:ext uri="{BB962C8B-B14F-4D97-AF65-F5344CB8AC3E}">
        <p14:creationId xmlns:p14="http://schemas.microsoft.com/office/powerpoint/2010/main" val="947992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76252"/>
            <a:ext cx="10668000" cy="4951553"/>
          </a:xfrm>
        </p:spPr>
        <p:txBody>
          <a:bodyPr>
            <a:noAutofit/>
          </a:bodyPr>
          <a:lstStyle/>
          <a:p>
            <a:r>
              <a:rPr lang="en-US" sz="1400" dirty="0" smtClean="0"/>
              <a:t>The </a:t>
            </a:r>
            <a:r>
              <a:rPr lang="en-US" sz="1400" dirty="0"/>
              <a:t>Surah proceeds to describe the standing of this group before </a:t>
            </a:r>
            <a:r>
              <a:rPr lang="en-US" sz="1400" dirty="0" smtClean="0"/>
              <a:t>Allah, </a:t>
            </a:r>
            <a:r>
              <a:rPr lang="en-US" sz="1400" dirty="0"/>
              <a:t>their situation in this life, and what awaits them on the great </a:t>
            </a:r>
            <a:r>
              <a:rPr lang="en-US" sz="1400" dirty="0" smtClean="0"/>
              <a:t>day. They </a:t>
            </a:r>
            <a:r>
              <a:rPr lang="en-US" sz="1400" dirty="0"/>
              <a:t>think they will not be raised to life after death, so the Qur’an rebukes them and affirms that </a:t>
            </a:r>
            <a:r>
              <a:rPr lang="en-US" sz="1400" dirty="0">
                <a:solidFill>
                  <a:srgbClr val="C00000"/>
                </a:solidFill>
              </a:rPr>
              <a:t>a record of their actions is kept.</a:t>
            </a:r>
            <a:r>
              <a:rPr lang="en-US" sz="1400" dirty="0"/>
              <a:t> There is no possibility of addition or omission until it is thrown open on that great day. The location of that record is specified as an additional confirmation of the fact, albeit a location unknown to man. They are threatened with woe and ruin on that day when their record shall be reviewed: </a:t>
            </a:r>
            <a:r>
              <a:rPr lang="en-US" sz="1400" b="1" dirty="0"/>
              <a:t>“</a:t>
            </a:r>
            <a:r>
              <a:rPr lang="en-US" sz="1400" b="1" dirty="0">
                <a:solidFill>
                  <a:srgbClr val="008000"/>
                </a:solidFill>
              </a:rPr>
              <a:t>No! Indeed, the record of the wicked is in </a:t>
            </a:r>
            <a:r>
              <a:rPr lang="en-US" sz="1400" b="1" i="1" dirty="0" err="1">
                <a:solidFill>
                  <a:srgbClr val="008000"/>
                </a:solidFill>
              </a:rPr>
              <a:t>sijeen</a:t>
            </a:r>
            <a:r>
              <a:rPr lang="en-US" sz="1400" b="1" dirty="0">
                <a:solidFill>
                  <a:srgbClr val="008000"/>
                </a:solidFill>
              </a:rPr>
              <a:t>. And what can you know what is </a:t>
            </a:r>
            <a:r>
              <a:rPr lang="en-US" sz="1400" b="1" i="1" dirty="0" err="1">
                <a:solidFill>
                  <a:srgbClr val="008000"/>
                </a:solidFill>
              </a:rPr>
              <a:t>sijeen</a:t>
            </a:r>
            <a:r>
              <a:rPr lang="en-US" sz="1400" b="1" i="1" dirty="0">
                <a:solidFill>
                  <a:srgbClr val="008000"/>
                </a:solidFill>
              </a:rPr>
              <a:t>? </a:t>
            </a:r>
            <a:r>
              <a:rPr lang="en-US" sz="1400" b="1" dirty="0">
                <a:solidFill>
                  <a:srgbClr val="008000"/>
                </a:solidFill>
              </a:rPr>
              <a:t>It is [their destination recorded in] a register inscribed</a:t>
            </a:r>
            <a:r>
              <a:rPr lang="en-US" sz="1400" b="1" dirty="0" smtClean="0">
                <a:solidFill>
                  <a:srgbClr val="008000"/>
                </a:solidFill>
              </a:rPr>
              <a:t>,”</a:t>
            </a:r>
            <a:r>
              <a:rPr lang="en-US" sz="1400" dirty="0" smtClean="0"/>
              <a:t>.</a:t>
            </a:r>
          </a:p>
          <a:p>
            <a:r>
              <a:rPr lang="en-US" sz="1400" b="1" dirty="0">
                <a:solidFill>
                  <a:srgbClr val="008000"/>
                </a:solidFill>
              </a:rPr>
              <a:t>No, it is not as they think; they will surely be called to account</a:t>
            </a:r>
            <a:r>
              <a:rPr lang="en-US" sz="1400" dirty="0"/>
              <a:t>. It is written in their records that the destination of sinners and criminals will be </a:t>
            </a:r>
            <a:r>
              <a:rPr lang="en-US" sz="1400" b="1" dirty="0" err="1">
                <a:solidFill>
                  <a:srgbClr val="008000"/>
                </a:solidFill>
              </a:rPr>
              <a:t>sijjeen</a:t>
            </a:r>
            <a:r>
              <a:rPr lang="en-US" sz="1400" b="1" dirty="0">
                <a:solidFill>
                  <a:srgbClr val="008000"/>
                </a:solidFill>
              </a:rPr>
              <a:t>, the deepest depths of Hell</a:t>
            </a:r>
            <a:r>
              <a:rPr lang="en-US" sz="1400" dirty="0"/>
              <a:t>. It may be understood </a:t>
            </a:r>
            <a:r>
              <a:rPr lang="en-US" sz="1400" b="1" dirty="0">
                <a:solidFill>
                  <a:srgbClr val="008000"/>
                </a:solidFill>
              </a:rPr>
              <a:t>as well that their record is located </a:t>
            </a:r>
            <a:r>
              <a:rPr lang="en-US" sz="1400" b="1" dirty="0" smtClean="0">
                <a:solidFill>
                  <a:srgbClr val="008000"/>
                </a:solidFill>
              </a:rPr>
              <a:t>there</a:t>
            </a:r>
            <a:r>
              <a:rPr lang="en-US" sz="1400" dirty="0" smtClean="0"/>
              <a:t>. </a:t>
            </a:r>
            <a:r>
              <a:rPr lang="en-US" sz="1400" dirty="0"/>
              <a:t>It is already inscribed – written and completed; no one can add anything to it or remove anything from </a:t>
            </a:r>
            <a:r>
              <a:rPr lang="en-US" sz="1400" dirty="0" smtClean="0"/>
              <a:t>it. </a:t>
            </a:r>
            <a:r>
              <a:rPr lang="en-US" sz="1400" dirty="0"/>
              <a:t>The record will remain unopened until the Day of </a:t>
            </a:r>
            <a:r>
              <a:rPr lang="en-US" sz="1400" dirty="0" smtClean="0"/>
              <a:t>Account. </a:t>
            </a:r>
          </a:p>
          <a:p>
            <a:r>
              <a:rPr lang="en-US" sz="1400" dirty="0" smtClean="0"/>
              <a:t>In </a:t>
            </a:r>
            <a:r>
              <a:rPr lang="en-US" sz="1400" dirty="0"/>
              <a:t>addition to </a:t>
            </a:r>
            <a:r>
              <a:rPr lang="en-US" sz="1400" i="1" dirty="0">
                <a:solidFill>
                  <a:srgbClr val="008000"/>
                </a:solidFill>
              </a:rPr>
              <a:t>al-</a:t>
            </a:r>
            <a:r>
              <a:rPr lang="en-US" sz="1400" i="1" dirty="0" err="1">
                <a:solidFill>
                  <a:srgbClr val="008000"/>
                </a:solidFill>
              </a:rPr>
              <a:t>muṭaffifeen</a:t>
            </a:r>
            <a:r>
              <a:rPr lang="en-US" sz="1400" dirty="0"/>
              <a:t>, Allah promises destruction and devastation on the Day of Recompense to </a:t>
            </a:r>
            <a:r>
              <a:rPr lang="en-US" sz="1400" dirty="0">
                <a:solidFill>
                  <a:srgbClr val="008000"/>
                </a:solidFill>
              </a:rPr>
              <a:t>those who had denied its occurrence while on </a:t>
            </a:r>
            <a:r>
              <a:rPr lang="en-US" sz="1400" dirty="0" smtClean="0">
                <a:solidFill>
                  <a:srgbClr val="008000"/>
                </a:solidFill>
              </a:rPr>
              <a:t>earth</a:t>
            </a:r>
            <a:r>
              <a:rPr lang="en-US" sz="1400" dirty="0" smtClean="0"/>
              <a:t>. </a:t>
            </a:r>
            <a:r>
              <a:rPr lang="en-US" sz="1400" dirty="0"/>
              <a:t>The wicked, as the Arabic term, </a:t>
            </a:r>
            <a:r>
              <a:rPr lang="en-US" sz="1400" b="1" i="1" dirty="0" err="1">
                <a:solidFill>
                  <a:srgbClr val="008000"/>
                </a:solidFill>
              </a:rPr>
              <a:t>fujjar</a:t>
            </a:r>
            <a:r>
              <a:rPr lang="en-US" sz="1400" dirty="0"/>
              <a:t>, here connotes, are </a:t>
            </a:r>
            <a:r>
              <a:rPr lang="en-US" sz="1400" b="1" dirty="0">
                <a:solidFill>
                  <a:srgbClr val="008000"/>
                </a:solidFill>
              </a:rPr>
              <a:t>those who indulge excessively in sin</a:t>
            </a:r>
            <a:r>
              <a:rPr lang="en-US" sz="1400" dirty="0"/>
              <a:t>. </a:t>
            </a:r>
            <a:r>
              <a:rPr lang="en-US" sz="1400" dirty="0" smtClean="0"/>
              <a:t>Their </a:t>
            </a:r>
            <a:r>
              <a:rPr lang="en-US" sz="1400" dirty="0"/>
              <a:t>final destination </a:t>
            </a:r>
            <a:r>
              <a:rPr lang="en-US" sz="1400" dirty="0" smtClean="0"/>
              <a:t>will </a:t>
            </a:r>
            <a:r>
              <a:rPr lang="en-US" sz="1400" dirty="0"/>
              <a:t>be in </a:t>
            </a:r>
            <a:r>
              <a:rPr lang="en-US" sz="1400" b="1" i="1" dirty="0" err="1">
                <a:solidFill>
                  <a:srgbClr val="008000"/>
                </a:solidFill>
              </a:rPr>
              <a:t>sijeen</a:t>
            </a:r>
            <a:r>
              <a:rPr lang="en-US" sz="1400" i="1" dirty="0"/>
              <a:t> </a:t>
            </a:r>
            <a:r>
              <a:rPr lang="en-US" sz="1400" dirty="0"/>
              <a:t>which is derived from the word prison (</a:t>
            </a:r>
            <a:r>
              <a:rPr lang="en-US" sz="1400" b="1" i="1" dirty="0" err="1" smtClean="0"/>
              <a:t>sijn</a:t>
            </a:r>
            <a:r>
              <a:rPr lang="en-US" sz="1400" dirty="0"/>
              <a:t>), and here it means </a:t>
            </a:r>
            <a:r>
              <a:rPr lang="en-US" sz="1400" dirty="0">
                <a:solidFill>
                  <a:srgbClr val="008000"/>
                </a:solidFill>
              </a:rPr>
              <a:t>straitened circumstances</a:t>
            </a:r>
            <a:r>
              <a:rPr lang="en-US" sz="1400" dirty="0"/>
              <a:t>. Thus, </a:t>
            </a:r>
            <a:r>
              <a:rPr lang="en-US" sz="1400" dirty="0" smtClean="0"/>
              <a:t>Allah</a:t>
            </a:r>
            <a:r>
              <a:rPr lang="en-US" sz="1400" i="1" dirty="0"/>
              <a:t> </a:t>
            </a:r>
            <a:r>
              <a:rPr lang="en-US" sz="1400" dirty="0"/>
              <a:t>expresses the greatness of this matter, meaning it is a great matter, </a:t>
            </a:r>
            <a:r>
              <a:rPr lang="en-US" sz="1400" b="1" dirty="0">
                <a:solidFill>
                  <a:srgbClr val="008000"/>
                </a:solidFill>
              </a:rPr>
              <a:t>an eternal prison, and a painful torment</a:t>
            </a:r>
            <a:r>
              <a:rPr lang="en-US" sz="1400" dirty="0" smtClean="0"/>
              <a:t>.</a:t>
            </a:r>
            <a:endParaRPr lang="en-US" sz="1400" dirty="0"/>
          </a:p>
        </p:txBody>
      </p:sp>
      <p:sp>
        <p:nvSpPr>
          <p:cNvPr id="4" name="Date Placeholder 3"/>
          <p:cNvSpPr>
            <a:spLocks noGrp="1"/>
          </p:cNvSpPr>
          <p:nvPr>
            <p:ph type="dt" sz="half" idx="10"/>
          </p:nvPr>
        </p:nvSpPr>
        <p:spPr/>
        <p:txBody>
          <a:bodyPr/>
          <a:lstStyle/>
          <a:p>
            <a:fld id="{2D9057BC-CE48-CD4C-AF3D-B9C2E384CD7B}" type="datetime1">
              <a:rPr lang="en-CA" smtClean="0"/>
              <a:t>2020-11-07</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7</a:t>
            </a:fld>
            <a:endParaRPr lang="en-US"/>
          </a:p>
        </p:txBody>
      </p:sp>
      <p:sp>
        <p:nvSpPr>
          <p:cNvPr id="6" name="Title 1">
            <a:extLst>
              <a:ext uri="{FF2B5EF4-FFF2-40B4-BE49-F238E27FC236}">
                <a16:creationId xmlns:a16="http://schemas.microsoft.com/office/drawing/2014/main" id="{F71A355E-EAEE-6945-81DD-54F14A9971FD}"/>
              </a:ext>
            </a:extLst>
          </p:cNvPr>
          <p:cNvSpPr txBox="1">
            <a:spLocks noGrp="1"/>
          </p:cNvSpPr>
          <p:nvPr>
            <p:ph type="title"/>
          </p:nvPr>
        </p:nvSpPr>
        <p:spPr>
          <a:xfrm>
            <a:off x="838200" y="365125"/>
            <a:ext cx="10515600" cy="1241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sp>
        <p:nvSpPr>
          <p:cNvPr id="7" name="Title 1">
            <a:extLst>
              <a:ext uri="{FF2B5EF4-FFF2-40B4-BE49-F238E27FC236}">
                <a16:creationId xmlns:a16="http://schemas.microsoft.com/office/drawing/2014/main" id="{F71A355E-EAEE-6945-81DD-54F14A9971FD}"/>
              </a:ext>
            </a:extLst>
          </p:cNvPr>
          <p:cNvSpPr txBox="1">
            <a:spLocks/>
          </p:cNvSpPr>
          <p:nvPr/>
        </p:nvSpPr>
        <p:spPr>
          <a:xfrm>
            <a:off x="990600" y="517526"/>
            <a:ext cx="10515600" cy="1058726"/>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sz="7500" dirty="0"/>
              <a:t>Tafsir of Surah Al-</a:t>
            </a:r>
            <a:r>
              <a:rPr lang="en-US" sz="7500" dirty="0" err="1"/>
              <a:t>Mutaffifeen</a:t>
            </a:r>
            <a:r>
              <a:rPr lang="en-US" sz="7500" dirty="0"/>
              <a:t>: Ayaat 7-17 </a:t>
            </a:r>
          </a:p>
          <a:p>
            <a:r>
              <a:rPr lang="en-US" sz="7500" dirty="0"/>
              <a:t>– The Inevitable Reckoning</a:t>
            </a:r>
            <a:r>
              <a:rPr lang="en-US" dirty="0" smtClean="0"/>
              <a:t/>
            </a:r>
            <a:br>
              <a:rPr lang="en-US" dirty="0" smtClean="0"/>
            </a:br>
            <a:endParaRPr lang="en-US" dirty="0"/>
          </a:p>
        </p:txBody>
      </p:sp>
    </p:spTree>
    <p:extLst>
      <p:ext uri="{BB962C8B-B14F-4D97-AF65-F5344CB8AC3E}">
        <p14:creationId xmlns:p14="http://schemas.microsoft.com/office/powerpoint/2010/main" val="1307375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2020-11-07</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8</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457200"/>
            <a:ext cx="10515600" cy="1018903"/>
          </a:xfrm>
        </p:spPr>
        <p:txBody>
          <a:bodyPr>
            <a:normAutofit fontScale="90000"/>
          </a:bodyPr>
          <a:lstStyle/>
          <a:p>
            <a:r>
              <a:rPr lang="en-US" sz="3600" dirty="0" smtClean="0"/>
              <a:t/>
            </a:r>
            <a:br>
              <a:rPr lang="en-US" sz="3600" dirty="0" smtClean="0"/>
            </a:br>
            <a:r>
              <a:rPr lang="en-US" sz="3600" dirty="0"/>
              <a:t/>
            </a:r>
            <a:br>
              <a:rPr lang="en-US" sz="3600" dirty="0"/>
            </a:br>
            <a:r>
              <a:rPr lang="en-US" sz="2700" dirty="0" smtClean="0"/>
              <a:t/>
            </a:r>
            <a:br>
              <a:rPr lang="en-US" sz="2700" dirty="0" smtClean="0"/>
            </a:br>
            <a:r>
              <a:rPr lang="en-US" dirty="0" smtClean="0"/>
              <a:t/>
            </a:r>
            <a:br>
              <a:rPr lang="en-US" dirty="0" smtClean="0"/>
            </a:br>
            <a:endParaRPr lang="en-US" dirty="0"/>
          </a:p>
        </p:txBody>
      </p:sp>
      <p:sp>
        <p:nvSpPr>
          <p:cNvPr id="3" name="Content Placeholder 2"/>
          <p:cNvSpPr>
            <a:spLocks noGrp="1"/>
          </p:cNvSpPr>
          <p:nvPr>
            <p:ph idx="1"/>
          </p:nvPr>
        </p:nvSpPr>
        <p:spPr>
          <a:xfrm>
            <a:off x="838200" y="1619794"/>
            <a:ext cx="10515600" cy="4908012"/>
          </a:xfrm>
        </p:spPr>
        <p:txBody>
          <a:bodyPr>
            <a:noAutofit/>
          </a:bodyPr>
          <a:lstStyle/>
          <a:p>
            <a:r>
              <a:rPr lang="en-US" sz="1600" b="1" dirty="0" smtClean="0">
                <a:solidFill>
                  <a:srgbClr val="008000"/>
                </a:solidFill>
              </a:rPr>
              <a:t>“Woe </a:t>
            </a:r>
            <a:r>
              <a:rPr lang="en-US" sz="1600" b="1" dirty="0">
                <a:solidFill>
                  <a:srgbClr val="008000"/>
                </a:solidFill>
              </a:rPr>
              <a:t>on that Day to the deniers. Those who deny the Day of Reckoning</a:t>
            </a:r>
            <a:r>
              <a:rPr lang="en-US" sz="1600" b="1" dirty="0" smtClean="0">
                <a:solidFill>
                  <a:srgbClr val="008000"/>
                </a:solidFill>
              </a:rPr>
              <a:t>.” </a:t>
            </a:r>
            <a:r>
              <a:rPr lang="en-US" sz="1600" dirty="0" smtClean="0"/>
              <a:t>In </a:t>
            </a:r>
            <a:r>
              <a:rPr lang="en-US" sz="1600" dirty="0"/>
              <a:t>the next </a:t>
            </a:r>
            <a:r>
              <a:rPr lang="en-US" sz="1600" i="1" dirty="0" err="1"/>
              <a:t>ayaat</a:t>
            </a:r>
            <a:r>
              <a:rPr lang="en-US" sz="1600" dirty="0"/>
              <a:t> we are given information about the subject of unbelief, and the true character of the unbelievers who deny the Day of Judgment: </a:t>
            </a:r>
            <a:r>
              <a:rPr lang="en-US" sz="1600" b="1" dirty="0">
                <a:solidFill>
                  <a:srgbClr val="008000"/>
                </a:solidFill>
              </a:rPr>
              <a:t>“And denies it except every sinful transgressor. When Our </a:t>
            </a:r>
            <a:r>
              <a:rPr lang="en-US" sz="1600" b="1" i="1" dirty="0" err="1">
                <a:solidFill>
                  <a:srgbClr val="008000"/>
                </a:solidFill>
              </a:rPr>
              <a:t>ayaat</a:t>
            </a:r>
            <a:r>
              <a:rPr lang="en-US" sz="1600" b="1" dirty="0">
                <a:solidFill>
                  <a:srgbClr val="008000"/>
                </a:solidFill>
              </a:rPr>
              <a:t> are recited to him, he says, ‘Legends of the former people</a:t>
            </a:r>
            <a:r>
              <a:rPr lang="en-US" sz="1600" b="1" dirty="0" smtClean="0">
                <a:solidFill>
                  <a:srgbClr val="008000"/>
                </a:solidFill>
              </a:rPr>
              <a:t>,’”</a:t>
            </a:r>
            <a:r>
              <a:rPr lang="en-US" sz="1600" dirty="0" smtClean="0">
                <a:solidFill>
                  <a:srgbClr val="008000"/>
                </a:solidFill>
              </a:rPr>
              <a:t>. </a:t>
            </a:r>
          </a:p>
          <a:p>
            <a:r>
              <a:rPr lang="en-US" sz="1600" dirty="0" smtClean="0"/>
              <a:t>Aggression </a:t>
            </a:r>
            <a:r>
              <a:rPr lang="en-US" sz="1600" dirty="0"/>
              <a:t>and bad deeds lead the perpetrators to deny the Day of Judgment and to take a rude and ill-mannered attitude towards the Qur’an, describing it as </a:t>
            </a:r>
            <a:r>
              <a:rPr lang="en-US" sz="1600" dirty="0">
                <a:solidFill>
                  <a:srgbClr val="008000"/>
                </a:solidFill>
              </a:rPr>
              <a:t>“Legends of the former people.”</a:t>
            </a:r>
            <a:r>
              <a:rPr lang="en-US" sz="1600" dirty="0"/>
              <a:t> This description by the unbelievers is, of course, based on the fact that the Qur’an contains some historical accounts of former nations. These accounts are related as a lesson for later generations as they demonstrate with much clarity the working of the divine rules to which all nations and generations are subject</a:t>
            </a:r>
            <a:r>
              <a:rPr lang="en-US" sz="1600" dirty="0" smtClean="0"/>
              <a:t>.</a:t>
            </a:r>
          </a:p>
          <a:p>
            <a:r>
              <a:rPr lang="en-US" sz="1600" dirty="0"/>
              <a:t>They are strongly rebuked and reprobated for their rudeness and rejection of the truth. This is implied by the Arabic term </a:t>
            </a:r>
            <a:r>
              <a:rPr lang="en-US" sz="1600" b="1" i="1" dirty="0" err="1">
                <a:solidFill>
                  <a:srgbClr val="008000"/>
                </a:solidFill>
              </a:rPr>
              <a:t>kalla</a:t>
            </a:r>
            <a:r>
              <a:rPr lang="en-US" sz="1600" dirty="0"/>
              <a:t>, translated here as </a:t>
            </a:r>
            <a:r>
              <a:rPr lang="en-US" sz="1600" b="1" dirty="0">
                <a:solidFill>
                  <a:srgbClr val="008000"/>
                </a:solidFill>
              </a:rPr>
              <a:t>‘No! Indeed’</a:t>
            </a:r>
            <a:r>
              <a:rPr lang="en-US" sz="1600" dirty="0">
                <a:solidFill>
                  <a:srgbClr val="008000"/>
                </a:solidFill>
              </a:rPr>
              <a:t>, </a:t>
            </a:r>
            <a:r>
              <a:rPr lang="en-US" sz="1600" dirty="0"/>
              <a:t>which is an assertion that their allegations are unfounded: </a:t>
            </a:r>
            <a:r>
              <a:rPr lang="en-US" sz="1600" b="1" dirty="0">
                <a:solidFill>
                  <a:srgbClr val="008000"/>
                </a:solidFill>
              </a:rPr>
              <a:t>“But no! Their hearts have become corroded by what they used to commit</a:t>
            </a:r>
            <a:r>
              <a:rPr lang="en-US" sz="1600" b="1" dirty="0" smtClean="0">
                <a:solidFill>
                  <a:srgbClr val="008000"/>
                </a:solidFill>
              </a:rPr>
              <a:t>.”</a:t>
            </a:r>
            <a:endParaRPr lang="en-US" sz="1600" b="1" dirty="0">
              <a:solidFill>
                <a:srgbClr val="008000"/>
              </a:solidFill>
            </a:endParaRPr>
          </a:p>
        </p:txBody>
      </p:sp>
      <p:sp>
        <p:nvSpPr>
          <p:cNvPr id="8"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254668"/>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sz="3600" dirty="0" smtClean="0"/>
              <a:t/>
            </a:r>
            <a:br>
              <a:rPr lang="en-US" sz="3600" dirty="0" smtClean="0"/>
            </a:br>
            <a:r>
              <a:rPr lang="en-US" sz="12800" dirty="0" smtClean="0"/>
              <a:t/>
            </a:r>
            <a:br>
              <a:rPr lang="en-US" sz="12800" dirty="0" smtClean="0"/>
            </a:br>
            <a:endParaRPr lang="en-US" sz="12800" dirty="0"/>
          </a:p>
        </p:txBody>
      </p:sp>
      <p:sp>
        <p:nvSpPr>
          <p:cNvPr id="9"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a:t>Tafsir of Surah Al-</a:t>
            </a:r>
            <a:r>
              <a:rPr lang="en-US" sz="2800" dirty="0" err="1"/>
              <a:t>Mutaffifeen</a:t>
            </a:r>
            <a:r>
              <a:rPr lang="en-US" sz="2800" dirty="0"/>
              <a:t>: Ayaat 7-17 </a:t>
            </a:r>
          </a:p>
          <a:p>
            <a:r>
              <a:rPr lang="en-US" sz="2800" dirty="0"/>
              <a:t>– The Inevitable Reckoning</a:t>
            </a:r>
            <a:r>
              <a:rPr lang="en-US" sz="2800" dirty="0" smtClean="0"/>
              <a:t/>
            </a:r>
            <a:br>
              <a:rPr lang="en-US" sz="2800" dirty="0" smtClean="0"/>
            </a:br>
            <a:endParaRPr lang="en-US" sz="2800" dirty="0"/>
          </a:p>
        </p:txBody>
      </p:sp>
    </p:spTree>
    <p:extLst>
      <p:ext uri="{BB962C8B-B14F-4D97-AF65-F5344CB8AC3E}">
        <p14:creationId xmlns:p14="http://schemas.microsoft.com/office/powerpoint/2010/main" val="1071416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2020-11-07</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9</a:t>
            </a:fld>
            <a:endParaRPr lang="en-US"/>
          </a:p>
        </p:txBody>
      </p:sp>
      <p:sp>
        <p:nvSpPr>
          <p:cNvPr id="6" name="Title 1">
            <a:extLst>
              <a:ext uri="{FF2B5EF4-FFF2-40B4-BE49-F238E27FC236}">
                <a16:creationId xmlns:a16="http://schemas.microsoft.com/office/drawing/2014/main" id="{F71A355E-EAEE-6945-81DD-54F14A9971FD}"/>
              </a:ext>
            </a:extLst>
          </p:cNvPr>
          <p:cNvSpPr>
            <a:spLocks noGrp="1"/>
          </p:cNvSpPr>
          <p:nvPr>
            <p:ph type="title"/>
          </p:nvPr>
        </p:nvSpPr>
        <p:spPr>
          <a:xfrm>
            <a:off x="838200" y="365125"/>
            <a:ext cx="10515600" cy="1254669"/>
          </a:xfrm>
        </p:spPr>
        <p:txBody>
          <a:bodyPr>
            <a:normAutofit fontScale="90000"/>
          </a:bodyPr>
          <a:lstStyle/>
          <a:p>
            <a:r>
              <a:rPr lang="en-US" sz="3600" dirty="0" smtClean="0"/>
              <a:t/>
            </a:r>
            <a:br>
              <a:rPr lang="en-US" sz="3600" dirty="0" smtClean="0"/>
            </a:br>
            <a:r>
              <a:rPr lang="en-US" sz="3600" dirty="0"/>
              <a:t/>
            </a:r>
            <a:br>
              <a:rPr lang="en-US" sz="3600" dirty="0"/>
            </a:br>
            <a:r>
              <a:rPr lang="fr-FR" b="0" dirty="0"/>
              <a:t/>
            </a:r>
            <a:br>
              <a:rPr lang="fr-FR" b="0" dirty="0"/>
            </a:br>
            <a:r>
              <a:rPr lang="en-US" sz="2700" dirty="0" smtClean="0"/>
              <a:t/>
            </a:r>
            <a:br>
              <a:rPr lang="en-US" sz="2700" dirty="0" smtClean="0"/>
            </a:br>
            <a:r>
              <a:rPr lang="en-US" dirty="0" smtClean="0"/>
              <a:t/>
            </a:r>
            <a:br>
              <a:rPr lang="en-US" dirty="0" smtClean="0"/>
            </a:br>
            <a:endParaRPr lang="en-US" dirty="0"/>
          </a:p>
        </p:txBody>
      </p:sp>
      <p:sp>
        <p:nvSpPr>
          <p:cNvPr id="7"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254668"/>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sz="3600" dirty="0" smtClean="0"/>
              <a:t/>
            </a:r>
            <a:br>
              <a:rPr lang="en-US" sz="3600" dirty="0" smtClean="0"/>
            </a:br>
            <a:r>
              <a:rPr lang="en-US" sz="12800" dirty="0" smtClean="0"/>
              <a:t/>
            </a:r>
            <a:br>
              <a:rPr lang="en-US" sz="12800" dirty="0" smtClean="0"/>
            </a:br>
            <a:endParaRPr lang="en-US" sz="12800" dirty="0"/>
          </a:p>
        </p:txBody>
      </p:sp>
      <p:sp>
        <p:nvSpPr>
          <p:cNvPr id="8"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sp>
        <p:nvSpPr>
          <p:cNvPr id="9" name="Title 1">
            <a:extLst>
              <a:ext uri="{FF2B5EF4-FFF2-40B4-BE49-F238E27FC236}">
                <a16:creationId xmlns:a16="http://schemas.microsoft.com/office/drawing/2014/main" id="{F71A355E-EAEE-6945-81DD-54F14A9971FD}"/>
              </a:ext>
            </a:extLst>
          </p:cNvPr>
          <p:cNvSpPr txBox="1">
            <a:spLocks/>
          </p:cNvSpPr>
          <p:nvPr/>
        </p:nvSpPr>
        <p:spPr>
          <a:xfrm>
            <a:off x="838200" y="457200"/>
            <a:ext cx="10515600" cy="1018903"/>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smtClean="0"/>
              <a:t/>
            </a:r>
            <a:br>
              <a:rPr lang="en-US" sz="3600" smtClean="0"/>
            </a:br>
            <a:r>
              <a:rPr lang="en-US" sz="3600" smtClean="0"/>
              <a:t/>
            </a:r>
            <a:br>
              <a:rPr lang="en-US" sz="3600" smtClean="0"/>
            </a:br>
            <a:r>
              <a:rPr lang="en-US" sz="2700" smtClean="0"/>
              <a:t/>
            </a:r>
            <a:br>
              <a:rPr lang="en-US" sz="2700" smtClean="0"/>
            </a:br>
            <a:r>
              <a:rPr lang="en-US" smtClean="0"/>
              <a:t/>
            </a:r>
            <a:br>
              <a:rPr lang="en-US" smtClean="0"/>
            </a:br>
            <a:endParaRPr lang="en-US" dirty="0"/>
          </a:p>
        </p:txBody>
      </p:sp>
      <p:sp>
        <p:nvSpPr>
          <p:cNvPr id="10" name="Title 1">
            <a:extLst>
              <a:ext uri="{FF2B5EF4-FFF2-40B4-BE49-F238E27FC236}">
                <a16:creationId xmlns:a16="http://schemas.microsoft.com/office/drawing/2014/main" id="{F71A355E-EAEE-6945-81DD-54F14A9971FD}"/>
              </a:ext>
            </a:extLst>
          </p:cNvPr>
          <p:cNvSpPr txBox="1">
            <a:spLocks/>
          </p:cNvSpPr>
          <p:nvPr/>
        </p:nvSpPr>
        <p:spPr>
          <a:xfrm>
            <a:off x="990600" y="609600"/>
            <a:ext cx="10515600" cy="1018903"/>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smtClean="0"/>
              <a:t/>
            </a:r>
            <a:br>
              <a:rPr lang="en-US" sz="3600" smtClean="0"/>
            </a:br>
            <a:r>
              <a:rPr lang="en-US" sz="3600" smtClean="0"/>
              <a:t/>
            </a:r>
            <a:br>
              <a:rPr lang="en-US" sz="3600" smtClean="0"/>
            </a:br>
            <a:r>
              <a:rPr lang="en-US" sz="2700" smtClean="0"/>
              <a:t/>
            </a:r>
            <a:br>
              <a:rPr lang="en-US" sz="2700" smtClean="0"/>
            </a:br>
            <a:r>
              <a:rPr lang="en-US" smtClean="0"/>
              <a:t/>
            </a:r>
            <a:br>
              <a:rPr lang="en-US" smtClean="0"/>
            </a:br>
            <a:endParaRPr lang="en-US" dirty="0"/>
          </a:p>
        </p:txBody>
      </p:sp>
      <p:sp>
        <p:nvSpPr>
          <p:cNvPr id="11" name="Title 1">
            <a:extLst>
              <a:ext uri="{FF2B5EF4-FFF2-40B4-BE49-F238E27FC236}">
                <a16:creationId xmlns:a16="http://schemas.microsoft.com/office/drawing/2014/main" id="{F71A355E-EAEE-6945-81DD-54F14A9971FD}"/>
              </a:ext>
            </a:extLst>
          </p:cNvPr>
          <p:cNvSpPr txBox="1">
            <a:spLocks/>
          </p:cNvSpPr>
          <p:nvPr/>
        </p:nvSpPr>
        <p:spPr>
          <a:xfrm>
            <a:off x="990600" y="5175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a:t>Tafsir of Surah Al-</a:t>
            </a:r>
            <a:r>
              <a:rPr lang="en-US" sz="2800" dirty="0" err="1"/>
              <a:t>Mutaffifeen</a:t>
            </a:r>
            <a:r>
              <a:rPr lang="en-US" sz="2800" dirty="0"/>
              <a:t>: Ayaat 7-17 </a:t>
            </a:r>
          </a:p>
          <a:p>
            <a:r>
              <a:rPr lang="en-US" sz="2800" dirty="0"/>
              <a:t>– The Inevitable Reckoning</a:t>
            </a:r>
            <a:r>
              <a:rPr lang="en-US" sz="2800" dirty="0" smtClean="0"/>
              <a:t/>
            </a:r>
            <a:br>
              <a:rPr lang="en-US" sz="2800" dirty="0" smtClean="0"/>
            </a:br>
            <a:endParaRPr lang="en-US" sz="2800" dirty="0"/>
          </a:p>
        </p:txBody>
      </p:sp>
      <p:sp>
        <p:nvSpPr>
          <p:cNvPr id="12" name="Content Placeholder 11"/>
          <p:cNvSpPr>
            <a:spLocks noGrp="1"/>
          </p:cNvSpPr>
          <p:nvPr>
            <p:ph idx="1"/>
          </p:nvPr>
        </p:nvSpPr>
        <p:spPr>
          <a:xfrm>
            <a:off x="838200" y="1619794"/>
            <a:ext cx="10668000" cy="4916722"/>
          </a:xfrm>
        </p:spPr>
        <p:txBody>
          <a:bodyPr>
            <a:normAutofit fontScale="55000" lnSpcReduction="20000"/>
          </a:bodyPr>
          <a:lstStyle/>
          <a:p>
            <a:r>
              <a:rPr lang="en-US" sz="2800" dirty="0" smtClean="0"/>
              <a:t>We </a:t>
            </a:r>
            <a:r>
              <a:rPr lang="en-US" sz="2800" dirty="0"/>
              <a:t>are then given an insight into the motives of their insolent disbelief and the reasons for their inability to see the obvious truth or respond to it: </a:t>
            </a:r>
            <a:r>
              <a:rPr lang="en-US" sz="2800" b="1" dirty="0">
                <a:solidFill>
                  <a:srgbClr val="008000"/>
                </a:solidFill>
              </a:rPr>
              <a:t>“the sin has covered their hearts.” </a:t>
            </a:r>
            <a:r>
              <a:rPr lang="en-US" sz="2800" dirty="0"/>
              <a:t>Indeed the hearts of those who indulge in sin become dull, as if they are veiled by a thick curtain which keeps them in total darkness, unable to see the light. Thus they gradually lose their sensitivity and become lifeless. . The verb</a:t>
            </a:r>
            <a:r>
              <a:rPr lang="en-US" sz="2800" b="1" i="1" dirty="0">
                <a:solidFill>
                  <a:srgbClr val="008000"/>
                </a:solidFill>
              </a:rPr>
              <a:t>, </a:t>
            </a:r>
            <a:r>
              <a:rPr lang="en-US" sz="2800" b="1" i="1" dirty="0" err="1">
                <a:solidFill>
                  <a:srgbClr val="008000"/>
                </a:solidFill>
              </a:rPr>
              <a:t>rāna</a:t>
            </a:r>
            <a:r>
              <a:rPr lang="en-US" sz="2800" b="1" i="1" dirty="0">
                <a:solidFill>
                  <a:srgbClr val="008000"/>
                </a:solidFill>
              </a:rPr>
              <a:t> </a:t>
            </a:r>
            <a:r>
              <a:rPr lang="en-US" sz="2800" dirty="0"/>
              <a:t>indicates that the </a:t>
            </a:r>
            <a:r>
              <a:rPr lang="en-US" sz="2800" dirty="0">
                <a:solidFill>
                  <a:srgbClr val="008000"/>
                </a:solidFill>
              </a:rPr>
              <a:t>heart became corroded or covered with rust, stain or </a:t>
            </a:r>
            <a:r>
              <a:rPr lang="en-US" sz="2800" dirty="0" smtClean="0">
                <a:solidFill>
                  <a:srgbClr val="008000"/>
                </a:solidFill>
              </a:rPr>
              <a:t>dirt</a:t>
            </a:r>
            <a:r>
              <a:rPr lang="en-US" sz="2800" dirty="0">
                <a:solidFill>
                  <a:srgbClr val="008000"/>
                </a:solidFill>
              </a:rPr>
              <a:t>.</a:t>
            </a:r>
            <a:endParaRPr lang="en-US" sz="2800" dirty="0" smtClean="0">
              <a:solidFill>
                <a:srgbClr val="008000"/>
              </a:solidFill>
            </a:endParaRPr>
          </a:p>
          <a:p>
            <a:r>
              <a:rPr lang="en-US" dirty="0"/>
              <a:t>The Prophet </a:t>
            </a:r>
            <a:r>
              <a:rPr lang="en-US" i="1" dirty="0" err="1"/>
              <a:t>salAllahu</a:t>
            </a:r>
            <a:r>
              <a:rPr lang="en-US" i="1" dirty="0"/>
              <a:t> ‘</a:t>
            </a:r>
            <a:r>
              <a:rPr lang="en-US" i="1" dirty="0" err="1"/>
              <a:t>alayhi</a:t>
            </a:r>
            <a:r>
              <a:rPr lang="en-US" i="1" dirty="0"/>
              <a:t> </a:t>
            </a:r>
            <a:r>
              <a:rPr lang="en-US" i="1" dirty="0" err="1"/>
              <a:t>wa</a:t>
            </a:r>
            <a:r>
              <a:rPr lang="en-US" i="1" dirty="0"/>
              <a:t> </a:t>
            </a:r>
            <a:r>
              <a:rPr lang="en-US" i="1" dirty="0" err="1"/>
              <a:t>sallam</a:t>
            </a:r>
            <a:r>
              <a:rPr lang="en-US" i="1" dirty="0"/>
              <a:t> </a:t>
            </a:r>
            <a:r>
              <a:rPr lang="en-US" dirty="0"/>
              <a:t>said</a:t>
            </a:r>
            <a:r>
              <a:rPr lang="en-US" dirty="0" smtClean="0"/>
              <a:t>,</a:t>
            </a:r>
            <a:r>
              <a:rPr lang="en-US" b="1" dirty="0"/>
              <a:t> </a:t>
            </a:r>
            <a:r>
              <a:rPr lang="en-US" b="1" dirty="0">
                <a:solidFill>
                  <a:srgbClr val="008000"/>
                </a:solidFill>
              </a:rPr>
              <a:t>“Verily! When a man commits a sin, it throws a black spot over his heart. If he repents, his heart is polished; but if he persists in his practice, the stains increase.”</a:t>
            </a:r>
            <a:r>
              <a:rPr lang="en-US" dirty="0"/>
              <a:t> [Ibn </a:t>
            </a:r>
            <a:r>
              <a:rPr lang="en-US" dirty="0" err="1"/>
              <a:t>Jareer</a:t>
            </a:r>
            <a:r>
              <a:rPr lang="en-US" dirty="0"/>
              <a:t>, at-</a:t>
            </a:r>
            <a:r>
              <a:rPr lang="en-US" dirty="0" err="1"/>
              <a:t>Tirmidhī</a:t>
            </a:r>
            <a:r>
              <a:rPr lang="en-US" dirty="0"/>
              <a:t>, al-</a:t>
            </a:r>
            <a:r>
              <a:rPr lang="en-US" dirty="0" err="1"/>
              <a:t>Nasai</a:t>
            </a:r>
            <a:r>
              <a:rPr lang="en-US" dirty="0"/>
              <a:t> and Ibn </a:t>
            </a:r>
            <a:r>
              <a:rPr lang="en-US" dirty="0" err="1"/>
              <a:t>Majah</a:t>
            </a:r>
            <a:r>
              <a:rPr lang="en-US" dirty="0" smtClean="0"/>
              <a:t>.] </a:t>
            </a:r>
            <a:r>
              <a:rPr lang="en-US" dirty="0" smtClean="0">
                <a:solidFill>
                  <a:srgbClr val="C00000"/>
                </a:solidFill>
              </a:rPr>
              <a:t>Explaining </a:t>
            </a:r>
            <a:r>
              <a:rPr lang="en-US" dirty="0">
                <a:solidFill>
                  <a:srgbClr val="C00000"/>
                </a:solidFill>
              </a:rPr>
              <a:t>this </a:t>
            </a:r>
            <a:r>
              <a:rPr lang="en-US" i="1" dirty="0">
                <a:solidFill>
                  <a:srgbClr val="C00000"/>
                </a:solidFill>
              </a:rPr>
              <a:t>ayah</a:t>
            </a:r>
            <a:r>
              <a:rPr lang="en-US" dirty="0">
                <a:solidFill>
                  <a:srgbClr val="C00000"/>
                </a:solidFill>
              </a:rPr>
              <a:t>, Hasan </a:t>
            </a:r>
            <a:r>
              <a:rPr lang="en-US" dirty="0" err="1">
                <a:solidFill>
                  <a:srgbClr val="C00000"/>
                </a:solidFill>
              </a:rPr>
              <a:t>Basri</a:t>
            </a:r>
            <a:r>
              <a:rPr lang="en-US" dirty="0">
                <a:solidFill>
                  <a:srgbClr val="C00000"/>
                </a:solidFill>
              </a:rPr>
              <a:t> said, “It is a case of one sin on top of another until the heart is blinded and dies</a:t>
            </a:r>
            <a:r>
              <a:rPr lang="en-US" dirty="0" smtClean="0">
                <a:solidFill>
                  <a:srgbClr val="C00000"/>
                </a:solidFill>
              </a:rPr>
              <a:t>.”</a:t>
            </a:r>
            <a:endParaRPr lang="en-US" sz="2800" dirty="0">
              <a:solidFill>
                <a:srgbClr val="C00000"/>
              </a:solidFill>
            </a:endParaRPr>
          </a:p>
          <a:p>
            <a:r>
              <a:rPr lang="en-US" sz="2800" dirty="0"/>
              <a:t>Then we are told what will happen to them on that great day. No, it is not as they think; they will surely be called to account. </a:t>
            </a:r>
            <a:r>
              <a:rPr lang="en-US" sz="2800" b="1" dirty="0">
                <a:solidFill>
                  <a:srgbClr val="008000"/>
                </a:solidFill>
              </a:rPr>
              <a:t>“No! Indeed from their Lord, that Day, they will be </a:t>
            </a:r>
            <a:r>
              <a:rPr lang="en-US" sz="2800" b="1" dirty="0" smtClean="0">
                <a:solidFill>
                  <a:srgbClr val="008000"/>
                </a:solidFill>
              </a:rPr>
              <a:t>partitioned/screened. </a:t>
            </a:r>
            <a:r>
              <a:rPr lang="en-US" sz="2800" b="1" dirty="0">
                <a:solidFill>
                  <a:srgbClr val="008000"/>
                </a:solidFill>
              </a:rPr>
              <a:t>Then indeed, they will [enter and] burn in Hellfire. Then it will be said [to them], ‘This is what you used to deny’”</a:t>
            </a:r>
            <a:r>
              <a:rPr lang="en-US" sz="2800" dirty="0"/>
              <a:t>. </a:t>
            </a:r>
            <a:endParaRPr lang="en-US" sz="2800" dirty="0" smtClean="0"/>
          </a:p>
          <a:p>
            <a:r>
              <a:rPr lang="en-US" sz="2800" dirty="0" smtClean="0"/>
              <a:t>Because </a:t>
            </a:r>
            <a:r>
              <a:rPr lang="en-US" sz="2800" dirty="0"/>
              <a:t>their sins have cast a thick veil over their hearts, they are unable in this life to feel Allah’s presence, and it is only appropriate that they not be allowed to see His glorious </a:t>
            </a:r>
            <a:r>
              <a:rPr lang="en-US" sz="2800" dirty="0" smtClean="0"/>
              <a:t>face. They </a:t>
            </a:r>
            <a:r>
              <a:rPr lang="en-US" sz="2800" dirty="0"/>
              <a:t>will be deprived of this great happiness, which is bestowed only on those whose hearts and souls are so clean and transparent. This separation from their Lord is the greatest and most agonizing punishment and deprivation. It is a miserable end of man</a:t>
            </a:r>
            <a:r>
              <a:rPr lang="en-US" sz="2800" dirty="0" smtClean="0"/>
              <a:t>.</a:t>
            </a:r>
            <a:endParaRPr lang="en-US" sz="2800" dirty="0"/>
          </a:p>
        </p:txBody>
      </p:sp>
    </p:spTree>
    <p:extLst>
      <p:ext uri="{BB962C8B-B14F-4D97-AF65-F5344CB8AC3E}">
        <p14:creationId xmlns:p14="http://schemas.microsoft.com/office/powerpoint/2010/main" val="3445599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6153</TotalTime>
  <Words>1074</Words>
  <Application>Microsoft Office PowerPoint</Application>
  <PresentationFormat>Widescreen</PresentationFormat>
  <Paragraphs>128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Simplified Arabic</vt:lpstr>
      <vt:lpstr>Office Theme</vt:lpstr>
      <vt:lpstr>TAFSEER</vt:lpstr>
      <vt:lpstr>Agenda</vt:lpstr>
      <vt:lpstr> Tafseer of Surah Al-Mutaffifeen  </vt:lpstr>
      <vt:lpstr> Tafsir of Surah Al-Mutaffifeen: Ayaat 1-6 – Dishonesty in Business a Cause of Regret in the Hereafter </vt:lpstr>
      <vt:lpstr>    </vt:lpstr>
      <vt:lpstr>    </vt:lpstr>
      <vt:lpstr>  </vt:lpstr>
      <vt:lpstr>    </vt:lpstr>
      <vt:lpstr>     </vt:lpstr>
      <vt:lpstr>    </vt:lpstr>
      <vt:lpstr>    </vt:lpstr>
      <vt:lpstr>Tafsir of Surah Al-Mutaffifeen:  Ayaat 18-28 – Faces Radiant with Joy</vt:lpstr>
      <vt:lpstr>Tafsir of Surah Al-Mutaffifeen:  Ayaat 18-28 – Faces Radiant with Joy</vt:lpstr>
      <vt:lpstr>Tafsir of Surah Al-Mutaffifeen:  Ayaat 29-36 – Stark Contrast</vt:lpstr>
      <vt:lpstr>Tafsir of Surah Al-Mutaffifeen:  Ayaat 29-36 – Stark Contrast</vt:lpstr>
      <vt:lpstr>Tafsir of Surah Al-Mutaffifeen:  Ayaat 29-36 – Stark Contrast</vt:lpstr>
      <vt:lpstr>Discussion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BOSNA</cp:lastModifiedBy>
  <cp:revision>237</cp:revision>
  <cp:lastPrinted>2020-09-25T21:55:00Z</cp:lastPrinted>
  <dcterms:created xsi:type="dcterms:W3CDTF">2020-09-13T16:40:33Z</dcterms:created>
  <dcterms:modified xsi:type="dcterms:W3CDTF">2020-11-08T03:56:38Z</dcterms:modified>
</cp:coreProperties>
</file>