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62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64" d="100"/>
          <a:sy n="64" d="100"/>
        </p:scale>
        <p:origin x="102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2" name="Google Shape;19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4" name="Google Shape;22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0" name="Google Shape;23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5" name="Google Shape;14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41994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4" name="Google Shape;12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2" name="Google Shape;15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4" name="Google Shape;16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9" name="Google Shape;16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4" name="Google Shape;17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262S – Arabic Curriculum – Lecture No. </a:t>
            </a:r>
            <a:r>
              <a:rPr lang="en-US" sz="1800" b="1" dirty="0"/>
              <a:t>20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/>
              <a:t>المَبْنِي وَالمُعْرَب (1)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1"/>
          <p:cNvSpPr/>
          <p:nvPr/>
        </p:nvSpPr>
        <p:spPr>
          <a:xfrm>
            <a:off x="1034473" y="597674"/>
            <a:ext cx="10123054" cy="5262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400"/>
              <a:buFont typeface="Noto Sans Symbols"/>
              <a:buChar char="▪"/>
            </a:pPr>
            <a:r>
              <a:rPr lang="ar-EG" sz="5400" b="0" i="0" u="none" strike="noStrike" cap="none" dirty="0">
                <a:solidFill>
                  <a:srgbClr val="C0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قال رسولُ اللهِ ﷺ: </a:t>
            </a:r>
            <a:r>
              <a:rPr lang="ar-EG" sz="5400" b="0" i="0" u="none" strike="noStrike" cap="none" dirty="0">
                <a:solidFill>
                  <a:srgbClr val="0C0C0C"/>
                </a:solidFill>
                <a:latin typeface="Traditional Arabic"/>
                <a:ea typeface="Traditional Arabic"/>
                <a:cs typeface="Traditional Arabic"/>
                <a:sym typeface="Traditional Arabic"/>
              </a:rPr>
              <a:t>«</a:t>
            </a:r>
            <a:r>
              <a:rPr lang="ar-EG" sz="5400" b="0" i="0" u="none" strike="noStrike" cap="none" dirty="0">
                <a:solidFill>
                  <a:srgbClr val="0C0C0C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إِنَّمَا الْأَعْمَالُ بِالنِّيَّاتِ، وَإِنَّمَا لِكُلِّ امْرِئٍ مَا نَوَى</a:t>
            </a:r>
            <a:r>
              <a:rPr lang="ar-EG" sz="5400" b="0" i="0" u="none" strike="noStrike" cap="none" dirty="0">
                <a:solidFill>
                  <a:srgbClr val="0C0C0C"/>
                </a:solidFill>
                <a:latin typeface="Traditional Arabic"/>
                <a:ea typeface="Traditional Arabic"/>
                <a:cs typeface="Traditional Arabic"/>
                <a:sym typeface="Traditional Arabic"/>
              </a:rPr>
              <a:t>» </a:t>
            </a:r>
            <a:r>
              <a:rPr lang="ar-EG" sz="3200" b="0" i="0" u="none" strike="noStrike" cap="none" dirty="0">
                <a:solidFill>
                  <a:srgbClr val="0C0C0C"/>
                </a:solidFill>
                <a:latin typeface="Traditional Arabic"/>
                <a:ea typeface="Traditional Arabic"/>
                <a:cs typeface="Traditional Arabic"/>
                <a:sym typeface="Traditional Arabic"/>
              </a:rPr>
              <a:t>[صحيح البخاريّ: 1/ 6]</a:t>
            </a:r>
            <a:endParaRPr sz="5400" b="0" i="0" u="none" strike="noStrike" cap="none" dirty="0">
              <a:solidFill>
                <a:srgbClr val="0C0C0C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685800" marR="0" lvl="0" indent="-4572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endParaRPr sz="3600" b="0" i="0" u="none" strike="noStrike" cap="none" dirty="0">
              <a:solidFill>
                <a:srgbClr val="C00000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685800" marR="0" lvl="0" indent="-68580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800"/>
              <a:buFont typeface="Noto Sans Symbols"/>
              <a:buChar char="▪"/>
            </a:pPr>
            <a:r>
              <a:rPr lang="ar-EG" sz="4800" b="0" i="0" u="none" strike="noStrike" cap="none" dirty="0">
                <a:solidFill>
                  <a:srgbClr val="C0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الكلمات المُعرَبة:</a:t>
            </a:r>
            <a:endParaRPr sz="4800" b="0" i="0" u="none" strike="noStrike" cap="none" dirty="0">
              <a:solidFill>
                <a:srgbClr val="C00000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685800" marR="0" lvl="0" indent="-68580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800"/>
              <a:buFont typeface="Noto Sans Symbols"/>
              <a:buChar char="▪"/>
            </a:pPr>
            <a:r>
              <a:rPr lang="ar-EG" sz="4800" b="0" i="0" u="none" strike="noStrike" cap="none" dirty="0">
                <a:solidFill>
                  <a:srgbClr val="0C0C0C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الأعمالُ، النيَّاتِ، كُلِّ، امرئٍ.</a:t>
            </a:r>
            <a:endParaRPr sz="4800" b="0" i="0" u="none" strike="noStrike" cap="none" dirty="0">
              <a:solidFill>
                <a:srgbClr val="0C0C0C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685800" marR="0" lvl="0" indent="-68580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800"/>
              <a:buFont typeface="Noto Sans Symbols"/>
              <a:buChar char="▪"/>
            </a:pPr>
            <a:r>
              <a:rPr lang="ar-EG" sz="4800" b="0" i="0" u="none" strike="noStrike" cap="none" dirty="0">
                <a:solidFill>
                  <a:srgbClr val="C0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الكلمات المَبنِيَّة:</a:t>
            </a:r>
            <a:endParaRPr sz="4800" b="0" i="0" u="none" strike="noStrike" cap="none" dirty="0">
              <a:solidFill>
                <a:srgbClr val="C00000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685800" marR="0" lvl="0" indent="-68580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800"/>
              <a:buFont typeface="Noto Sans Symbols"/>
              <a:buChar char="▪"/>
            </a:pPr>
            <a:r>
              <a:rPr lang="ar-EG" sz="4800" b="0" i="0" u="none" strike="noStrike" cap="none" dirty="0">
                <a:solidFill>
                  <a:srgbClr val="0C0C0C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إنَّما (إنَّ+مَا)، بِـ، وَ، إِنَّمَا (إنَّ+مَا)، لِـ، مَا، نَوَى.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" name="Google Shape;194;p13"/>
          <p:cNvGrpSpPr/>
          <p:nvPr/>
        </p:nvGrpSpPr>
        <p:grpSpPr>
          <a:xfrm>
            <a:off x="3113841" y="1254820"/>
            <a:ext cx="5964317" cy="2795306"/>
            <a:chOff x="2275641" y="1489"/>
            <a:chExt cx="5964317" cy="2795306"/>
          </a:xfrm>
        </p:grpSpPr>
        <p:sp>
          <p:nvSpPr>
            <p:cNvPr id="196" name="Google Shape;196;p13"/>
            <p:cNvSpPr/>
            <p:nvPr/>
          </p:nvSpPr>
          <p:spPr>
            <a:xfrm>
              <a:off x="5164607" y="1066678"/>
              <a:ext cx="2050233" cy="48786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81777"/>
                  </a:lnTo>
                  <a:lnTo>
                    <a:pt x="120000" y="81777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98" name="Google Shape;198;p13"/>
            <p:cNvSpPr/>
            <p:nvPr/>
          </p:nvSpPr>
          <p:spPr>
            <a:xfrm>
              <a:off x="5118887" y="1066678"/>
              <a:ext cx="91440" cy="48786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200" name="Google Shape;200;p13"/>
            <p:cNvSpPr/>
            <p:nvPr/>
          </p:nvSpPr>
          <p:spPr>
            <a:xfrm>
              <a:off x="3114373" y="1066678"/>
              <a:ext cx="2050233" cy="48786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81777"/>
                  </a:lnTo>
                  <a:lnTo>
                    <a:pt x="0" y="81777"/>
                  </a:lnTo>
                  <a:lnTo>
                    <a:pt x="0" y="120000"/>
                  </a:lnTo>
                </a:path>
              </a:pathLst>
            </a:custGeom>
            <a:noFill/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201" name="Google Shape;201;p13"/>
            <p:cNvSpPr/>
            <p:nvPr/>
          </p:nvSpPr>
          <p:spPr>
            <a:xfrm>
              <a:off x="3875367" y="1489"/>
              <a:ext cx="2578480" cy="1065189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13"/>
            <p:cNvSpPr/>
            <p:nvPr/>
          </p:nvSpPr>
          <p:spPr>
            <a:xfrm>
              <a:off x="4061752" y="178554"/>
              <a:ext cx="2578480" cy="1065189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13"/>
            <p:cNvSpPr txBox="1"/>
            <p:nvPr/>
          </p:nvSpPr>
          <p:spPr>
            <a:xfrm>
              <a:off x="4092950" y="209752"/>
              <a:ext cx="2516084" cy="10027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5725" tIns="125725" rIns="125725" bIns="1257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300"/>
                <a:buFont typeface="Arial"/>
                <a:buNone/>
              </a:pPr>
              <a:r>
                <a:rPr lang="ar-EG" sz="33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أقسام الكلمة </a:t>
              </a:r>
              <a:endPara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13"/>
            <p:cNvSpPr/>
            <p:nvPr/>
          </p:nvSpPr>
          <p:spPr>
            <a:xfrm>
              <a:off x="2275641" y="1554541"/>
              <a:ext cx="1677464" cy="1065189"/>
            </a:xfrm>
            <a:prstGeom prst="roundRect">
              <a:avLst>
                <a:gd name="adj" fmla="val 10000"/>
              </a:avLst>
            </a:prstGeom>
            <a:solidFill>
              <a:schemeClr val="accent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13"/>
            <p:cNvSpPr/>
            <p:nvPr/>
          </p:nvSpPr>
          <p:spPr>
            <a:xfrm>
              <a:off x="2462026" y="1731606"/>
              <a:ext cx="1677464" cy="1065189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13"/>
            <p:cNvSpPr txBox="1"/>
            <p:nvPr/>
          </p:nvSpPr>
          <p:spPr>
            <a:xfrm>
              <a:off x="2493224" y="1762804"/>
              <a:ext cx="1615068" cy="10027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5725" tIns="125725" rIns="125725" bIns="1257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300"/>
                <a:buFont typeface="Arial"/>
                <a:buNone/>
              </a:pPr>
              <a:r>
                <a:rPr lang="ar-EG" sz="33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حرف</a:t>
              </a:r>
              <a:endPara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13"/>
            <p:cNvSpPr/>
            <p:nvPr/>
          </p:nvSpPr>
          <p:spPr>
            <a:xfrm>
              <a:off x="4325875" y="1554541"/>
              <a:ext cx="1677464" cy="1065189"/>
            </a:xfrm>
            <a:prstGeom prst="roundRect">
              <a:avLst>
                <a:gd name="adj" fmla="val 10000"/>
              </a:avLst>
            </a:prstGeom>
            <a:solidFill>
              <a:schemeClr val="accent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13"/>
            <p:cNvSpPr/>
            <p:nvPr/>
          </p:nvSpPr>
          <p:spPr>
            <a:xfrm>
              <a:off x="4512260" y="1731606"/>
              <a:ext cx="1677464" cy="1065189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13"/>
            <p:cNvSpPr txBox="1"/>
            <p:nvPr/>
          </p:nvSpPr>
          <p:spPr>
            <a:xfrm>
              <a:off x="4543458" y="1762804"/>
              <a:ext cx="1615068" cy="10027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5725" tIns="125725" rIns="125725" bIns="1257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300"/>
                <a:buFont typeface="Arial"/>
                <a:buNone/>
              </a:pPr>
              <a:r>
                <a:rPr lang="ar-EG" sz="33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فعل </a:t>
              </a:r>
              <a:endPara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13"/>
            <p:cNvSpPr/>
            <p:nvPr/>
          </p:nvSpPr>
          <p:spPr>
            <a:xfrm>
              <a:off x="6376109" y="1554541"/>
              <a:ext cx="1677464" cy="1065189"/>
            </a:xfrm>
            <a:prstGeom prst="roundRect">
              <a:avLst>
                <a:gd name="adj" fmla="val 10000"/>
              </a:avLst>
            </a:prstGeom>
            <a:solidFill>
              <a:schemeClr val="accent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13"/>
            <p:cNvSpPr/>
            <p:nvPr/>
          </p:nvSpPr>
          <p:spPr>
            <a:xfrm>
              <a:off x="6562494" y="1731606"/>
              <a:ext cx="1677464" cy="1065189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13"/>
            <p:cNvSpPr txBox="1"/>
            <p:nvPr/>
          </p:nvSpPr>
          <p:spPr>
            <a:xfrm>
              <a:off x="6593692" y="1762804"/>
              <a:ext cx="1615068" cy="10027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5725" tIns="125725" rIns="125725" bIns="1257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300"/>
                <a:buFont typeface="Arial"/>
                <a:buNone/>
              </a:pPr>
              <a:r>
                <a:rPr lang="ar-EG" sz="33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اسم </a:t>
              </a:r>
              <a:endPara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4"/>
          <p:cNvSpPr/>
          <p:nvPr/>
        </p:nvSpPr>
        <p:spPr>
          <a:xfrm>
            <a:off x="1403750" y="1582340"/>
            <a:ext cx="10123054" cy="3693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400"/>
              <a:buFont typeface="Noto Sans Symbols"/>
              <a:buChar char="▪"/>
            </a:pPr>
            <a:r>
              <a:rPr lang="ar-EG" sz="5400" b="1" i="0" u="none" strike="noStrike" cap="none">
                <a:solidFill>
                  <a:srgbClr val="C0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الأسماء:</a:t>
            </a:r>
            <a:r>
              <a:rPr lang="ar-EG" sz="5400" b="0" i="0" u="none" strike="noStrike" cap="none">
                <a:solidFill>
                  <a:srgbClr val="C0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ar-EG" sz="5400" b="0" i="0" u="none" strike="noStrike" cap="none">
                <a:solidFill>
                  <a:srgbClr val="0C0C0C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مُعرَبةٌ.. أم مَبنِيَّة؟</a:t>
            </a:r>
            <a:endParaRPr sz="5400" b="0" i="0" u="none" strike="noStrike" cap="none">
              <a:solidFill>
                <a:srgbClr val="0C0C0C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685800" marR="0" lvl="0" indent="-4572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endParaRPr sz="3600" b="0" i="0" u="none" strike="noStrike" cap="none">
              <a:solidFill>
                <a:srgbClr val="C00000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685800" marR="0" lvl="0" indent="-68580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400"/>
              <a:buFont typeface="Noto Sans Symbols"/>
              <a:buChar char="▪"/>
            </a:pPr>
            <a:r>
              <a:rPr lang="ar-EG" sz="5400" b="1" i="0" u="none" strike="noStrike" cap="none">
                <a:solidFill>
                  <a:srgbClr val="C0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الأفعال:</a:t>
            </a:r>
            <a:r>
              <a:rPr lang="ar-EG" sz="5400" b="0" i="0" u="none" strike="noStrike" cap="none">
                <a:solidFill>
                  <a:srgbClr val="C0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ar-EG" sz="5400" b="0" i="0" u="none" strike="noStrike" cap="none">
                <a:solidFill>
                  <a:srgbClr val="0C0C0C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مُعرَبةٌ.. أم مَبنِيَّة؟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0" indent="-45720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endParaRPr sz="3600" b="0" i="0" u="none" strike="noStrike" cap="none">
              <a:solidFill>
                <a:srgbClr val="0C0C0C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685800" marR="0" lvl="0" indent="-68580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400"/>
              <a:buFont typeface="Noto Sans Symbols"/>
              <a:buChar char="▪"/>
            </a:pPr>
            <a:r>
              <a:rPr lang="ar-EG" sz="5400" b="1" i="0" u="none" strike="noStrike" cap="none">
                <a:solidFill>
                  <a:srgbClr val="C0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الحروف:</a:t>
            </a:r>
            <a:r>
              <a:rPr lang="ar-EG" sz="5400" b="0" i="0" u="none" strike="noStrike" cap="none">
                <a:solidFill>
                  <a:srgbClr val="C0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ar-EG" sz="5400" b="0" i="0" u="none" strike="noStrike" cap="none">
                <a:solidFill>
                  <a:srgbClr val="0C0C0C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مُعرَبةٌ.. أم مَبنِيَّة؟</a:t>
            </a:r>
            <a:endParaRPr sz="5400" b="0" i="0" u="none" strike="noStrike" cap="none">
              <a:solidFill>
                <a:srgbClr val="0C0C0C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</p:txBody>
      </p:sp>
      <p:pic>
        <p:nvPicPr>
          <p:cNvPr id="227" name="Google Shape;227;p14" descr="Question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4092" y="1970941"/>
            <a:ext cx="2916116" cy="29161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" name="Google Shape;232;p15"/>
          <p:cNvGrpSpPr/>
          <p:nvPr/>
        </p:nvGrpSpPr>
        <p:grpSpPr>
          <a:xfrm>
            <a:off x="1459920" y="494488"/>
            <a:ext cx="10257315" cy="1523901"/>
            <a:chOff x="914141" y="0"/>
            <a:chExt cx="10257315" cy="1523901"/>
          </a:xfrm>
        </p:grpSpPr>
        <p:sp>
          <p:nvSpPr>
            <p:cNvPr id="233" name="Google Shape;233;p15"/>
            <p:cNvSpPr/>
            <p:nvPr/>
          </p:nvSpPr>
          <p:spPr>
            <a:xfrm>
              <a:off x="5605070" y="629408"/>
              <a:ext cx="4936977" cy="26508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60166"/>
                  </a:lnTo>
                  <a:lnTo>
                    <a:pt x="120000" y="60166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rgbClr val="487AA8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234" name="Google Shape;234;p15"/>
            <p:cNvSpPr/>
            <p:nvPr/>
          </p:nvSpPr>
          <p:spPr>
            <a:xfrm>
              <a:off x="5605070" y="629408"/>
              <a:ext cx="2262093" cy="26508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60166"/>
                  </a:lnTo>
                  <a:lnTo>
                    <a:pt x="120000" y="60166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rgbClr val="487AA8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235" name="Google Shape;235;p15"/>
            <p:cNvSpPr/>
            <p:nvPr/>
          </p:nvSpPr>
          <p:spPr>
            <a:xfrm>
              <a:off x="2304189" y="629408"/>
              <a:ext cx="3300881" cy="26508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60166"/>
                  </a:lnTo>
                  <a:lnTo>
                    <a:pt x="0" y="60166"/>
                  </a:lnTo>
                  <a:lnTo>
                    <a:pt x="0" y="120000"/>
                  </a:lnTo>
                </a:path>
              </a:pathLst>
            </a:custGeom>
            <a:noFill/>
            <a:ln w="12700" cap="flat" cmpd="sng">
              <a:solidFill>
                <a:srgbClr val="487AA8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236" name="Google Shape;236;p15"/>
            <p:cNvSpPr/>
            <p:nvPr/>
          </p:nvSpPr>
          <p:spPr>
            <a:xfrm>
              <a:off x="3628917" y="0"/>
              <a:ext cx="3952306" cy="629408"/>
            </a:xfrm>
            <a:prstGeom prst="rect">
              <a:avLst/>
            </a:prstGeom>
            <a:solidFill>
              <a:srgbClr val="323F4F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15"/>
            <p:cNvSpPr txBox="1"/>
            <p:nvPr/>
          </p:nvSpPr>
          <p:spPr>
            <a:xfrm>
              <a:off x="3628917" y="0"/>
              <a:ext cx="3952306" cy="6294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2850" tIns="22850" rIns="22850" bIns="22850" anchor="ctr" anchorCtr="0">
              <a:noAutofit/>
            </a:bodyPr>
            <a:lstStyle/>
            <a:p>
              <a:pPr marL="0" marR="0" lvl="0" indent="0" algn="ct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ar-EG" sz="3600" b="1" i="0" u="none" strike="noStrike" cap="none">
                  <a:solidFill>
                    <a:schemeClr val="lt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المُعـرَب والمَبنِـيّ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15"/>
            <p:cNvSpPr/>
            <p:nvPr/>
          </p:nvSpPr>
          <p:spPr>
            <a:xfrm>
              <a:off x="914141" y="894493"/>
              <a:ext cx="2780096" cy="629408"/>
            </a:xfrm>
            <a:prstGeom prst="rect">
              <a:avLst/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15"/>
            <p:cNvSpPr txBox="1"/>
            <p:nvPr/>
          </p:nvSpPr>
          <p:spPr>
            <a:xfrm>
              <a:off x="914141" y="894493"/>
              <a:ext cx="2780096" cy="6294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marL="0" marR="0" lvl="0" indent="0" algn="ct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ar-EG" sz="3000" b="1" i="0" u="none" strike="noStrike" cap="none">
                  <a:solidFill>
                    <a:schemeClr val="lt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الأسماء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15"/>
            <p:cNvSpPr/>
            <p:nvPr/>
          </p:nvSpPr>
          <p:spPr>
            <a:xfrm>
              <a:off x="6646288" y="894493"/>
              <a:ext cx="2441751" cy="629408"/>
            </a:xfrm>
            <a:prstGeom prst="rect">
              <a:avLst/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15"/>
            <p:cNvSpPr txBox="1"/>
            <p:nvPr/>
          </p:nvSpPr>
          <p:spPr>
            <a:xfrm>
              <a:off x="6646288" y="894493"/>
              <a:ext cx="2441751" cy="6294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marL="0" marR="0" lvl="0" indent="0" algn="ct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ar-EG" sz="3000" b="1" i="0" u="none" strike="noStrike" cap="none">
                  <a:solidFill>
                    <a:schemeClr val="lt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الأفعال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15"/>
            <p:cNvSpPr/>
            <p:nvPr/>
          </p:nvSpPr>
          <p:spPr>
            <a:xfrm>
              <a:off x="9912640" y="894493"/>
              <a:ext cx="1258816" cy="629408"/>
            </a:xfrm>
            <a:prstGeom prst="rect">
              <a:avLst/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15"/>
            <p:cNvSpPr txBox="1"/>
            <p:nvPr/>
          </p:nvSpPr>
          <p:spPr>
            <a:xfrm>
              <a:off x="9912640" y="894493"/>
              <a:ext cx="1258816" cy="6294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marL="0" marR="0" lvl="0" indent="0" algn="ct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ar-EG" sz="3000" b="1" i="0" u="none" strike="noStrike" cap="none" dirty="0">
                  <a:solidFill>
                    <a:schemeClr val="lt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الحروف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4" name="Google Shape;244;p15"/>
          <p:cNvGrpSpPr/>
          <p:nvPr/>
        </p:nvGrpSpPr>
        <p:grpSpPr>
          <a:xfrm>
            <a:off x="7171866" y="2164262"/>
            <a:ext cx="2495672" cy="3895033"/>
            <a:chOff x="0" y="0"/>
            <a:chExt cx="2495672" cy="3895033"/>
          </a:xfrm>
        </p:grpSpPr>
        <p:sp>
          <p:nvSpPr>
            <p:cNvPr id="245" name="Google Shape;245;p15"/>
            <p:cNvSpPr/>
            <p:nvPr/>
          </p:nvSpPr>
          <p:spPr>
            <a:xfrm>
              <a:off x="0" y="0"/>
              <a:ext cx="1201530" cy="3895033"/>
            </a:xfrm>
            <a:prstGeom prst="roundRect">
              <a:avLst>
                <a:gd name="adj" fmla="val 10000"/>
              </a:avLst>
            </a:prstGeom>
            <a:solidFill>
              <a:srgbClr val="CFDE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15"/>
            <p:cNvSpPr txBox="1"/>
            <p:nvPr/>
          </p:nvSpPr>
          <p:spPr>
            <a:xfrm>
              <a:off x="0" y="0"/>
              <a:ext cx="1201530" cy="116850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ar-EG" sz="3200" b="0" i="0" u="none" strike="noStrike" cap="none">
                  <a:solidFill>
                    <a:schemeClr val="dk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مَبنِيَّة</a:t>
              </a:r>
              <a:endParaRPr sz="3200" b="0" i="0" u="none" strike="noStrike" cap="none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endParaRPr>
            </a:p>
          </p:txBody>
        </p:sp>
        <p:sp>
          <p:nvSpPr>
            <p:cNvPr id="247" name="Google Shape;247;p15"/>
            <p:cNvSpPr/>
            <p:nvPr/>
          </p:nvSpPr>
          <p:spPr>
            <a:xfrm>
              <a:off x="50675" y="1045820"/>
              <a:ext cx="1102677" cy="2531771"/>
            </a:xfrm>
            <a:prstGeom prst="roundRect">
              <a:avLst>
                <a:gd name="adj" fmla="val 10000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15"/>
            <p:cNvSpPr txBox="1"/>
            <p:nvPr/>
          </p:nvSpPr>
          <p:spPr>
            <a:xfrm>
              <a:off x="82971" y="1078116"/>
              <a:ext cx="1038085" cy="24671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38100" rIns="50800" bIns="38100" anchor="ctr" anchorCtr="0">
              <a:noAutofit/>
            </a:bodyPr>
            <a:lstStyle/>
            <a:p>
              <a:pPr marL="0" marR="0" lvl="0" indent="0" algn="ct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ar-EG" sz="2000" b="0" i="0" u="none" strike="noStrike" cap="none">
                  <a:solidFill>
                    <a:schemeClr val="lt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الماضي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rgbClr val="000000"/>
                </a:buClr>
                <a:buSzPts val="500"/>
                <a:buFont typeface="Arial"/>
                <a:buNone/>
              </a:pPr>
              <a:r>
                <a:rPr lang="ar-EG" sz="500" b="0" i="0" u="none" strike="noStrike" cap="none">
                  <a:solidFill>
                    <a:schemeClr val="lt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175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ar-EG" sz="2000" b="0" i="0" u="none" strike="noStrike" cap="none">
                  <a:solidFill>
                    <a:schemeClr val="lt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الأمر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rgbClr val="000000"/>
                </a:buClr>
                <a:buSzPts val="500"/>
                <a:buFont typeface="Arial"/>
                <a:buNone/>
              </a:pPr>
              <a:r>
                <a:rPr lang="ar-EG" sz="500" b="0" i="0" u="none" strike="noStrike" cap="none">
                  <a:solidFill>
                    <a:schemeClr val="lt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175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ar-EG" sz="2000" b="0" i="0" u="none" strike="noStrike" cap="none">
                  <a:solidFill>
                    <a:schemeClr val="lt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بعض حالات المضارع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15"/>
            <p:cNvSpPr/>
            <p:nvPr/>
          </p:nvSpPr>
          <p:spPr>
            <a:xfrm>
              <a:off x="1294142" y="0"/>
              <a:ext cx="1201530" cy="3895033"/>
            </a:xfrm>
            <a:prstGeom prst="roundRect">
              <a:avLst>
                <a:gd name="adj" fmla="val 10000"/>
              </a:avLst>
            </a:prstGeom>
            <a:solidFill>
              <a:srgbClr val="CFDE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15"/>
            <p:cNvSpPr txBox="1"/>
            <p:nvPr/>
          </p:nvSpPr>
          <p:spPr>
            <a:xfrm>
              <a:off x="1294142" y="0"/>
              <a:ext cx="1201530" cy="116850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ar-EG" sz="3200" b="0" i="0" u="none" strike="noStrike" cap="none">
                  <a:solidFill>
                    <a:schemeClr val="dk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مُعرَبة</a:t>
              </a:r>
              <a:endParaRPr sz="3200" b="0" i="0" u="none" strike="noStrike" cap="none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endParaRPr>
            </a:p>
          </p:txBody>
        </p:sp>
        <p:sp>
          <p:nvSpPr>
            <p:cNvPr id="251" name="Google Shape;251;p15"/>
            <p:cNvSpPr/>
            <p:nvPr/>
          </p:nvSpPr>
          <p:spPr>
            <a:xfrm>
              <a:off x="1307167" y="1040527"/>
              <a:ext cx="1188505" cy="2531023"/>
            </a:xfrm>
            <a:prstGeom prst="roundRect">
              <a:avLst>
                <a:gd name="adj" fmla="val 10000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15"/>
            <p:cNvSpPr txBox="1"/>
            <p:nvPr/>
          </p:nvSpPr>
          <p:spPr>
            <a:xfrm>
              <a:off x="1341977" y="1075337"/>
              <a:ext cx="1118885" cy="24614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3650" tIns="55225" rIns="73650" bIns="55225" anchor="ctr" anchorCtr="0">
              <a:noAutofit/>
            </a:bodyPr>
            <a:lstStyle/>
            <a:p>
              <a:pPr marL="0" marR="0" lvl="0" indent="0" algn="ct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Arial"/>
                <a:buNone/>
              </a:pPr>
              <a:r>
                <a:rPr lang="ar-EG" sz="2900" b="0" i="0" u="none" strike="noStrike" cap="none">
                  <a:solidFill>
                    <a:schemeClr val="lt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المضارع (غالبًا)</a:t>
              </a:r>
              <a:endParaRPr sz="2900" b="0" i="0" u="none" strike="noStrike" cap="none">
                <a:solidFill>
                  <a:schemeClr val="lt1"/>
                </a:solidFill>
                <a:latin typeface="Simplified Arabic"/>
                <a:ea typeface="Simplified Arabic"/>
                <a:cs typeface="Simplified Arabic"/>
                <a:sym typeface="Simplified Arabic"/>
              </a:endParaRPr>
            </a:p>
          </p:txBody>
        </p:sp>
      </p:grpSp>
      <p:grpSp>
        <p:nvGrpSpPr>
          <p:cNvPr id="253" name="Google Shape;253;p15"/>
          <p:cNvGrpSpPr/>
          <p:nvPr/>
        </p:nvGrpSpPr>
        <p:grpSpPr>
          <a:xfrm>
            <a:off x="548029" y="2204019"/>
            <a:ext cx="4492775" cy="3991804"/>
            <a:chOff x="2250" y="0"/>
            <a:chExt cx="4492775" cy="3991804"/>
          </a:xfrm>
        </p:grpSpPr>
        <p:sp>
          <p:nvSpPr>
            <p:cNvPr id="254" name="Google Shape;254;p15"/>
            <p:cNvSpPr/>
            <p:nvPr/>
          </p:nvSpPr>
          <p:spPr>
            <a:xfrm>
              <a:off x="2250" y="0"/>
              <a:ext cx="2165192" cy="3991804"/>
            </a:xfrm>
            <a:prstGeom prst="roundRect">
              <a:avLst>
                <a:gd name="adj" fmla="val 10000"/>
              </a:avLst>
            </a:prstGeom>
            <a:solidFill>
              <a:srgbClr val="CFDE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15"/>
            <p:cNvSpPr txBox="1"/>
            <p:nvPr/>
          </p:nvSpPr>
          <p:spPr>
            <a:xfrm>
              <a:off x="2250" y="0"/>
              <a:ext cx="2165192" cy="11975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ct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ar-EG" sz="3600" b="0" i="0" u="none" strike="noStrike" cap="none">
                  <a:solidFill>
                    <a:schemeClr val="dk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مَبنِيَّة</a:t>
              </a:r>
              <a:endParaRPr sz="3600" b="0" i="0" u="none" strike="noStrike" cap="none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endParaRPr>
            </a:p>
          </p:txBody>
        </p:sp>
        <p:sp>
          <p:nvSpPr>
            <p:cNvPr id="256" name="Google Shape;256;p15"/>
            <p:cNvSpPr/>
            <p:nvPr/>
          </p:nvSpPr>
          <p:spPr>
            <a:xfrm>
              <a:off x="225819" y="1062329"/>
              <a:ext cx="1732154" cy="2594185"/>
            </a:xfrm>
            <a:prstGeom prst="roundRect">
              <a:avLst>
                <a:gd name="adj" fmla="val 10000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15"/>
            <p:cNvSpPr txBox="1"/>
            <p:nvPr/>
          </p:nvSpPr>
          <p:spPr>
            <a:xfrm>
              <a:off x="276552" y="1113062"/>
              <a:ext cx="1630688" cy="24927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50" tIns="26650" rIns="35550" bIns="26650" anchor="ctr" anchorCtr="0">
              <a:noAutofit/>
            </a:bodyPr>
            <a:lstStyle/>
            <a:p>
              <a:pPr marL="0" marR="0" lvl="0" indent="0" algn="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ar-EG" sz="1400" b="1" i="0" u="none" strike="noStrike" cap="none">
                  <a:solidFill>
                    <a:schemeClr val="lt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- الضمائر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r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Char char="•"/>
              </a:pPr>
              <a:r>
                <a:rPr lang="ar-EG" sz="1400" b="1" i="0" u="none" strike="noStrike" cap="none">
                  <a:solidFill>
                    <a:schemeClr val="lt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- الأسماء الموصولة (عدا اللتان واللذان)</a:t>
              </a:r>
              <a:endParaRPr sz="1400" b="1" i="0" u="none" strike="noStrike" cap="none">
                <a:solidFill>
                  <a:schemeClr val="lt1"/>
                </a:solidFill>
                <a:latin typeface="Simplified Arabic"/>
                <a:ea typeface="Simplified Arabic"/>
                <a:cs typeface="Simplified Arabic"/>
                <a:sym typeface="Simplified Arabic"/>
              </a:endParaRPr>
            </a:p>
            <a:p>
              <a:pPr marL="0" marR="0" lvl="0" indent="0" algn="r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Char char="•"/>
              </a:pPr>
              <a:r>
                <a:rPr lang="ar-EG" sz="1400" b="1" i="0" u="none" strike="noStrike" cap="none">
                  <a:solidFill>
                    <a:schemeClr val="lt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- أسماء الإشارة</a:t>
              </a:r>
              <a:br>
                <a:rPr lang="ar-EG" sz="1400" b="1" i="0" u="none" strike="noStrike" cap="none">
                  <a:solidFill>
                    <a:schemeClr val="lt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</a:br>
              <a:r>
                <a:rPr lang="ar-EG" sz="1400" b="1" i="0" u="none" strike="noStrike" cap="none">
                  <a:solidFill>
                    <a:schemeClr val="lt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(عدا هذان وهاتان)</a:t>
              </a:r>
              <a:endParaRPr sz="1400" b="1" i="0" u="none" strike="noStrike" cap="none">
                <a:solidFill>
                  <a:schemeClr val="lt1"/>
                </a:solidFill>
                <a:latin typeface="Simplified Arabic"/>
                <a:ea typeface="Simplified Arabic"/>
                <a:cs typeface="Simplified Arabic"/>
                <a:sym typeface="Simplified Arabic"/>
              </a:endParaRPr>
            </a:p>
            <a:p>
              <a:pPr marL="0" marR="0" lvl="0" indent="0" algn="r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Char char="•"/>
              </a:pPr>
              <a:r>
                <a:rPr lang="ar-EG" sz="1400" b="1" i="0" u="none" strike="noStrike" cap="none">
                  <a:solidFill>
                    <a:schemeClr val="lt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- أسماء الاستفهام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r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Char char="•"/>
              </a:pPr>
              <a:r>
                <a:rPr lang="ar-EG" sz="1400" b="1" i="0" u="none" strike="noStrike" cap="none">
                  <a:solidFill>
                    <a:schemeClr val="lt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- بعض الظروف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r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Char char="•"/>
              </a:pPr>
              <a:r>
                <a:rPr lang="ar-EG" sz="1400" b="1" i="0" u="none" strike="noStrike" cap="none">
                  <a:solidFill>
                    <a:schemeClr val="lt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- الأعداد المركبة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15"/>
            <p:cNvSpPr/>
            <p:nvPr/>
          </p:nvSpPr>
          <p:spPr>
            <a:xfrm>
              <a:off x="2329833" y="0"/>
              <a:ext cx="2165192" cy="3991804"/>
            </a:xfrm>
            <a:prstGeom prst="roundRect">
              <a:avLst>
                <a:gd name="adj" fmla="val 10000"/>
              </a:avLst>
            </a:prstGeom>
            <a:solidFill>
              <a:srgbClr val="CFDE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15"/>
            <p:cNvSpPr txBox="1"/>
            <p:nvPr/>
          </p:nvSpPr>
          <p:spPr>
            <a:xfrm>
              <a:off x="2329833" y="0"/>
              <a:ext cx="2165192" cy="11975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ct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ar-EG" sz="3600" b="0" i="0" u="none" strike="noStrike" cap="none">
                  <a:solidFill>
                    <a:schemeClr val="dk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مُعرَبة</a:t>
              </a:r>
              <a:endParaRPr sz="3600" b="0" i="0" u="none" strike="noStrike" cap="none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endParaRPr>
            </a:p>
          </p:txBody>
        </p:sp>
        <p:sp>
          <p:nvSpPr>
            <p:cNvPr id="260" name="Google Shape;260;p15"/>
            <p:cNvSpPr/>
            <p:nvPr/>
          </p:nvSpPr>
          <p:spPr>
            <a:xfrm>
              <a:off x="2384283" y="1035178"/>
              <a:ext cx="2068313" cy="2591930"/>
            </a:xfrm>
            <a:prstGeom prst="roundRect">
              <a:avLst>
                <a:gd name="adj" fmla="val 10000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15"/>
            <p:cNvSpPr txBox="1"/>
            <p:nvPr/>
          </p:nvSpPr>
          <p:spPr>
            <a:xfrm>
              <a:off x="2444862" y="1095757"/>
              <a:ext cx="1947155" cy="247077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68575" rIns="91425" bIns="68575" anchor="ctr" anchorCtr="0">
              <a:noAutofit/>
            </a:bodyPr>
            <a:lstStyle/>
            <a:p>
              <a:pPr marL="0" marR="0" lvl="0" indent="0" algn="ct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600"/>
                <a:buFont typeface="Arial"/>
                <a:buChar char="•"/>
              </a:pPr>
              <a:r>
                <a:rPr lang="ar-EG" sz="3600" b="0" i="0" u="none" strike="noStrike" cap="none">
                  <a:solidFill>
                    <a:srgbClr val="FFFFFF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 أكثر الأسماء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2" name="Google Shape;262;p15"/>
          <p:cNvGrpSpPr/>
          <p:nvPr/>
        </p:nvGrpSpPr>
        <p:grpSpPr>
          <a:xfrm>
            <a:off x="10494949" y="2145762"/>
            <a:ext cx="1201530" cy="3895033"/>
            <a:chOff x="1294142" y="0"/>
            <a:chExt cx="1201530" cy="3895033"/>
          </a:xfrm>
        </p:grpSpPr>
        <p:sp>
          <p:nvSpPr>
            <p:cNvPr id="263" name="Google Shape;263;p15"/>
            <p:cNvSpPr/>
            <p:nvPr/>
          </p:nvSpPr>
          <p:spPr>
            <a:xfrm>
              <a:off x="1294142" y="0"/>
              <a:ext cx="1201530" cy="3895033"/>
            </a:xfrm>
            <a:prstGeom prst="roundRect">
              <a:avLst>
                <a:gd name="adj" fmla="val 10000"/>
              </a:avLst>
            </a:prstGeom>
            <a:solidFill>
              <a:srgbClr val="CFDE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15"/>
            <p:cNvSpPr txBox="1"/>
            <p:nvPr/>
          </p:nvSpPr>
          <p:spPr>
            <a:xfrm>
              <a:off x="1294142" y="0"/>
              <a:ext cx="1201530" cy="25537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ct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Simplified Arabic"/>
                <a:buNone/>
              </a:pPr>
              <a:r>
                <a:rPr lang="ar-EG" sz="2800" b="0" i="0" u="none" strike="noStrike" cap="none" dirty="0">
                  <a:solidFill>
                    <a:schemeClr val="dk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كُلُّ الحروف مَبنِيَّة</a:t>
              </a:r>
              <a:endParaRPr sz="2800" b="0" i="0" u="none" strike="noStrike" cap="none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>
            <a:spLocks noGrp="1"/>
          </p:cNvSpPr>
          <p:nvPr>
            <p:ph type="title"/>
          </p:nvPr>
        </p:nvSpPr>
        <p:spPr>
          <a:xfrm>
            <a:off x="838200" y="146416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ar-EG" b="1"/>
              <a:t>ما الفرق بين الكلمات المُلوَّنة في الجمل التالية؟ </a:t>
            </a:r>
            <a:endParaRPr b="1"/>
          </a:p>
        </p:txBody>
      </p:sp>
      <p:sp>
        <p:nvSpPr>
          <p:cNvPr id="100" name="Google Shape;100;p3"/>
          <p:cNvSpPr/>
          <p:nvPr/>
        </p:nvSpPr>
        <p:spPr>
          <a:xfrm>
            <a:off x="6263116" y="2685434"/>
            <a:ext cx="5822866" cy="2692298"/>
          </a:xfrm>
          <a:prstGeom prst="ellipse">
            <a:avLst/>
          </a:prstGeom>
          <a:solidFill>
            <a:srgbClr val="FEE599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ar-EG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</a:t>
            </a:r>
            <a:r>
              <a:rPr lang="ar-EG" sz="2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مُحمَّدٌ / الرَّجُلُ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أفضلُ أصدقائي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ar-EG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أعرفُ </a:t>
            </a:r>
            <a:r>
              <a:rPr lang="ar-EG" sz="2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مُحمَّدًا / الرَّجُلَ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جيِّدًا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ar-EG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سلَّمتُ على </a:t>
            </a:r>
            <a:r>
              <a:rPr lang="ar-EG" sz="2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مُحمَّدٍ / الرَّجُلِ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3"/>
          <p:cNvSpPr/>
          <p:nvPr/>
        </p:nvSpPr>
        <p:spPr>
          <a:xfrm>
            <a:off x="253721" y="2685434"/>
            <a:ext cx="5822866" cy="2692298"/>
          </a:xfrm>
          <a:prstGeom prst="ellipse">
            <a:avLst/>
          </a:prstGeom>
          <a:solidFill>
            <a:srgbClr val="FEE599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ar-EG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</a:t>
            </a:r>
            <a:r>
              <a:rPr lang="ar-EG" sz="2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هذا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أفضلُ أصدقائي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ar-EG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أعرفُ </a:t>
            </a:r>
            <a:r>
              <a:rPr lang="ar-EG" sz="2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هذا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الرجل جيِّدًا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ar-EG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سلَّمتُ على </a:t>
            </a:r>
            <a:r>
              <a:rPr lang="ar-EG" sz="2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هذا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الرَّجُل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3"/>
          <p:cNvSpPr txBox="1"/>
          <p:nvPr/>
        </p:nvSpPr>
        <p:spPr>
          <a:xfrm>
            <a:off x="6425946" y="5874238"/>
            <a:ext cx="497428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EG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هل تغيَّر آخِر الكلمة؟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3"/>
          <p:cNvSpPr txBox="1"/>
          <p:nvPr/>
        </p:nvSpPr>
        <p:spPr>
          <a:xfrm>
            <a:off x="794056" y="5874237"/>
            <a:ext cx="496046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EG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هل تغيَّر آخِر الكلمة؟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4" name="Google Shape;104;p3" descr="Question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72100" y="97428"/>
            <a:ext cx="1447800" cy="144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7"/>
          <p:cNvSpPr txBox="1"/>
          <p:nvPr/>
        </p:nvSpPr>
        <p:spPr>
          <a:xfrm>
            <a:off x="6166582" y="1905000"/>
            <a:ext cx="3927475" cy="4191000"/>
          </a:xfrm>
          <a:prstGeom prst="rect">
            <a:avLst/>
          </a:prstGeom>
          <a:solidFill>
            <a:srgbClr val="323F4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marR="0" lvl="0" indent="-2286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oto Sans Symbols"/>
              <a:buNone/>
            </a:pPr>
            <a:r>
              <a:rPr lang="ar-EG" sz="3600" b="0" i="0" u="none" strike="noStrike" cap="none">
                <a:solidFill>
                  <a:schemeClr val="lt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1. </a:t>
            </a:r>
            <a:r>
              <a:rPr lang="ar-EG" sz="3600" b="1" i="0" u="none" strike="noStrike" cap="none">
                <a:solidFill>
                  <a:schemeClr val="accent4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العلمُ</a:t>
            </a:r>
            <a:r>
              <a:rPr lang="ar-EG" sz="3600" b="1" i="0" u="none" strike="noStrike" cap="none">
                <a:solidFill>
                  <a:schemeClr val="lt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ar-EG" sz="3600" b="0" i="0" u="none" strike="noStrike" cap="none">
                <a:solidFill>
                  <a:schemeClr val="lt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نور.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r" rtl="1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oto Sans Symbols"/>
              <a:buNone/>
            </a:pPr>
            <a:r>
              <a:rPr lang="ar-EG" sz="3600" b="0" i="0" u="none" strike="noStrike" cap="none">
                <a:solidFill>
                  <a:schemeClr val="lt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2. إنَّ </a:t>
            </a:r>
            <a:r>
              <a:rPr lang="ar-EG" sz="3600" b="1" i="0" u="none" strike="noStrike" cap="none">
                <a:solidFill>
                  <a:schemeClr val="accent4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العلمَ</a:t>
            </a:r>
            <a:r>
              <a:rPr lang="ar-EG" sz="3600" b="1" i="0" u="none" strike="noStrike" cap="none">
                <a:solidFill>
                  <a:schemeClr val="lt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ar-EG" sz="3600" b="0" i="0" u="none" strike="noStrike" cap="none">
                <a:solidFill>
                  <a:schemeClr val="lt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مفيد.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r" rtl="1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oto Sans Symbols"/>
              <a:buNone/>
            </a:pPr>
            <a:r>
              <a:rPr lang="ar-EG" sz="3600" b="0" i="0" u="none" strike="noStrike" cap="none">
                <a:solidFill>
                  <a:schemeClr val="lt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3. </a:t>
            </a:r>
            <a:r>
              <a:rPr lang="ar-EG" sz="3600" b="1" i="0" u="none" strike="noStrike" cap="none">
                <a:solidFill>
                  <a:schemeClr val="accent4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بالعلمِ</a:t>
            </a:r>
            <a:r>
              <a:rPr lang="ar-EG" sz="3600" b="1" i="0" u="none" strike="noStrike" cap="none">
                <a:solidFill>
                  <a:schemeClr val="lt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ar-EG" sz="3600" b="0" i="0" u="none" strike="noStrike" cap="none">
                <a:solidFill>
                  <a:schemeClr val="lt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تنهض الأُمَم.</a:t>
            </a:r>
            <a:endParaRPr sz="3600" b="0" i="0" u="none" strike="noStrike" cap="none">
              <a:solidFill>
                <a:schemeClr val="lt1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</p:txBody>
      </p:sp>
      <p:sp>
        <p:nvSpPr>
          <p:cNvPr id="148" name="Google Shape;148;p7"/>
          <p:cNvSpPr txBox="1"/>
          <p:nvPr/>
        </p:nvSpPr>
        <p:spPr>
          <a:xfrm>
            <a:off x="1896895" y="1905000"/>
            <a:ext cx="4128524" cy="4191000"/>
          </a:xfrm>
          <a:prstGeom prst="rect">
            <a:avLst/>
          </a:prstGeom>
          <a:solidFill>
            <a:srgbClr val="C4E0B2"/>
          </a:solidFill>
          <a:ln>
            <a:noFill/>
          </a:ln>
          <a:effectLst>
            <a:outerShdw dist="107763" dir="18900000" algn="ctr" rotWithShape="0">
              <a:schemeClr val="lt2">
                <a:alpha val="49411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ar-EG" sz="3600" b="0" i="0" u="none" strike="noStrike" cap="none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1. </a:t>
            </a:r>
            <a:r>
              <a:rPr lang="ar-EG" sz="3600" b="1" i="0" u="none" strike="noStrike" cap="none" dirty="0">
                <a:solidFill>
                  <a:srgbClr val="FF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هذا</a:t>
            </a:r>
            <a:r>
              <a:rPr lang="ar-EG" sz="3600" b="1" i="0" u="none" strike="noStrike" cap="none" dirty="0">
                <a:solidFill>
                  <a:srgbClr val="00206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عمل مفيد.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ar-EG" sz="3600" b="0" i="0" u="none" strike="noStrike" cap="none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2. إنَّ </a:t>
            </a:r>
            <a:r>
              <a:rPr lang="ar-EG" sz="3600" b="1" i="0" u="none" strike="noStrike" cap="none" dirty="0">
                <a:solidFill>
                  <a:srgbClr val="FF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هذا</a:t>
            </a:r>
            <a:r>
              <a:rPr lang="ar-EG" sz="3600" b="1" i="0" u="none" strike="noStrike" cap="none" dirty="0">
                <a:solidFill>
                  <a:srgbClr val="00206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عمل مفيد.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ar-EG" sz="3600" b="0" i="0" u="none" strike="noStrike" cap="none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3. </a:t>
            </a:r>
            <a:r>
              <a:rPr lang="ar-EG" sz="3600" b="1" i="0" u="none" strike="noStrike" cap="none" dirty="0">
                <a:solidFill>
                  <a:srgbClr val="00206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ل</a:t>
            </a:r>
            <a:r>
              <a:rPr lang="ar-EG" sz="3600" b="1" i="0" u="none" strike="noStrike" cap="none" dirty="0">
                <a:solidFill>
                  <a:srgbClr val="FF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هذا</a:t>
            </a:r>
            <a:r>
              <a:rPr lang="ar-EG" sz="3600" b="1" i="0" u="none" strike="noStrike" cap="none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العمل منزلة عالية.</a:t>
            </a:r>
            <a:endParaRPr sz="3600" b="0" i="0" u="none" strike="noStrike" cap="none" dirty="0">
              <a:solidFill>
                <a:schemeClr val="dk1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</p:txBody>
      </p:sp>
      <p:sp>
        <p:nvSpPr>
          <p:cNvPr id="149" name="Google Shape;149;p7"/>
          <p:cNvSpPr txBox="1">
            <a:spLocks noGrp="1"/>
          </p:cNvSpPr>
          <p:nvPr>
            <p:ph type="body" idx="1"/>
          </p:nvPr>
        </p:nvSpPr>
        <p:spPr>
          <a:xfrm>
            <a:off x="838200" y="525341"/>
            <a:ext cx="10515600" cy="94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6000"/>
              <a:buNone/>
            </a:pPr>
            <a:r>
              <a:rPr lang="ar-EG" sz="6000">
                <a:solidFill>
                  <a:srgbClr val="00206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تأمَّل هذه الأمثلة</a:t>
            </a:r>
            <a:endParaRPr sz="6600">
              <a:solidFill>
                <a:srgbClr val="002060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416695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>
            <a:spLocks noGrp="1"/>
          </p:cNvSpPr>
          <p:nvPr>
            <p:ph type="title"/>
          </p:nvPr>
        </p:nvSpPr>
        <p:spPr>
          <a:xfrm>
            <a:off x="838200" y="114663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ar-EG" b="1"/>
              <a:t>نلاحظ أنَّ..</a:t>
            </a:r>
            <a:endParaRPr b="1"/>
          </a:p>
        </p:txBody>
      </p:sp>
      <p:sp>
        <p:nvSpPr>
          <p:cNvPr id="110" name="Google Shape;110;p4"/>
          <p:cNvSpPr/>
          <p:nvPr/>
        </p:nvSpPr>
        <p:spPr>
          <a:xfrm>
            <a:off x="6447220" y="2702677"/>
            <a:ext cx="4931742" cy="2022764"/>
          </a:xfrm>
          <a:prstGeom prst="ellipse">
            <a:avLst/>
          </a:prstGeom>
          <a:solidFill>
            <a:srgbClr val="FEE599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EG" sz="36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بعض الكلمات تتغيَّر حركةُ آخِرها بحسب موقعها في الجملة</a:t>
            </a:r>
            <a:endParaRPr sz="36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4"/>
          <p:cNvSpPr/>
          <p:nvPr/>
        </p:nvSpPr>
        <p:spPr>
          <a:xfrm>
            <a:off x="290586" y="2702677"/>
            <a:ext cx="5967408" cy="2022764"/>
          </a:xfrm>
          <a:prstGeom prst="ellipse">
            <a:avLst/>
          </a:prstGeom>
          <a:solidFill>
            <a:srgbClr val="FEE599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EG" sz="36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بعض الكلمات لا تتغيَّر حركةُ آخِرها وإن تغيَّر موقعها في الجملة</a:t>
            </a:r>
            <a:endParaRPr sz="36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4"/>
          <p:cNvSpPr txBox="1"/>
          <p:nvPr/>
        </p:nvSpPr>
        <p:spPr>
          <a:xfrm>
            <a:off x="6785974" y="5316246"/>
            <a:ext cx="4254233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EG" sz="3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مُحمَّ</a:t>
            </a:r>
            <a:r>
              <a:rPr lang="ar-EG" sz="36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دٌ 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مُحمَّ</a:t>
            </a:r>
            <a:r>
              <a:rPr lang="ar-EG" sz="36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دًا 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مُحمَّ</a:t>
            </a:r>
            <a:r>
              <a:rPr lang="ar-EG" sz="36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دٍ</a:t>
            </a: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EG" sz="3600" dirty="0">
                <a:latin typeface="Calibri"/>
                <a:ea typeface="Calibri"/>
                <a:cs typeface="Calibri"/>
                <a:sym typeface="Calibri"/>
              </a:rPr>
              <a:t>الرَّجُ</a:t>
            </a:r>
            <a:r>
              <a:rPr lang="ar-EG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لُ / </a:t>
            </a:r>
            <a:r>
              <a:rPr lang="ar-EG" sz="3600" dirty="0">
                <a:latin typeface="Calibri"/>
                <a:ea typeface="Calibri"/>
                <a:cs typeface="Calibri"/>
                <a:sym typeface="Calibri"/>
              </a:rPr>
              <a:t>الرَّجُ</a:t>
            </a:r>
            <a:r>
              <a:rPr lang="ar-EG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لَ / </a:t>
            </a:r>
            <a:r>
              <a:rPr lang="ar-EG" sz="3600" dirty="0">
                <a:latin typeface="Calibri"/>
                <a:ea typeface="Calibri"/>
                <a:cs typeface="Calibri"/>
                <a:sym typeface="Calibri"/>
              </a:rPr>
              <a:t>الرَّجُ</a:t>
            </a:r>
            <a:r>
              <a:rPr lang="ar-EG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لِ</a:t>
            </a:r>
            <a:endParaRPr sz="3600" b="0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/>
          <p:cNvSpPr txBox="1"/>
          <p:nvPr/>
        </p:nvSpPr>
        <p:spPr>
          <a:xfrm>
            <a:off x="1874496" y="5657671"/>
            <a:ext cx="2799588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EG" sz="3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هُ</a:t>
            </a:r>
            <a:r>
              <a:rPr lang="ar-EG" sz="36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وَ 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هذه</a:t>
            </a:r>
            <a:r>
              <a:rPr lang="ar-EG" sz="36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ِ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الذي</a:t>
            </a:r>
            <a:r>
              <a:rPr lang="ar-EG" sz="36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نَ</a:t>
            </a:r>
            <a:endParaRPr sz="36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4" name="Google Shape;114;p4" descr="Lights O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38800" y="232668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"/>
          <p:cNvSpPr txBox="1">
            <a:spLocks noGrp="1"/>
          </p:cNvSpPr>
          <p:nvPr>
            <p:ph type="body" idx="1"/>
          </p:nvPr>
        </p:nvSpPr>
        <p:spPr>
          <a:xfrm>
            <a:off x="838200" y="1809750"/>
            <a:ext cx="10515600" cy="2543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5400"/>
              <a:buNone/>
            </a:pPr>
            <a:r>
              <a:rPr lang="ar-EG" sz="5400">
                <a:solidFill>
                  <a:srgbClr val="002060"/>
                </a:solidFill>
              </a:rPr>
              <a:t>الكلمات التي تتغيَّر حركةُ آخِرها نُسمِّيها</a:t>
            </a:r>
            <a:r>
              <a:rPr lang="ar-EG" sz="6600">
                <a:solidFill>
                  <a:srgbClr val="002060"/>
                </a:solidFill>
              </a:rPr>
              <a:t>:</a:t>
            </a:r>
            <a:endParaRPr sz="6600">
              <a:solidFill>
                <a:srgbClr val="002060"/>
              </a:solidFill>
            </a:endParaRPr>
          </a:p>
          <a:p>
            <a:pPr marL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8000"/>
              <a:buNone/>
            </a:pPr>
            <a:r>
              <a:rPr lang="ar-EG" sz="8000" b="1">
                <a:solidFill>
                  <a:srgbClr val="C0000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مُعـرَبة</a:t>
            </a:r>
            <a:endParaRPr sz="8000" b="1">
              <a:solidFill>
                <a:srgbClr val="C00000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  <p:sp>
        <p:nvSpPr>
          <p:cNvPr id="120" name="Google Shape;120;p5"/>
          <p:cNvSpPr txBox="1"/>
          <p:nvPr/>
        </p:nvSpPr>
        <p:spPr>
          <a:xfrm>
            <a:off x="838200" y="4447688"/>
            <a:ext cx="10515600" cy="2543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5400"/>
              <a:buFont typeface="Arial"/>
              <a:buNone/>
            </a:pPr>
            <a:r>
              <a:rPr lang="ar-EG" sz="54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الكلمات التي لا تتغيَّر حركةُ آخِرها نُسمِّيها</a:t>
            </a:r>
            <a:r>
              <a:rPr lang="ar-EG" sz="66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6600" b="0" i="0" u="none" strike="noStrike" cap="non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8000"/>
              <a:buFont typeface="Arial"/>
              <a:buNone/>
            </a:pPr>
            <a:r>
              <a:rPr lang="ar-EG" sz="8000" b="1" i="0" u="none" strike="noStrike" cap="none">
                <a:solidFill>
                  <a:srgbClr val="C0000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مَبـنِـيَّة</a:t>
            </a:r>
            <a:endParaRPr sz="8000" b="1" i="0" u="none" strike="noStrike" cap="none">
              <a:solidFill>
                <a:srgbClr val="C00000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  <p:pic>
        <p:nvPicPr>
          <p:cNvPr id="121" name="Google Shape;121;p5" descr="Lights O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19725" y="232668"/>
            <a:ext cx="1352550" cy="1352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6"/>
          <p:cNvGrpSpPr/>
          <p:nvPr/>
        </p:nvGrpSpPr>
        <p:grpSpPr>
          <a:xfrm>
            <a:off x="1497265" y="720483"/>
            <a:ext cx="9574710" cy="1669773"/>
            <a:chOff x="633063" y="0"/>
            <a:chExt cx="9574710" cy="1669773"/>
          </a:xfrm>
        </p:grpSpPr>
        <p:sp>
          <p:nvSpPr>
            <p:cNvPr id="127" name="Google Shape;127;p6"/>
            <p:cNvSpPr/>
            <p:nvPr/>
          </p:nvSpPr>
          <p:spPr>
            <a:xfrm>
              <a:off x="5415998" y="767413"/>
              <a:ext cx="3293010" cy="26750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60253"/>
                  </a:lnTo>
                  <a:lnTo>
                    <a:pt x="120000" y="60253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rgbClr val="487AA8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28" name="Google Shape;128;p6"/>
            <p:cNvSpPr/>
            <p:nvPr/>
          </p:nvSpPr>
          <p:spPr>
            <a:xfrm>
              <a:off x="2089190" y="767413"/>
              <a:ext cx="3326808" cy="26813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60393"/>
                  </a:lnTo>
                  <a:lnTo>
                    <a:pt x="0" y="60393"/>
                  </a:lnTo>
                  <a:lnTo>
                    <a:pt x="0" y="120000"/>
                  </a:lnTo>
                </a:path>
              </a:pathLst>
            </a:custGeom>
            <a:noFill/>
            <a:ln w="12700" cap="flat" cmpd="sng">
              <a:solidFill>
                <a:srgbClr val="487AA8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29" name="Google Shape;129;p6"/>
            <p:cNvSpPr/>
            <p:nvPr/>
          </p:nvSpPr>
          <p:spPr>
            <a:xfrm>
              <a:off x="2500568" y="0"/>
              <a:ext cx="5830860" cy="767413"/>
            </a:xfrm>
            <a:prstGeom prst="rect">
              <a:avLst/>
            </a:prstGeom>
            <a:solidFill>
              <a:srgbClr val="323F4F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6"/>
            <p:cNvSpPr txBox="1"/>
            <p:nvPr/>
          </p:nvSpPr>
          <p:spPr>
            <a:xfrm>
              <a:off x="2500568" y="0"/>
              <a:ext cx="5830860" cy="7674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2850" tIns="22850" rIns="22850" bIns="22850" anchor="ctr" anchorCtr="0">
              <a:noAutofit/>
            </a:bodyPr>
            <a:lstStyle/>
            <a:p>
              <a:pPr marL="0" marR="0" lvl="0" indent="0" algn="ct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600"/>
                <a:buFont typeface="Simplified Arabic"/>
                <a:buNone/>
              </a:pPr>
              <a:r>
                <a:rPr lang="ar-EG" sz="3600" b="1" i="0" u="none" strike="noStrike" cap="none">
                  <a:solidFill>
                    <a:srgbClr val="FFFFFF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الكلمة (من حيث الإعراب والبناء)</a:t>
              </a:r>
              <a:endParaRPr sz="3600" b="1" i="0" u="none" strike="noStrike" cap="none">
                <a:solidFill>
                  <a:srgbClr val="FFFFFF"/>
                </a:solidFill>
                <a:latin typeface="Simplified Arabic"/>
                <a:ea typeface="Simplified Arabic"/>
                <a:cs typeface="Simplified Arabic"/>
                <a:sym typeface="Simplified Arabic"/>
              </a:endParaRPr>
            </a:p>
          </p:txBody>
        </p:sp>
        <p:sp>
          <p:nvSpPr>
            <p:cNvPr id="131" name="Google Shape;131;p6"/>
            <p:cNvSpPr/>
            <p:nvPr/>
          </p:nvSpPr>
          <p:spPr>
            <a:xfrm>
              <a:off x="633063" y="1035547"/>
              <a:ext cx="2912252" cy="634226"/>
            </a:xfrm>
            <a:prstGeom prst="rect">
              <a:avLst/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6"/>
            <p:cNvSpPr txBox="1"/>
            <p:nvPr/>
          </p:nvSpPr>
          <p:spPr>
            <a:xfrm>
              <a:off x="633063" y="1035547"/>
              <a:ext cx="2912252" cy="6342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marL="0" marR="0" lvl="0" indent="0" algn="ct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ar-EG" sz="3000" b="1" i="0" u="none" strike="noStrike" cap="none">
                  <a:solidFill>
                    <a:schemeClr val="lt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مَبنِيَّة</a:t>
              </a:r>
              <a:endParaRPr sz="3000" b="1" i="0" u="none" strike="noStrike" cap="none">
                <a:solidFill>
                  <a:schemeClr val="lt1"/>
                </a:solidFill>
                <a:latin typeface="Simplified Arabic"/>
                <a:ea typeface="Simplified Arabic"/>
                <a:cs typeface="Simplified Arabic"/>
                <a:sym typeface="Simplified Arabic"/>
              </a:endParaRPr>
            </a:p>
          </p:txBody>
        </p:sp>
        <p:sp>
          <p:nvSpPr>
            <p:cNvPr id="133" name="Google Shape;133;p6"/>
            <p:cNvSpPr/>
            <p:nvPr/>
          </p:nvSpPr>
          <p:spPr>
            <a:xfrm>
              <a:off x="7210243" y="1034915"/>
              <a:ext cx="2997530" cy="634226"/>
            </a:xfrm>
            <a:prstGeom prst="rect">
              <a:avLst/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6"/>
            <p:cNvSpPr txBox="1"/>
            <p:nvPr/>
          </p:nvSpPr>
          <p:spPr>
            <a:xfrm>
              <a:off x="7210243" y="1034915"/>
              <a:ext cx="2997530" cy="6342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marL="0" marR="0" lvl="0" indent="0" algn="ct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ar-EG" sz="3000" b="1" i="0" u="none" strike="noStrike" cap="none">
                  <a:solidFill>
                    <a:schemeClr val="lt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مُعرَبة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5" name="Google Shape;135;p6"/>
          <p:cNvGrpSpPr/>
          <p:nvPr/>
        </p:nvGrpSpPr>
        <p:grpSpPr>
          <a:xfrm>
            <a:off x="7829224" y="2390257"/>
            <a:ext cx="3495157" cy="2213112"/>
            <a:chOff x="0" y="0"/>
            <a:chExt cx="3495157" cy="2213112"/>
          </a:xfrm>
        </p:grpSpPr>
        <p:sp>
          <p:nvSpPr>
            <p:cNvPr id="136" name="Google Shape;136;p6"/>
            <p:cNvSpPr/>
            <p:nvPr/>
          </p:nvSpPr>
          <p:spPr>
            <a:xfrm>
              <a:off x="0" y="0"/>
              <a:ext cx="3495157" cy="2213112"/>
            </a:xfrm>
            <a:prstGeom prst="roundRect">
              <a:avLst>
                <a:gd name="adj" fmla="val 10000"/>
              </a:avLst>
            </a:prstGeom>
            <a:solidFill>
              <a:srgbClr val="CFDE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6"/>
            <p:cNvSpPr txBox="1"/>
            <p:nvPr/>
          </p:nvSpPr>
          <p:spPr>
            <a:xfrm>
              <a:off x="0" y="0"/>
              <a:ext cx="3495157" cy="6639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endParaRPr sz="2400" b="0" i="0" u="none" strike="noStrike" cap="none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endParaRPr>
            </a:p>
            <a:p>
              <a:pPr marL="0" marR="0" lvl="0" indent="0" algn="ctr" rtl="1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endParaRPr sz="2400" b="0" i="0" u="none" strike="noStrike" cap="none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endParaRPr>
            </a:p>
            <a:p>
              <a:pPr marL="0" marR="0" lvl="0" indent="0" algn="ctr" rtl="1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ar-EG" sz="2400" b="0" i="0" u="none" strike="noStrike" cap="none" dirty="0">
                  <a:solidFill>
                    <a:schemeClr val="dk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هي التي تتغيَّر حركةُ آخِرها</a:t>
              </a:r>
              <a:br>
                <a:rPr lang="ar-EG" sz="2400" b="0" i="0" u="none" strike="noStrike" cap="none" dirty="0">
                  <a:solidFill>
                    <a:schemeClr val="dk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</a:br>
              <a:r>
                <a:rPr lang="ar-EG" sz="2400" b="0" i="0" u="none" strike="noStrike" cap="none" dirty="0">
                  <a:solidFill>
                    <a:schemeClr val="dk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بتغيُّر مكانها في الجملة</a:t>
              </a:r>
              <a:endParaRPr sz="2400" b="1" i="0" u="none" strike="noStrike" cap="none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endParaRPr>
            </a:p>
          </p:txBody>
        </p:sp>
      </p:grpSp>
      <p:grpSp>
        <p:nvGrpSpPr>
          <p:cNvPr id="138" name="Google Shape;138;p6"/>
          <p:cNvGrpSpPr/>
          <p:nvPr/>
        </p:nvGrpSpPr>
        <p:grpSpPr>
          <a:xfrm>
            <a:off x="1299112" y="2390257"/>
            <a:ext cx="3283330" cy="2213112"/>
            <a:chOff x="3209" y="0"/>
            <a:chExt cx="3283330" cy="2213112"/>
          </a:xfrm>
        </p:grpSpPr>
        <p:sp>
          <p:nvSpPr>
            <p:cNvPr id="139" name="Google Shape;139;p6"/>
            <p:cNvSpPr/>
            <p:nvPr/>
          </p:nvSpPr>
          <p:spPr>
            <a:xfrm>
              <a:off x="3209" y="0"/>
              <a:ext cx="3283330" cy="2213112"/>
            </a:xfrm>
            <a:prstGeom prst="roundRect">
              <a:avLst>
                <a:gd name="adj" fmla="val 10000"/>
              </a:avLst>
            </a:prstGeom>
            <a:solidFill>
              <a:srgbClr val="CFDE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6"/>
            <p:cNvSpPr txBox="1"/>
            <p:nvPr/>
          </p:nvSpPr>
          <p:spPr>
            <a:xfrm>
              <a:off x="3209" y="0"/>
              <a:ext cx="3283330" cy="6639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algn="ct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endParaRPr sz="900" b="0" i="0" u="none" strike="noStrike" cap="none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endParaRPr>
            </a:p>
            <a:p>
              <a:pPr marL="0" marR="0" lvl="0" indent="0" algn="ctr" rtl="1">
                <a:lnSpc>
                  <a:spcPct val="90000"/>
                </a:lnSpc>
                <a:spcBef>
                  <a:spcPts val="315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endParaRPr sz="900" b="0" i="0" u="none" strike="noStrike" cap="none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endParaRPr>
            </a:p>
            <a:p>
              <a:pPr marL="0" marR="0" lvl="0" indent="0" algn="ctr" rtl="1">
                <a:lnSpc>
                  <a:spcPct val="90000"/>
                </a:lnSpc>
                <a:spcBef>
                  <a:spcPts val="315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endParaRPr sz="2400" b="0" i="0" u="none" strike="noStrike" cap="none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endParaRPr>
            </a:p>
            <a:p>
              <a:pPr marL="0" marR="0" lvl="0" indent="0" algn="ctr" rtl="1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ar-EG" sz="2400" b="0" i="0" u="none" strike="noStrike" cap="none" dirty="0">
                  <a:solidFill>
                    <a:schemeClr val="dk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هي الكلمة التي لها شكلٌ واحد،</a:t>
              </a:r>
              <a:br>
                <a:rPr lang="ar-EG" sz="2400" b="0" i="0" u="none" strike="noStrike" cap="none" dirty="0">
                  <a:solidFill>
                    <a:schemeClr val="dk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</a:br>
              <a:r>
                <a:rPr lang="ar-EG" sz="2400" b="0" i="0" u="none" strike="noStrike" cap="none" dirty="0">
                  <a:solidFill>
                    <a:schemeClr val="dk1"/>
                  </a:solidFill>
                  <a:latin typeface="Simplified Arabic"/>
                  <a:ea typeface="Simplified Arabic"/>
                  <a:cs typeface="Simplified Arabic"/>
                  <a:sym typeface="Simplified Arabic"/>
                </a:rPr>
                <a:t>ولا تتغيَّر حركةُ آخِرها بتغيُّر مكانها في الجملة</a:t>
              </a:r>
              <a:endParaRPr sz="2400" b="1" i="0" u="none" strike="noStrike" cap="none" dirty="0">
                <a:solidFill>
                  <a:schemeClr val="dk1"/>
                </a:solidFill>
                <a:latin typeface="Simplified Arabic"/>
                <a:ea typeface="Simplified Arabic"/>
                <a:cs typeface="Simplified Arabic"/>
                <a:sym typeface="Simplified Arabic"/>
              </a:endParaRPr>
            </a:p>
          </p:txBody>
        </p:sp>
      </p:grpSp>
      <p:pic>
        <p:nvPicPr>
          <p:cNvPr id="141" name="Google Shape;141;p6" descr="A picture containing graphical user interfa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27866" t="34334" r="33358" b="9151"/>
          <a:stretch/>
        </p:blipFill>
        <p:spPr>
          <a:xfrm>
            <a:off x="8741208" y="4060031"/>
            <a:ext cx="1674605" cy="2286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6" descr="A picture containing engineering drawing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 l="31012" t="10863" r="30648" b="12110"/>
          <a:stretch/>
        </p:blipFill>
        <p:spPr>
          <a:xfrm>
            <a:off x="2101870" y="4125864"/>
            <a:ext cx="1674605" cy="2213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664EB8-0956-94CF-71F6-2198596EED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7366" y="4668289"/>
            <a:ext cx="2093842" cy="9309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8"/>
          <p:cNvSpPr/>
          <p:nvPr/>
        </p:nvSpPr>
        <p:spPr>
          <a:xfrm>
            <a:off x="0" y="0"/>
            <a:ext cx="12191696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8"/>
          <p:cNvSpPr/>
          <p:nvPr/>
        </p:nvSpPr>
        <p:spPr>
          <a:xfrm>
            <a:off x="305" y="0"/>
            <a:ext cx="12191696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6" name="Google Shape;156;p8"/>
          <p:cNvGrpSpPr/>
          <p:nvPr/>
        </p:nvGrpSpPr>
        <p:grpSpPr>
          <a:xfrm>
            <a:off x="305" y="-369"/>
            <a:ext cx="6091008" cy="6858000"/>
            <a:chOff x="305" y="-369"/>
            <a:chExt cx="6091008" cy="6858000"/>
          </a:xfrm>
        </p:grpSpPr>
        <p:sp>
          <p:nvSpPr>
            <p:cNvPr id="157" name="Google Shape;157;p8"/>
            <p:cNvSpPr/>
            <p:nvPr/>
          </p:nvSpPr>
          <p:spPr>
            <a:xfrm>
              <a:off x="305" y="-369"/>
              <a:ext cx="6057007" cy="6858000"/>
            </a:xfrm>
            <a:custGeom>
              <a:avLst/>
              <a:gdLst/>
              <a:ahLst/>
              <a:cxnLst/>
              <a:rect l="l" t="t" r="r" b="b"/>
              <a:pathLst>
                <a:path w="6057007" h="6858000" extrusionOk="0">
                  <a:moveTo>
                    <a:pt x="1423825" y="0"/>
                  </a:moveTo>
                  <a:lnTo>
                    <a:pt x="4262456" y="0"/>
                  </a:lnTo>
                  <a:lnTo>
                    <a:pt x="4371584" y="79625"/>
                  </a:lnTo>
                  <a:cubicBezTo>
                    <a:pt x="4860533" y="476670"/>
                    <a:pt x="5063885" y="1132812"/>
                    <a:pt x="5400299" y="1779691"/>
                  </a:cubicBezTo>
                  <a:cubicBezTo>
                    <a:pt x="5848849" y="2642194"/>
                    <a:pt x="6244956" y="3497996"/>
                    <a:pt x="5961759" y="4554903"/>
                  </a:cubicBezTo>
                  <a:cubicBezTo>
                    <a:pt x="5691575" y="5563242"/>
                    <a:pt x="5092427" y="6238887"/>
                    <a:pt x="4326541" y="6729688"/>
                  </a:cubicBezTo>
                  <a:lnTo>
                    <a:pt x="4109121" y="6858000"/>
                  </a:lnTo>
                  <a:lnTo>
                    <a:pt x="1145358" y="6858000"/>
                  </a:lnTo>
                  <a:lnTo>
                    <a:pt x="1143587" y="6856705"/>
                  </a:lnTo>
                  <a:cubicBezTo>
                    <a:pt x="699546" y="6541440"/>
                    <a:pt x="399287" y="6392433"/>
                    <a:pt x="162579" y="6240990"/>
                  </a:cubicBezTo>
                  <a:lnTo>
                    <a:pt x="0" y="6125553"/>
                  </a:lnTo>
                  <a:lnTo>
                    <a:pt x="0" y="4670879"/>
                  </a:lnTo>
                  <a:lnTo>
                    <a:pt x="38388" y="4778792"/>
                  </a:lnTo>
                  <a:cubicBezTo>
                    <a:pt x="72793" y="4862402"/>
                    <a:pt x="111802" y="4945953"/>
                    <a:pt x="155449" y="5029879"/>
                  </a:cubicBezTo>
                  <a:cubicBezTo>
                    <a:pt x="273464" y="5256810"/>
                    <a:pt x="351295" y="5344113"/>
                    <a:pt x="411802" y="5399531"/>
                  </a:cubicBezTo>
                  <a:cubicBezTo>
                    <a:pt x="500065" y="5480405"/>
                    <a:pt x="628514" y="5555615"/>
                    <a:pt x="806388" y="5659633"/>
                  </a:cubicBezTo>
                  <a:cubicBezTo>
                    <a:pt x="1044358" y="5798926"/>
                    <a:pt x="1370396" y="5989780"/>
                    <a:pt x="1801512" y="6314010"/>
                  </a:cubicBezTo>
                  <a:cubicBezTo>
                    <a:pt x="2037213" y="6491324"/>
                    <a:pt x="2315885" y="6561958"/>
                    <a:pt x="2653483" y="6529898"/>
                  </a:cubicBezTo>
                  <a:cubicBezTo>
                    <a:pt x="2962383" y="6500529"/>
                    <a:pt x="3312661" y="6383221"/>
                    <a:pt x="3666486" y="6190615"/>
                  </a:cubicBezTo>
                  <a:cubicBezTo>
                    <a:pt x="4083218" y="5963697"/>
                    <a:pt x="4407642" y="5714350"/>
                    <a:pt x="4658657" y="5428179"/>
                  </a:cubicBezTo>
                  <a:cubicBezTo>
                    <a:pt x="4927319" y="5121947"/>
                    <a:pt x="5111907" y="4771422"/>
                    <a:pt x="5222967" y="4356944"/>
                  </a:cubicBezTo>
                  <a:cubicBezTo>
                    <a:pt x="5418167" y="3628447"/>
                    <a:pt x="5139747" y="3007703"/>
                    <a:pt x="4724795" y="2210416"/>
                  </a:cubicBezTo>
                  <a:cubicBezTo>
                    <a:pt x="4631776" y="2031551"/>
                    <a:pt x="4551122" y="1858737"/>
                    <a:pt x="4473185" y="1691554"/>
                  </a:cubicBezTo>
                  <a:cubicBezTo>
                    <a:pt x="4326842" y="1377756"/>
                    <a:pt x="4200559" y="1106810"/>
                    <a:pt x="4046677" y="911781"/>
                  </a:cubicBezTo>
                  <a:cubicBezTo>
                    <a:pt x="3910561" y="739097"/>
                    <a:pt x="3763658" y="641647"/>
                    <a:pt x="3555564" y="585888"/>
                  </a:cubicBezTo>
                  <a:cubicBezTo>
                    <a:pt x="3178534" y="484863"/>
                    <a:pt x="2791842" y="468166"/>
                    <a:pt x="2405914" y="536282"/>
                  </a:cubicBezTo>
                  <a:cubicBezTo>
                    <a:pt x="2032757" y="602054"/>
                    <a:pt x="1676044" y="743871"/>
                    <a:pt x="1345719" y="957619"/>
                  </a:cubicBezTo>
                  <a:cubicBezTo>
                    <a:pt x="762775" y="1334788"/>
                    <a:pt x="318714" y="1900690"/>
                    <a:pt x="73341" y="2571698"/>
                  </a:cubicBezTo>
                  <a:lnTo>
                    <a:pt x="0" y="2803810"/>
                  </a:lnTo>
                  <a:lnTo>
                    <a:pt x="0" y="1147591"/>
                  </a:lnTo>
                  <a:lnTo>
                    <a:pt x="142706" y="968763"/>
                  </a:lnTo>
                  <a:cubicBezTo>
                    <a:pt x="388539" y="688063"/>
                    <a:pt x="668237" y="446316"/>
                    <a:pt x="971831" y="249890"/>
                  </a:cubicBezTo>
                  <a:cubicBezTo>
                    <a:pt x="1074829" y="183240"/>
                    <a:pt x="1180574" y="121805"/>
                    <a:pt x="1288677" y="6583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411"/>
                  </a:srgbClr>
                </a:gs>
                <a:gs pos="2000">
                  <a:srgbClr val="FFFFFF">
                    <a:alpha val="9411"/>
                  </a:srgbClr>
                </a:gs>
                <a:gs pos="16000">
                  <a:srgbClr val="70AD47">
                    <a:alpha val="9411"/>
                  </a:srgbClr>
                </a:gs>
                <a:gs pos="85000">
                  <a:srgbClr val="5B9BD5">
                    <a:alpha val="9411"/>
                  </a:srgbClr>
                </a:gs>
                <a:gs pos="100000">
                  <a:srgbClr val="FFFFFF">
                    <a:alpha val="9411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8"/>
            <p:cNvSpPr/>
            <p:nvPr/>
          </p:nvSpPr>
          <p:spPr>
            <a:xfrm>
              <a:off x="305" y="-369"/>
              <a:ext cx="6091008" cy="6858000"/>
            </a:xfrm>
            <a:custGeom>
              <a:avLst/>
              <a:gdLst/>
              <a:ahLst/>
              <a:cxnLst/>
              <a:rect l="l" t="t" r="r" b="b"/>
              <a:pathLst>
                <a:path w="6091008" h="6858000" extrusionOk="0">
                  <a:moveTo>
                    <a:pt x="0" y="5476844"/>
                  </a:moveTo>
                  <a:lnTo>
                    <a:pt x="15220" y="5501668"/>
                  </a:lnTo>
                  <a:cubicBezTo>
                    <a:pt x="69097" y="5585141"/>
                    <a:pt x="130925" y="5654403"/>
                    <a:pt x="198940" y="5717964"/>
                  </a:cubicBezTo>
                  <a:lnTo>
                    <a:pt x="251499" y="5763842"/>
                  </a:lnTo>
                  <a:lnTo>
                    <a:pt x="308460" y="5806337"/>
                  </a:lnTo>
                  <a:cubicBezTo>
                    <a:pt x="326685" y="5820934"/>
                    <a:pt x="348384" y="5833667"/>
                    <a:pt x="368305" y="5847248"/>
                  </a:cubicBezTo>
                  <a:cubicBezTo>
                    <a:pt x="388782" y="5860683"/>
                    <a:pt x="408424" y="5874336"/>
                    <a:pt x="430451" y="5887305"/>
                  </a:cubicBezTo>
                  <a:cubicBezTo>
                    <a:pt x="601703" y="5991186"/>
                    <a:pt x="792871" y="6091279"/>
                    <a:pt x="975811" y="6205653"/>
                  </a:cubicBezTo>
                  <a:cubicBezTo>
                    <a:pt x="1159565" y="6318920"/>
                    <a:pt x="1337666" y="6443625"/>
                    <a:pt x="1510250" y="6575390"/>
                  </a:cubicBezTo>
                  <a:cubicBezTo>
                    <a:pt x="1658997" y="6690317"/>
                    <a:pt x="1824862" y="6774210"/>
                    <a:pt x="2002437" y="6825029"/>
                  </a:cubicBezTo>
                  <a:cubicBezTo>
                    <a:pt x="2046812" y="6837803"/>
                    <a:pt x="2091936" y="6848385"/>
                    <a:pt x="2137670" y="6856874"/>
                  </a:cubicBezTo>
                  <a:lnTo>
                    <a:pt x="2145778" y="6858000"/>
                  </a:lnTo>
                  <a:lnTo>
                    <a:pt x="1098858" y="6858000"/>
                  </a:lnTo>
                  <a:lnTo>
                    <a:pt x="1004166" y="6786858"/>
                  </a:lnTo>
                  <a:cubicBezTo>
                    <a:pt x="920997" y="6725805"/>
                    <a:pt x="837118" y="6666016"/>
                    <a:pt x="751974" y="6608169"/>
                  </a:cubicBezTo>
                  <a:lnTo>
                    <a:pt x="623305" y="6522172"/>
                  </a:lnTo>
                  <a:lnTo>
                    <a:pt x="492346" y="6437477"/>
                  </a:lnTo>
                  <a:lnTo>
                    <a:pt x="358536" y="6352312"/>
                  </a:lnTo>
                  <a:lnTo>
                    <a:pt x="290710" y="6308820"/>
                  </a:lnTo>
                  <a:lnTo>
                    <a:pt x="221792" y="6263122"/>
                  </a:lnTo>
                  <a:cubicBezTo>
                    <a:pt x="198889" y="6248595"/>
                    <a:pt x="175526" y="6231442"/>
                    <a:pt x="152460" y="6215106"/>
                  </a:cubicBezTo>
                  <a:cubicBezTo>
                    <a:pt x="129301" y="6198154"/>
                    <a:pt x="105988" y="6183223"/>
                    <a:pt x="83055" y="6163978"/>
                  </a:cubicBezTo>
                  <a:lnTo>
                    <a:pt x="14161" y="6109014"/>
                  </a:lnTo>
                  <a:lnTo>
                    <a:pt x="0" y="6096195"/>
                  </a:lnTo>
                  <a:close/>
                  <a:moveTo>
                    <a:pt x="3707444" y="0"/>
                  </a:moveTo>
                  <a:lnTo>
                    <a:pt x="4265528" y="0"/>
                  </a:lnTo>
                  <a:lnTo>
                    <a:pt x="4291472" y="15596"/>
                  </a:lnTo>
                  <a:cubicBezTo>
                    <a:pt x="4339292" y="47637"/>
                    <a:pt x="4385917" y="82210"/>
                    <a:pt x="4431124" y="119052"/>
                  </a:cubicBezTo>
                  <a:cubicBezTo>
                    <a:pt x="4612085" y="266897"/>
                    <a:pt x="4766658" y="451392"/>
                    <a:pt x="4899570" y="643769"/>
                  </a:cubicBezTo>
                  <a:cubicBezTo>
                    <a:pt x="5032421" y="836866"/>
                    <a:pt x="5144168" y="1037706"/>
                    <a:pt x="5247925" y="1232134"/>
                  </a:cubicBezTo>
                  <a:cubicBezTo>
                    <a:pt x="5299886" y="1329516"/>
                    <a:pt x="5349860" y="1425631"/>
                    <a:pt x="5401234" y="1518442"/>
                  </a:cubicBezTo>
                  <a:lnTo>
                    <a:pt x="5480921" y="1662114"/>
                  </a:lnTo>
                  <a:cubicBezTo>
                    <a:pt x="5508162" y="1711659"/>
                    <a:pt x="5535098" y="1761858"/>
                    <a:pt x="5561804" y="1812436"/>
                  </a:cubicBezTo>
                  <a:cubicBezTo>
                    <a:pt x="5668394" y="2015131"/>
                    <a:pt x="5769309" y="2228374"/>
                    <a:pt x="5855037" y="2457716"/>
                  </a:cubicBezTo>
                  <a:cubicBezTo>
                    <a:pt x="5940757" y="2686612"/>
                    <a:pt x="6011031" y="2932566"/>
                    <a:pt x="6052254" y="3193699"/>
                  </a:cubicBezTo>
                  <a:cubicBezTo>
                    <a:pt x="6093625" y="3454283"/>
                    <a:pt x="6103924" y="3730828"/>
                    <a:pt x="6073151" y="4004612"/>
                  </a:cubicBezTo>
                  <a:lnTo>
                    <a:pt x="6067309" y="4055890"/>
                  </a:lnTo>
                  <a:cubicBezTo>
                    <a:pt x="6065066" y="4072953"/>
                    <a:pt x="6062462" y="4089919"/>
                    <a:pt x="6059979" y="4106917"/>
                  </a:cubicBezTo>
                  <a:lnTo>
                    <a:pt x="6052371" y="4158016"/>
                  </a:lnTo>
                  <a:cubicBezTo>
                    <a:pt x="6049766" y="4174982"/>
                    <a:pt x="6046401" y="4191890"/>
                    <a:pt x="6043434" y="4208759"/>
                  </a:cubicBezTo>
                  <a:cubicBezTo>
                    <a:pt x="6037102" y="4242536"/>
                    <a:pt x="6031011" y="4276380"/>
                    <a:pt x="6023229" y="4309769"/>
                  </a:cubicBezTo>
                  <a:cubicBezTo>
                    <a:pt x="6015690" y="4343223"/>
                    <a:pt x="6008874" y="4376870"/>
                    <a:pt x="5999922" y="4409799"/>
                  </a:cubicBezTo>
                  <a:lnTo>
                    <a:pt x="5987157" y="4459369"/>
                  </a:lnTo>
                  <a:cubicBezTo>
                    <a:pt x="5982945" y="4476053"/>
                    <a:pt x="5978687" y="4492427"/>
                    <a:pt x="5973731" y="4508027"/>
                  </a:cubicBezTo>
                  <a:lnTo>
                    <a:pt x="5944653" y="4602538"/>
                  </a:lnTo>
                  <a:lnTo>
                    <a:pt x="5915334" y="4696982"/>
                  </a:lnTo>
                  <a:cubicBezTo>
                    <a:pt x="5905346" y="4728457"/>
                    <a:pt x="5892944" y="4759283"/>
                    <a:pt x="5881786" y="4790295"/>
                  </a:cubicBezTo>
                  <a:cubicBezTo>
                    <a:pt x="5791737" y="5038923"/>
                    <a:pt x="5677271" y="5280123"/>
                    <a:pt x="5539609" y="5504511"/>
                  </a:cubicBezTo>
                  <a:lnTo>
                    <a:pt x="5432400" y="5669348"/>
                  </a:lnTo>
                  <a:cubicBezTo>
                    <a:pt x="5423763" y="5683225"/>
                    <a:pt x="5413823" y="5696165"/>
                    <a:pt x="5404330" y="5709372"/>
                  </a:cubicBezTo>
                  <a:lnTo>
                    <a:pt x="5375525" y="5748757"/>
                  </a:lnTo>
                  <a:lnTo>
                    <a:pt x="5317831" y="5827355"/>
                  </a:lnTo>
                  <a:cubicBezTo>
                    <a:pt x="5308217" y="5840529"/>
                    <a:pt x="5298639" y="5853567"/>
                    <a:pt x="5288208" y="5865932"/>
                  </a:cubicBezTo>
                  <a:cubicBezTo>
                    <a:pt x="5283153" y="5872232"/>
                    <a:pt x="5278509" y="5878936"/>
                    <a:pt x="5273251" y="5885035"/>
                  </a:cubicBezTo>
                  <a:cubicBezTo>
                    <a:pt x="5267908" y="5890963"/>
                    <a:pt x="5262120" y="5896624"/>
                    <a:pt x="5256656" y="5902520"/>
                  </a:cubicBezTo>
                  <a:lnTo>
                    <a:pt x="5189858" y="5971616"/>
                  </a:lnTo>
                  <a:cubicBezTo>
                    <a:pt x="5178681" y="5982899"/>
                    <a:pt x="5167959" y="5994892"/>
                    <a:pt x="5156287" y="6005600"/>
                  </a:cubicBezTo>
                  <a:lnTo>
                    <a:pt x="5121598" y="6037962"/>
                  </a:lnTo>
                  <a:lnTo>
                    <a:pt x="5051798" y="6101838"/>
                  </a:lnTo>
                  <a:cubicBezTo>
                    <a:pt x="4864110" y="6268956"/>
                    <a:pt x="4663874" y="6407541"/>
                    <a:pt x="4463594" y="6532280"/>
                  </a:cubicBezTo>
                  <a:cubicBezTo>
                    <a:pt x="4438472" y="6547774"/>
                    <a:pt x="4413434" y="6563439"/>
                    <a:pt x="4388637" y="6579169"/>
                  </a:cubicBezTo>
                  <a:lnTo>
                    <a:pt x="4312856" y="6623337"/>
                  </a:lnTo>
                  <a:lnTo>
                    <a:pt x="4237558" y="6667632"/>
                  </a:lnTo>
                  <a:cubicBezTo>
                    <a:pt x="4212548" y="6682715"/>
                    <a:pt x="4186842" y="6695553"/>
                    <a:pt x="4161774" y="6709883"/>
                  </a:cubicBezTo>
                  <a:cubicBezTo>
                    <a:pt x="4111167" y="6737392"/>
                    <a:pt x="4061123" y="6766670"/>
                    <a:pt x="4010448" y="6792981"/>
                  </a:cubicBezTo>
                  <a:cubicBezTo>
                    <a:pt x="3985322" y="6806562"/>
                    <a:pt x="3960037" y="6820248"/>
                    <a:pt x="3935163" y="6834338"/>
                  </a:cubicBezTo>
                  <a:lnTo>
                    <a:pt x="3892887" y="6858000"/>
                  </a:lnTo>
                  <a:lnTo>
                    <a:pt x="2743942" y="6858000"/>
                  </a:lnTo>
                  <a:lnTo>
                    <a:pt x="2852577" y="6838910"/>
                  </a:lnTo>
                  <a:cubicBezTo>
                    <a:pt x="2949686" y="6818527"/>
                    <a:pt x="3046805" y="6791706"/>
                    <a:pt x="3143255" y="6759775"/>
                  </a:cubicBezTo>
                  <a:cubicBezTo>
                    <a:pt x="3239807" y="6727945"/>
                    <a:pt x="3335416" y="6689975"/>
                    <a:pt x="3430899" y="6650056"/>
                  </a:cubicBezTo>
                  <a:cubicBezTo>
                    <a:pt x="3526299" y="6609969"/>
                    <a:pt x="3621242" y="6565786"/>
                    <a:pt x="3713289" y="6514054"/>
                  </a:cubicBezTo>
                  <a:cubicBezTo>
                    <a:pt x="3805137" y="6460650"/>
                    <a:pt x="3895762" y="6401178"/>
                    <a:pt x="3981228" y="6334878"/>
                  </a:cubicBezTo>
                  <a:cubicBezTo>
                    <a:pt x="4024934" y="6303166"/>
                    <a:pt x="4066572" y="6268544"/>
                    <a:pt x="4107885" y="6233689"/>
                  </a:cubicBezTo>
                  <a:cubicBezTo>
                    <a:pt x="4128602" y="6216277"/>
                    <a:pt x="4149365" y="6199173"/>
                    <a:pt x="4169795" y="6181389"/>
                  </a:cubicBezTo>
                  <a:cubicBezTo>
                    <a:pt x="4189729" y="6163032"/>
                    <a:pt x="4209542" y="6144643"/>
                    <a:pt x="4229189" y="6125914"/>
                  </a:cubicBezTo>
                  <a:cubicBezTo>
                    <a:pt x="4387326" y="5978255"/>
                    <a:pt x="4528049" y="5812977"/>
                    <a:pt x="4652064" y="5641457"/>
                  </a:cubicBezTo>
                  <a:lnTo>
                    <a:pt x="4697555" y="5576516"/>
                  </a:lnTo>
                  <a:lnTo>
                    <a:pt x="4720492" y="5544537"/>
                  </a:lnTo>
                  <a:cubicBezTo>
                    <a:pt x="4728246" y="5533956"/>
                    <a:pt x="4734819" y="5522469"/>
                    <a:pt x="4741922" y="5511420"/>
                  </a:cubicBezTo>
                  <a:lnTo>
                    <a:pt x="4784179" y="5445022"/>
                  </a:lnTo>
                  <a:cubicBezTo>
                    <a:pt x="4787730" y="5439497"/>
                    <a:pt x="4791161" y="5433940"/>
                    <a:pt x="4794796" y="5428584"/>
                  </a:cubicBezTo>
                  <a:cubicBezTo>
                    <a:pt x="4798637" y="5423432"/>
                    <a:pt x="4803091" y="5418884"/>
                    <a:pt x="4807173" y="5413795"/>
                  </a:cubicBezTo>
                  <a:cubicBezTo>
                    <a:pt x="4815384" y="5403926"/>
                    <a:pt x="4822656" y="5393214"/>
                    <a:pt x="4830010" y="5382674"/>
                  </a:cubicBezTo>
                  <a:lnTo>
                    <a:pt x="4874298" y="5319323"/>
                  </a:lnTo>
                  <a:lnTo>
                    <a:pt x="4896484" y="5287734"/>
                  </a:lnTo>
                  <a:cubicBezTo>
                    <a:pt x="4903839" y="5277191"/>
                    <a:pt x="4911520" y="5266885"/>
                    <a:pt x="4918019" y="5255673"/>
                  </a:cubicBezTo>
                  <a:lnTo>
                    <a:pt x="4999238" y="5124058"/>
                  </a:lnTo>
                  <a:cubicBezTo>
                    <a:pt x="5102559" y="4945225"/>
                    <a:pt x="5185787" y="4753943"/>
                    <a:pt x="5251271" y="4554965"/>
                  </a:cubicBezTo>
                  <a:cubicBezTo>
                    <a:pt x="5259371" y="4530051"/>
                    <a:pt x="5268846" y="4505799"/>
                    <a:pt x="5276136" y="4480521"/>
                  </a:cubicBezTo>
                  <a:lnTo>
                    <a:pt x="5297442" y="4404389"/>
                  </a:lnTo>
                  <a:lnTo>
                    <a:pt x="5318953" y="4328458"/>
                  </a:lnTo>
                  <a:cubicBezTo>
                    <a:pt x="5322895" y="4315679"/>
                    <a:pt x="5325929" y="4303390"/>
                    <a:pt x="5328684" y="4291175"/>
                  </a:cubicBezTo>
                  <a:lnTo>
                    <a:pt x="5337470" y="4254522"/>
                  </a:lnTo>
                  <a:cubicBezTo>
                    <a:pt x="5343899" y="4230045"/>
                    <a:pt x="5348129" y="4205565"/>
                    <a:pt x="5353277" y="4181038"/>
                  </a:cubicBezTo>
                  <a:cubicBezTo>
                    <a:pt x="5358786" y="4156608"/>
                    <a:pt x="5362533" y="4132000"/>
                    <a:pt x="5366762" y="4107520"/>
                  </a:cubicBezTo>
                  <a:cubicBezTo>
                    <a:pt x="5368877" y="4095280"/>
                    <a:pt x="5371390" y="4083000"/>
                    <a:pt x="5373105" y="4070802"/>
                  </a:cubicBezTo>
                  <a:lnTo>
                    <a:pt x="5378288" y="4034066"/>
                  </a:lnTo>
                  <a:lnTo>
                    <a:pt x="5383471" y="3997331"/>
                  </a:lnTo>
                  <a:lnTo>
                    <a:pt x="5387373" y="3960547"/>
                  </a:lnTo>
                  <a:cubicBezTo>
                    <a:pt x="5408513" y="3764258"/>
                    <a:pt x="5404752" y="3567184"/>
                    <a:pt x="5375699" y="3369810"/>
                  </a:cubicBezTo>
                  <a:cubicBezTo>
                    <a:pt x="5347044" y="3172396"/>
                    <a:pt x="5293473" y="2975222"/>
                    <a:pt x="5225695" y="2777923"/>
                  </a:cubicBezTo>
                  <a:cubicBezTo>
                    <a:pt x="5157675" y="2580560"/>
                    <a:pt x="5075729" y="2382997"/>
                    <a:pt x="4989893" y="2181595"/>
                  </a:cubicBezTo>
                  <a:lnTo>
                    <a:pt x="4856777" y="1872581"/>
                  </a:lnTo>
                  <a:cubicBezTo>
                    <a:pt x="4811108" y="1763784"/>
                    <a:pt x="4768691" y="1655416"/>
                    <a:pt x="4729367" y="1547581"/>
                  </a:cubicBezTo>
                  <a:cubicBezTo>
                    <a:pt x="4650320" y="1331954"/>
                    <a:pt x="4585048" y="1118545"/>
                    <a:pt x="4510575" y="917244"/>
                  </a:cubicBezTo>
                  <a:cubicBezTo>
                    <a:pt x="4473339" y="816594"/>
                    <a:pt x="4433491" y="718925"/>
                    <a:pt x="4387446" y="626512"/>
                  </a:cubicBezTo>
                  <a:cubicBezTo>
                    <a:pt x="4341559" y="533993"/>
                    <a:pt x="4289352" y="446701"/>
                    <a:pt x="4227716" y="368510"/>
                  </a:cubicBezTo>
                  <a:cubicBezTo>
                    <a:pt x="4166554" y="290006"/>
                    <a:pt x="4096194" y="220222"/>
                    <a:pt x="4017774" y="161674"/>
                  </a:cubicBezTo>
                  <a:cubicBezTo>
                    <a:pt x="3939391" y="102989"/>
                    <a:pt x="3853034" y="55709"/>
                    <a:pt x="3761542" y="19860"/>
                  </a:cubicBezTo>
                  <a:lnTo>
                    <a:pt x="3727185" y="6533"/>
                  </a:lnTo>
                  <a:close/>
                  <a:moveTo>
                    <a:pt x="1325680" y="0"/>
                  </a:moveTo>
                  <a:lnTo>
                    <a:pt x="2347354" y="0"/>
                  </a:lnTo>
                  <a:lnTo>
                    <a:pt x="2262734" y="20581"/>
                  </a:lnTo>
                  <a:cubicBezTo>
                    <a:pt x="2164073" y="49233"/>
                    <a:pt x="2066423" y="82020"/>
                    <a:pt x="1969830" y="118108"/>
                  </a:cubicBezTo>
                  <a:cubicBezTo>
                    <a:pt x="1945675" y="127092"/>
                    <a:pt x="1921391" y="135598"/>
                    <a:pt x="1897367" y="145059"/>
                  </a:cubicBezTo>
                  <a:cubicBezTo>
                    <a:pt x="1873522" y="155302"/>
                    <a:pt x="1849679" y="165546"/>
                    <a:pt x="1825860" y="175210"/>
                  </a:cubicBezTo>
                  <a:lnTo>
                    <a:pt x="1754258" y="204746"/>
                  </a:lnTo>
                  <a:lnTo>
                    <a:pt x="1683442" y="237143"/>
                  </a:lnTo>
                  <a:cubicBezTo>
                    <a:pt x="1659851" y="247896"/>
                    <a:pt x="1636127" y="258172"/>
                    <a:pt x="1612330" y="268724"/>
                  </a:cubicBezTo>
                  <a:lnTo>
                    <a:pt x="1542244" y="303229"/>
                  </a:lnTo>
                  <a:lnTo>
                    <a:pt x="1471990" y="337395"/>
                  </a:lnTo>
                  <a:cubicBezTo>
                    <a:pt x="1448660" y="349103"/>
                    <a:pt x="1425927" y="362441"/>
                    <a:pt x="1402813" y="374794"/>
                  </a:cubicBezTo>
                  <a:lnTo>
                    <a:pt x="1333886" y="412702"/>
                  </a:lnTo>
                  <a:cubicBezTo>
                    <a:pt x="1310940" y="425394"/>
                    <a:pt x="1288842" y="440228"/>
                    <a:pt x="1266278" y="453907"/>
                  </a:cubicBezTo>
                  <a:lnTo>
                    <a:pt x="1199136" y="496266"/>
                  </a:lnTo>
                  <a:lnTo>
                    <a:pt x="1182302" y="506917"/>
                  </a:lnTo>
                  <a:lnTo>
                    <a:pt x="1166009" y="518449"/>
                  </a:lnTo>
                  <a:lnTo>
                    <a:pt x="1133302" y="541479"/>
                  </a:lnTo>
                  <a:lnTo>
                    <a:pt x="1067923" y="587403"/>
                  </a:lnTo>
                  <a:lnTo>
                    <a:pt x="1051509" y="598902"/>
                  </a:lnTo>
                  <a:lnTo>
                    <a:pt x="1035673" y="611145"/>
                  </a:lnTo>
                  <a:lnTo>
                    <a:pt x="1003878" y="635598"/>
                  </a:lnTo>
                  <a:cubicBezTo>
                    <a:pt x="961473" y="668248"/>
                    <a:pt x="918407" y="699983"/>
                    <a:pt x="877673" y="735582"/>
                  </a:cubicBezTo>
                  <a:cubicBezTo>
                    <a:pt x="711850" y="872792"/>
                    <a:pt x="555901" y="1026776"/>
                    <a:pt x="417533" y="1198720"/>
                  </a:cubicBezTo>
                  <a:cubicBezTo>
                    <a:pt x="278999" y="1370325"/>
                    <a:pt x="156917" y="1557820"/>
                    <a:pt x="54935" y="1756293"/>
                  </a:cubicBezTo>
                  <a:lnTo>
                    <a:pt x="17844" y="1831433"/>
                  </a:lnTo>
                  <a:lnTo>
                    <a:pt x="0" y="1869131"/>
                  </a:lnTo>
                  <a:lnTo>
                    <a:pt x="0" y="1198550"/>
                  </a:lnTo>
                  <a:lnTo>
                    <a:pt x="185957" y="961506"/>
                  </a:lnTo>
                  <a:cubicBezTo>
                    <a:pt x="342426" y="776600"/>
                    <a:pt x="509755" y="602849"/>
                    <a:pt x="689746" y="447064"/>
                  </a:cubicBezTo>
                  <a:cubicBezTo>
                    <a:pt x="733932" y="406795"/>
                    <a:pt x="780859" y="370795"/>
                    <a:pt x="827126" y="333881"/>
                  </a:cubicBezTo>
                  <a:cubicBezTo>
                    <a:pt x="872886" y="295949"/>
                    <a:pt x="921195" y="262526"/>
                    <a:pt x="968997" y="228085"/>
                  </a:cubicBezTo>
                  <a:lnTo>
                    <a:pt x="1004883" y="202373"/>
                  </a:lnTo>
                  <a:lnTo>
                    <a:pt x="1022826" y="189517"/>
                  </a:lnTo>
                  <a:lnTo>
                    <a:pt x="1041187" y="177509"/>
                  </a:lnTo>
                  <a:lnTo>
                    <a:pt x="1114760" y="129512"/>
                  </a:lnTo>
                  <a:cubicBezTo>
                    <a:pt x="1139435" y="113750"/>
                    <a:pt x="1163439" y="96630"/>
                    <a:pt x="1188498" y="81854"/>
                  </a:cubicBezTo>
                  <a:lnTo>
                    <a:pt x="1263461" y="3688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9411"/>
                  </a:srgbClr>
                </a:gs>
                <a:gs pos="2000">
                  <a:srgbClr val="FFFFFF">
                    <a:alpha val="9411"/>
                  </a:srgbClr>
                </a:gs>
                <a:gs pos="16000">
                  <a:srgbClr val="70AD47">
                    <a:alpha val="9411"/>
                  </a:srgbClr>
                </a:gs>
                <a:gs pos="85000">
                  <a:srgbClr val="5B9BD5">
                    <a:alpha val="9411"/>
                  </a:srgbClr>
                </a:gs>
                <a:gs pos="100000">
                  <a:srgbClr val="FFFFFF">
                    <a:alpha val="9411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8"/>
            <p:cNvSpPr/>
            <p:nvPr/>
          </p:nvSpPr>
          <p:spPr>
            <a:xfrm>
              <a:off x="305" y="-369"/>
              <a:ext cx="6055600" cy="6858000"/>
            </a:xfrm>
            <a:custGeom>
              <a:avLst/>
              <a:gdLst/>
              <a:ahLst/>
              <a:cxnLst/>
              <a:rect l="l" t="t" r="r" b="b"/>
              <a:pathLst>
                <a:path w="6055600" h="6858000" extrusionOk="0">
                  <a:moveTo>
                    <a:pt x="0" y="5960220"/>
                  </a:moveTo>
                  <a:lnTo>
                    <a:pt x="36039" y="6002605"/>
                  </a:lnTo>
                  <a:cubicBezTo>
                    <a:pt x="54896" y="6021530"/>
                    <a:pt x="73635" y="6040425"/>
                    <a:pt x="92950" y="6059050"/>
                  </a:cubicBezTo>
                  <a:lnTo>
                    <a:pt x="153706" y="6111427"/>
                  </a:lnTo>
                  <a:cubicBezTo>
                    <a:pt x="173546" y="6129485"/>
                    <a:pt x="195722" y="6144912"/>
                    <a:pt x="216806" y="6161603"/>
                  </a:cubicBezTo>
                  <a:cubicBezTo>
                    <a:pt x="238229" y="6177961"/>
                    <a:pt x="259466" y="6194551"/>
                    <a:pt x="281945" y="6209777"/>
                  </a:cubicBezTo>
                  <a:cubicBezTo>
                    <a:pt x="369940" y="6272709"/>
                    <a:pt x="461791" y="6332004"/>
                    <a:pt x="553337" y="6391500"/>
                  </a:cubicBezTo>
                  <a:lnTo>
                    <a:pt x="690543" y="6481634"/>
                  </a:lnTo>
                  <a:lnTo>
                    <a:pt x="827127" y="6573159"/>
                  </a:lnTo>
                  <a:cubicBezTo>
                    <a:pt x="917674" y="6634511"/>
                    <a:pt x="1007156" y="6697737"/>
                    <a:pt x="1095915" y="6762202"/>
                  </a:cubicBezTo>
                  <a:lnTo>
                    <a:pt x="1224853" y="6858000"/>
                  </a:lnTo>
                  <a:lnTo>
                    <a:pt x="1154072" y="6858000"/>
                  </a:lnTo>
                  <a:lnTo>
                    <a:pt x="1073489" y="6799140"/>
                  </a:lnTo>
                  <a:cubicBezTo>
                    <a:pt x="983882" y="6736908"/>
                    <a:pt x="892851" y="6677125"/>
                    <a:pt x="800175" y="6620441"/>
                  </a:cubicBezTo>
                  <a:cubicBezTo>
                    <a:pt x="615108" y="6506015"/>
                    <a:pt x="422939" y="6407807"/>
                    <a:pt x="231518" y="6299323"/>
                  </a:cubicBezTo>
                  <a:cubicBezTo>
                    <a:pt x="207467" y="6286226"/>
                    <a:pt x="184098" y="6271045"/>
                    <a:pt x="160401" y="6256627"/>
                  </a:cubicBezTo>
                  <a:cubicBezTo>
                    <a:pt x="136809" y="6241811"/>
                    <a:pt x="112558" y="6228518"/>
                    <a:pt x="89697" y="6211916"/>
                  </a:cubicBezTo>
                  <a:lnTo>
                    <a:pt x="20148" y="6163835"/>
                  </a:lnTo>
                  <a:lnTo>
                    <a:pt x="0" y="6147796"/>
                  </a:lnTo>
                  <a:close/>
                  <a:moveTo>
                    <a:pt x="3748345" y="0"/>
                  </a:moveTo>
                  <a:lnTo>
                    <a:pt x="4277792" y="0"/>
                  </a:lnTo>
                  <a:lnTo>
                    <a:pt x="4339531" y="40262"/>
                  </a:lnTo>
                  <a:cubicBezTo>
                    <a:pt x="4386991" y="75346"/>
                    <a:pt x="4432680" y="113353"/>
                    <a:pt x="4476306" y="153922"/>
                  </a:cubicBezTo>
                  <a:cubicBezTo>
                    <a:pt x="4563779" y="234693"/>
                    <a:pt x="4642423" y="325982"/>
                    <a:pt x="4713639" y="422076"/>
                  </a:cubicBezTo>
                  <a:cubicBezTo>
                    <a:pt x="4784481" y="518635"/>
                    <a:pt x="4848552" y="619893"/>
                    <a:pt x="4906991" y="723463"/>
                  </a:cubicBezTo>
                  <a:cubicBezTo>
                    <a:pt x="4965582" y="826932"/>
                    <a:pt x="5019421" y="932243"/>
                    <a:pt x="5070511" y="1037524"/>
                  </a:cubicBezTo>
                  <a:cubicBezTo>
                    <a:pt x="5121871" y="1142738"/>
                    <a:pt x="5170833" y="1248016"/>
                    <a:pt x="5219493" y="1352079"/>
                  </a:cubicBezTo>
                  <a:cubicBezTo>
                    <a:pt x="5268459" y="1455943"/>
                    <a:pt x="5317204" y="1558756"/>
                    <a:pt x="5367779" y="1658945"/>
                  </a:cubicBezTo>
                  <a:lnTo>
                    <a:pt x="5446095" y="1811301"/>
                  </a:lnTo>
                  <a:cubicBezTo>
                    <a:pt x="5472584" y="1862992"/>
                    <a:pt x="5498885" y="1914915"/>
                    <a:pt x="5525115" y="1967103"/>
                  </a:cubicBezTo>
                  <a:cubicBezTo>
                    <a:pt x="5629428" y="2176256"/>
                    <a:pt x="5730254" y="2391411"/>
                    <a:pt x="5816642" y="2618837"/>
                  </a:cubicBezTo>
                  <a:cubicBezTo>
                    <a:pt x="5902562" y="2846137"/>
                    <a:pt x="5974641" y="3086291"/>
                    <a:pt x="6015787" y="3339957"/>
                  </a:cubicBezTo>
                  <a:cubicBezTo>
                    <a:pt x="6036373" y="3466512"/>
                    <a:pt x="6050262" y="3596084"/>
                    <a:pt x="6054206" y="3727239"/>
                  </a:cubicBezTo>
                  <a:cubicBezTo>
                    <a:pt x="6058266" y="3858425"/>
                    <a:pt x="6053460" y="3990915"/>
                    <a:pt x="6039811" y="4122735"/>
                  </a:cubicBezTo>
                  <a:cubicBezTo>
                    <a:pt x="6026397" y="4254618"/>
                    <a:pt x="6002552" y="4385688"/>
                    <a:pt x="5971601" y="4514288"/>
                  </a:cubicBezTo>
                  <a:cubicBezTo>
                    <a:pt x="5963342" y="4546050"/>
                    <a:pt x="5955885" y="4579019"/>
                    <a:pt x="5946751" y="4609838"/>
                  </a:cubicBezTo>
                  <a:lnTo>
                    <a:pt x="5919986" y="4703178"/>
                  </a:lnTo>
                  <a:lnTo>
                    <a:pt x="5890731" y="4795992"/>
                  </a:lnTo>
                  <a:cubicBezTo>
                    <a:pt x="5880825" y="4826888"/>
                    <a:pt x="5869667" y="4857307"/>
                    <a:pt x="5859058" y="4888015"/>
                  </a:cubicBezTo>
                  <a:cubicBezTo>
                    <a:pt x="5772112" y="5132558"/>
                    <a:pt x="5660551" y="5369373"/>
                    <a:pt x="5525053" y="5588449"/>
                  </a:cubicBezTo>
                  <a:cubicBezTo>
                    <a:pt x="5389674" y="5807557"/>
                    <a:pt x="5232835" y="6010440"/>
                    <a:pt x="5058962" y="6189929"/>
                  </a:cubicBezTo>
                  <a:cubicBezTo>
                    <a:pt x="4972125" y="6279771"/>
                    <a:pt x="4880998" y="6363650"/>
                    <a:pt x="4787706" y="6442985"/>
                  </a:cubicBezTo>
                  <a:cubicBezTo>
                    <a:pt x="4693655" y="6521410"/>
                    <a:pt x="4597439" y="6595290"/>
                    <a:pt x="4498686" y="6663678"/>
                  </a:cubicBezTo>
                  <a:cubicBezTo>
                    <a:pt x="4399893" y="6731984"/>
                    <a:pt x="4299240" y="6795191"/>
                    <a:pt x="4197167" y="6854053"/>
                  </a:cubicBezTo>
                  <a:lnTo>
                    <a:pt x="4189720" y="6858000"/>
                  </a:lnTo>
                  <a:lnTo>
                    <a:pt x="3651929" y="6858000"/>
                  </a:lnTo>
                  <a:lnTo>
                    <a:pt x="3789040" y="6778034"/>
                  </a:lnTo>
                  <a:cubicBezTo>
                    <a:pt x="3978462" y="6656931"/>
                    <a:pt x="4162446" y="6525734"/>
                    <a:pt x="4335568" y="6382709"/>
                  </a:cubicBezTo>
                  <a:cubicBezTo>
                    <a:pt x="4422084" y="6310901"/>
                    <a:pt x="4506335" y="6236787"/>
                    <a:pt x="4586923" y="6158577"/>
                  </a:cubicBezTo>
                  <a:cubicBezTo>
                    <a:pt x="4668153" y="6081248"/>
                    <a:pt x="4745649" y="6000086"/>
                    <a:pt x="4819585" y="5915847"/>
                  </a:cubicBezTo>
                  <a:cubicBezTo>
                    <a:pt x="4967573" y="5747401"/>
                    <a:pt x="5101426" y="5566247"/>
                    <a:pt x="5214727" y="5371094"/>
                  </a:cubicBezTo>
                  <a:cubicBezTo>
                    <a:pt x="5327795" y="5175879"/>
                    <a:pt x="5421090" y="4968427"/>
                    <a:pt x="5495409" y="4752778"/>
                  </a:cubicBezTo>
                  <a:cubicBezTo>
                    <a:pt x="5504291" y="4725712"/>
                    <a:pt x="5513872" y="4698834"/>
                    <a:pt x="5522322" y="4671511"/>
                  </a:cubicBezTo>
                  <a:lnTo>
                    <a:pt x="5547631" y="4589675"/>
                  </a:lnTo>
                  <a:lnTo>
                    <a:pt x="5570792" y="4506978"/>
                  </a:lnTo>
                  <a:cubicBezTo>
                    <a:pt x="5578845" y="4479265"/>
                    <a:pt x="5584485" y="4452605"/>
                    <a:pt x="5591541" y="4425334"/>
                  </a:cubicBezTo>
                  <a:cubicBezTo>
                    <a:pt x="5618002" y="4316765"/>
                    <a:pt x="5636850" y="4207148"/>
                    <a:pt x="5649500" y="4097286"/>
                  </a:cubicBezTo>
                  <a:cubicBezTo>
                    <a:pt x="5674602" y="3877368"/>
                    <a:pt x="5668749" y="3656091"/>
                    <a:pt x="5637615" y="3437524"/>
                  </a:cubicBezTo>
                  <a:cubicBezTo>
                    <a:pt x="5605861" y="3218934"/>
                    <a:pt x="5549060" y="3003118"/>
                    <a:pt x="5475454" y="2791575"/>
                  </a:cubicBezTo>
                  <a:cubicBezTo>
                    <a:pt x="5402070" y="2579668"/>
                    <a:pt x="5313111" y="2371656"/>
                    <a:pt x="5217600" y="2164719"/>
                  </a:cubicBezTo>
                  <a:cubicBezTo>
                    <a:pt x="5193627" y="2112994"/>
                    <a:pt x="5169419" y="2061207"/>
                    <a:pt x="5144941" y="2009490"/>
                  </a:cubicBezTo>
                  <a:lnTo>
                    <a:pt x="5070052" y="1851823"/>
                  </a:lnTo>
                  <a:cubicBezTo>
                    <a:pt x="5020031" y="1744421"/>
                    <a:pt x="4972748" y="1636620"/>
                    <a:pt x="4926984" y="1529226"/>
                  </a:cubicBezTo>
                  <a:lnTo>
                    <a:pt x="4790925" y="1209923"/>
                  </a:lnTo>
                  <a:cubicBezTo>
                    <a:pt x="4745458" y="1105158"/>
                    <a:pt x="4699567" y="1001976"/>
                    <a:pt x="4650559" y="902490"/>
                  </a:cubicBezTo>
                  <a:cubicBezTo>
                    <a:pt x="4601243" y="803205"/>
                    <a:pt x="4549606" y="706978"/>
                    <a:pt x="4491930" y="616919"/>
                  </a:cubicBezTo>
                  <a:cubicBezTo>
                    <a:pt x="4434712" y="526559"/>
                    <a:pt x="4372370" y="441762"/>
                    <a:pt x="4302323" y="366083"/>
                  </a:cubicBezTo>
                  <a:cubicBezTo>
                    <a:pt x="4232428" y="290304"/>
                    <a:pt x="4155542" y="222846"/>
                    <a:pt x="4072203" y="164982"/>
                  </a:cubicBezTo>
                  <a:cubicBezTo>
                    <a:pt x="3988864" y="107118"/>
                    <a:pt x="3898693" y="59316"/>
                    <a:pt x="3803964" y="21052"/>
                  </a:cubicBezTo>
                  <a:lnTo>
                    <a:pt x="3768314" y="6826"/>
                  </a:lnTo>
                  <a:close/>
                  <a:moveTo>
                    <a:pt x="1589779" y="0"/>
                  </a:moveTo>
                  <a:lnTo>
                    <a:pt x="1918056" y="0"/>
                  </a:lnTo>
                  <a:lnTo>
                    <a:pt x="1764243" y="55145"/>
                  </a:lnTo>
                  <a:cubicBezTo>
                    <a:pt x="1609764" y="115414"/>
                    <a:pt x="1458840" y="188978"/>
                    <a:pt x="1313330" y="274424"/>
                  </a:cubicBezTo>
                  <a:cubicBezTo>
                    <a:pt x="924625" y="501532"/>
                    <a:pt x="576885" y="817476"/>
                    <a:pt x="295673" y="1187630"/>
                  </a:cubicBezTo>
                  <a:cubicBezTo>
                    <a:pt x="225216" y="1280162"/>
                    <a:pt x="158640" y="1375858"/>
                    <a:pt x="96207" y="1474327"/>
                  </a:cubicBezTo>
                  <a:lnTo>
                    <a:pt x="0" y="1641460"/>
                  </a:lnTo>
                  <a:lnTo>
                    <a:pt x="0" y="1224218"/>
                  </a:lnTo>
                  <a:lnTo>
                    <a:pt x="150937" y="1040975"/>
                  </a:lnTo>
                  <a:cubicBezTo>
                    <a:pt x="478530" y="677729"/>
                    <a:pt x="858178" y="381092"/>
                    <a:pt x="1264907" y="158248"/>
                  </a:cubicBezTo>
                  <a:cubicBezTo>
                    <a:pt x="1366631" y="102619"/>
                    <a:pt x="1470177" y="51760"/>
                    <a:pt x="1575167" y="5677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411"/>
                  </a:srgbClr>
                </a:gs>
                <a:gs pos="2000">
                  <a:srgbClr val="FFFFFF">
                    <a:alpha val="9411"/>
                  </a:srgbClr>
                </a:gs>
                <a:gs pos="16000">
                  <a:srgbClr val="70AD47">
                    <a:alpha val="9411"/>
                  </a:srgbClr>
                </a:gs>
                <a:gs pos="85000">
                  <a:srgbClr val="5B9BD5">
                    <a:alpha val="9411"/>
                  </a:srgbClr>
                </a:gs>
                <a:gs pos="100000">
                  <a:srgbClr val="FFFFFF">
                    <a:alpha val="9411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60" name="Google Shape;160;p8" descr="Question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4437" y="1179392"/>
            <a:ext cx="3785616" cy="3785616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8"/>
          <p:cNvSpPr txBox="1">
            <a:spLocks noGrp="1"/>
          </p:cNvSpPr>
          <p:nvPr>
            <p:ph type="body" idx="1"/>
          </p:nvPr>
        </p:nvSpPr>
        <p:spPr>
          <a:xfrm>
            <a:off x="4460053" y="2818540"/>
            <a:ext cx="7608121" cy="3353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Char char="•"/>
            </a:pPr>
            <a:r>
              <a:rPr lang="ar-EG" sz="3600" b="1">
                <a:solidFill>
                  <a:srgbClr val="00206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حدِّد الكلمات المُعرَبة والمبنيَّة في الأمثلة الآتية: </a:t>
            </a:r>
            <a:endParaRPr sz="3600" b="1">
              <a:solidFill>
                <a:srgbClr val="002060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9"/>
          <p:cNvSpPr/>
          <p:nvPr/>
        </p:nvSpPr>
        <p:spPr>
          <a:xfrm>
            <a:off x="1034473" y="465788"/>
            <a:ext cx="10123054" cy="6278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400"/>
              <a:buFont typeface="Noto Sans Symbols"/>
              <a:buChar char="▪"/>
            </a:pPr>
            <a:r>
              <a:rPr lang="ar-EG" sz="5400" b="0" i="0" u="none" strike="noStrike" cap="none">
                <a:solidFill>
                  <a:srgbClr val="C0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قال تعالى: </a:t>
            </a:r>
            <a:r>
              <a:rPr lang="ar-EG" sz="5400" b="0" i="0" u="none" strike="noStrike" cap="none">
                <a:solidFill>
                  <a:srgbClr val="0C0C0C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﴿فَكَیۡفَ إِذَا جِئۡنَا مِن كُلِّ أُمَّةِۭ بِشَهِیدࣲ وَجِئۡنَا بِكَ عَلَىٰ هَـٰۤؤُلَاۤءِ شَهِیدࣰا﴾ </a:t>
            </a:r>
            <a:r>
              <a:rPr lang="ar-EG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[النساء ٤١]</a:t>
            </a:r>
            <a:endParaRPr sz="5400" b="0" i="0" u="none" strike="noStrike" cap="none">
              <a:solidFill>
                <a:srgbClr val="0C0C0C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685800" marR="0" lvl="0" indent="-34290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Noto Sans Symbols"/>
              <a:buNone/>
            </a:pPr>
            <a:endParaRPr sz="5400" b="0" i="0" u="none" strike="noStrike" cap="none">
              <a:solidFill>
                <a:srgbClr val="C00000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685800" marR="0" lvl="0" indent="-68580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800"/>
              <a:buFont typeface="Noto Sans Symbols"/>
              <a:buChar char="▪"/>
            </a:pPr>
            <a:r>
              <a:rPr lang="ar-EG" sz="4800" b="0" i="0" u="none" strike="noStrike" cap="none">
                <a:solidFill>
                  <a:srgbClr val="C0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الكلمات المُعرَبة:</a:t>
            </a:r>
            <a:endParaRPr sz="4800" b="0" i="0" u="none" strike="noStrike" cap="none">
              <a:solidFill>
                <a:srgbClr val="C00000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685800" marR="0" lvl="0" indent="-68580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800"/>
              <a:buFont typeface="Noto Sans Symbols"/>
              <a:buChar char="▪"/>
            </a:pPr>
            <a:r>
              <a:rPr lang="ar-EG" sz="4800" b="0" i="0" u="none" strike="noStrike" cap="none">
                <a:solidFill>
                  <a:srgbClr val="0C0C0C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كُلِّ، أُمَّةٍ، شهيدٍ، شهيدًا.</a:t>
            </a:r>
            <a:endParaRPr sz="4800" b="0" i="0" u="none" strike="noStrike" cap="none">
              <a:solidFill>
                <a:srgbClr val="0C0C0C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685800" marR="0" lvl="0" indent="-68580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800"/>
              <a:buFont typeface="Noto Sans Symbols"/>
              <a:buChar char="▪"/>
            </a:pPr>
            <a:r>
              <a:rPr lang="ar-EG" sz="4800" b="0" i="0" u="none" strike="noStrike" cap="none">
                <a:solidFill>
                  <a:srgbClr val="C0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الكلمات المَبنِيَّة:</a:t>
            </a:r>
            <a:endParaRPr sz="4800" b="0" i="0" u="none" strike="noStrike" cap="none">
              <a:solidFill>
                <a:srgbClr val="C00000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685800" marR="0" lvl="0" indent="-68580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800"/>
              <a:buFont typeface="Noto Sans Symbols"/>
              <a:buChar char="▪"/>
            </a:pPr>
            <a:r>
              <a:rPr lang="ar-EG" sz="4800" b="0" i="0" u="none" strike="noStrike" cap="none">
                <a:solidFill>
                  <a:srgbClr val="0C0C0C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فَ، كيفَ، إذا، جِئْـ، نَا، مِنْ، بِـ، وَ، جِـئْـ، نَا، بـِ، كَ، على، هؤلاءِ.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0"/>
          <p:cNvSpPr/>
          <p:nvPr/>
        </p:nvSpPr>
        <p:spPr>
          <a:xfrm>
            <a:off x="1034473" y="298736"/>
            <a:ext cx="10123054" cy="6524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400"/>
              <a:buFont typeface="Noto Sans Symbols"/>
              <a:buChar char="▪"/>
            </a:pPr>
            <a:r>
              <a:rPr lang="ar-EG" sz="5400" b="0" i="0" u="none" strike="noStrike" cap="none" dirty="0">
                <a:solidFill>
                  <a:srgbClr val="C0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قال تعالى: </a:t>
            </a:r>
            <a:r>
              <a:rPr lang="ar-EG" sz="5400" b="0" i="0" u="none" strike="noStrike" cap="none" dirty="0">
                <a:solidFill>
                  <a:srgbClr val="0C0C0C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﴿وَهُوَ ٱلَّذِیۤ أَنشَأَكُم مِّن نَّفۡسࣲ وَ </a:t>
            </a:r>
            <a:r>
              <a:rPr lang="ar-EG" sz="5400" dirty="0">
                <a:solidFill>
                  <a:srgbClr val="0C0C0C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ا</a:t>
            </a:r>
            <a:r>
              <a:rPr lang="ar-EG" sz="5400" b="0" i="0" u="none" strike="noStrike" cap="none" dirty="0">
                <a:solidFill>
                  <a:srgbClr val="0C0C0C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حِدَةࣲ فَمُسۡتَقَرٌّ وَمُسۡتَوۡدَع</a:t>
            </a:r>
            <a:r>
              <a:rPr lang="ar-EG" sz="5400" dirty="0">
                <a:solidFill>
                  <a:srgbClr val="0C0C0C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ٌ</a:t>
            </a:r>
            <a:r>
              <a:rPr lang="ar-EG" sz="5400" b="0" i="0" u="none" strike="noStrike" cap="none" dirty="0">
                <a:solidFill>
                  <a:srgbClr val="0C0C0C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 قَدۡ فَصَّلۡنَا ٱلۡآیَـٰتِ لِقَوۡمࣲ یَفۡقَهُونَ﴾ </a:t>
            </a:r>
            <a:r>
              <a:rPr lang="ar-EG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[الأنعام ٩٨]</a:t>
            </a:r>
            <a:endParaRPr sz="5400" b="0" i="0" u="none" strike="noStrike" cap="none" dirty="0">
              <a:solidFill>
                <a:srgbClr val="0C0C0C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685800" marR="0" lvl="0" indent="-4572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endParaRPr sz="3600" b="0" i="0" u="none" strike="noStrike" cap="none" dirty="0">
              <a:solidFill>
                <a:srgbClr val="C00000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685800" marR="0" lvl="0" indent="-68580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Noto Sans Symbols"/>
              <a:buChar char="▪"/>
            </a:pPr>
            <a:r>
              <a:rPr lang="ar-EG" sz="4400" b="0" i="0" u="none" strike="noStrike" cap="none" dirty="0">
                <a:solidFill>
                  <a:srgbClr val="C0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الكلمات المُعرَبة:</a:t>
            </a:r>
            <a:endParaRPr sz="4400" b="0" i="0" u="none" strike="noStrike" cap="none" dirty="0">
              <a:solidFill>
                <a:srgbClr val="C00000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685800" marR="0" lvl="0" indent="-68580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400"/>
              <a:buFont typeface="Noto Sans Symbols"/>
              <a:buChar char="▪"/>
            </a:pPr>
            <a:r>
              <a:rPr lang="ar-EG" sz="4400" b="0" i="0" u="none" strike="noStrike" cap="none" dirty="0">
                <a:solidFill>
                  <a:srgbClr val="0C0C0C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نَفْسٍ، واحدةٍ، مُستقَرٌّ، مُسْتَوْدَعٌ، الآياتِ، قومٍ.</a:t>
            </a:r>
            <a:endParaRPr sz="4400" b="0" i="0" u="none" strike="noStrike" cap="none" dirty="0">
              <a:solidFill>
                <a:srgbClr val="0C0C0C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685800" marR="0" lvl="0" indent="-68580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Noto Sans Symbols"/>
              <a:buChar char="▪"/>
            </a:pPr>
            <a:r>
              <a:rPr lang="ar-EG" sz="4400" b="0" i="0" u="none" strike="noStrike" cap="none" dirty="0">
                <a:solidFill>
                  <a:srgbClr val="C0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الكلمات المَبنِيَّة:</a:t>
            </a:r>
            <a:endParaRPr sz="4400" b="0" i="0" u="none" strike="noStrike" cap="none" dirty="0">
              <a:solidFill>
                <a:srgbClr val="C00000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  <a:p>
            <a:pPr marL="685800" marR="0" lvl="0" indent="-68580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400"/>
              <a:buFont typeface="Noto Sans Symbols"/>
              <a:buChar char="▪"/>
            </a:pPr>
            <a:r>
              <a:rPr lang="ar-EG" sz="4400" b="0" i="0" u="none" strike="noStrike" cap="none" dirty="0">
                <a:solidFill>
                  <a:srgbClr val="0C0C0C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وَ، هُوَ، الذي، أنشأَ، كُمْ، مِنْ، فَـ، وَ، قَدْ، فَصَّلْ، نَا، لِـ.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481</Words>
  <Application>Microsoft Office PowerPoint</Application>
  <PresentationFormat>Widescreen</PresentationFormat>
  <Paragraphs>90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Arabic Typesetting</vt:lpstr>
      <vt:lpstr>Arial</vt:lpstr>
      <vt:lpstr>Calibri</vt:lpstr>
      <vt:lpstr>Noto Sans Symbols</vt:lpstr>
      <vt:lpstr>Simplified Arabic</vt:lpstr>
      <vt:lpstr>Traditional Arabic</vt:lpstr>
      <vt:lpstr>Office Theme</vt:lpstr>
      <vt:lpstr>المَبْنِي وَالمُعْرَب (1) </vt:lpstr>
      <vt:lpstr>ما الفرق بين الكلمات المُلوَّنة في الجمل التالية؟ </vt:lpstr>
      <vt:lpstr>PowerPoint Presentation</vt:lpstr>
      <vt:lpstr>نلاحظ أنَّ..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57</cp:revision>
  <dcterms:created xsi:type="dcterms:W3CDTF">2020-09-13T16:40:33Z</dcterms:created>
  <dcterms:modified xsi:type="dcterms:W3CDTF">2022-12-17T19:29:05Z</dcterms:modified>
</cp:coreProperties>
</file>