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0"/>
    <p:restoredTop sz="94778"/>
  </p:normalViewPr>
  <p:slideViewPr>
    <p:cSldViewPr snapToGrid="0" snapToObjects="1">
      <p:cViewPr>
        <p:scale>
          <a:sx n="71" d="100"/>
          <a:sy n="71" d="100"/>
        </p:scale>
        <p:origin x="-132" y="-3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t>2022-01-28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t>2022-01-28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t>2022-01-28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t>2022-01-28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t>2022-01-28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t>2022-01-28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t>2022-01-28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t>2022-01-28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t>2022-01-28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t>2022-01-28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ar-SA" sz="13800" dirty="0" smtClean="0">
                <a:solidFill>
                  <a:srgbClr val="FF0000"/>
                </a:solidFill>
              </a:rPr>
              <a:t>التزكية </a:t>
            </a:r>
            <a:endParaRPr lang="en-US" sz="13800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sz="8800" dirty="0"/>
              <a:t>د. </a:t>
            </a:r>
            <a:r>
              <a:rPr lang="ar-SA" sz="8800" dirty="0" smtClean="0"/>
              <a:t>محمد أحمد عزب</a:t>
            </a:r>
            <a:endParaRPr lang="en-US" sz="8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065F-1338-AD4E-B903-5D61FB6BDB5C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98C7E4C-C50C-C449-850C-6C84FCE3F8A4}"/>
              </a:ext>
            </a:extLst>
          </p:cNvPr>
          <p:cNvSpPr/>
          <p:nvPr/>
        </p:nvSpPr>
        <p:spPr>
          <a:xfrm>
            <a:off x="5717532" y="1788283"/>
            <a:ext cx="756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b="1" dirty="0" smtClean="0">
                <a:solidFill>
                  <a:schemeClr val="bg1"/>
                </a:solidFill>
              </a:rPr>
              <a:t>التزكية 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13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7688" y="1472006"/>
            <a:ext cx="2274362" cy="1660983"/>
          </a:xfrm>
          <a:prstGeom prst="rect">
            <a:avLst/>
          </a:prstGeom>
        </p:spPr>
      </p:pic>
      <p:pic>
        <p:nvPicPr>
          <p:cNvPr id="14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865" y="1472006"/>
            <a:ext cx="2274362" cy="166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41493" y="365125"/>
            <a:ext cx="7481047" cy="1325563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تابع : </a:t>
            </a:r>
            <a:r>
              <a:rPr lang="ar-SA" dirty="0">
                <a:solidFill>
                  <a:srgbClr val="FF0000"/>
                </a:solidFill>
              </a:rPr>
              <a:t>الأمر بالمعروف والنهي عن المنكر </a:t>
            </a:r>
            <a:endParaRPr lang="ar-EG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SA" b="1" dirty="0"/>
              <a:t> </a:t>
            </a:r>
            <a:endParaRPr lang="en-US" b="1" dirty="0"/>
          </a:p>
          <a:p>
            <a:pPr lvl="0"/>
            <a:r>
              <a:rPr lang="ar-SA" dirty="0"/>
              <a:t>الأمر بالمعروف والنهي عن المنكر هو مناط خيرية هذه الأمة </a:t>
            </a:r>
            <a:endParaRPr lang="en-US" dirty="0"/>
          </a:p>
          <a:p>
            <a:pPr lvl="0"/>
            <a:r>
              <a:rPr lang="ar-SA" dirty="0"/>
              <a:t>النصيحة باب عظيم يغفل عنه كثير من الناس، وهي كلمة يعبر بها عن جملة هي إرادة الخير للمنصوح له </a:t>
            </a:r>
            <a:endParaRPr lang="en-US" dirty="0"/>
          </a:p>
          <a:p>
            <a:pPr lvl="0"/>
            <a:r>
              <a:rPr lang="ar-SA" dirty="0"/>
              <a:t>من معاني النصح لله تعالى : صحة الاعتقاد في </a:t>
            </a:r>
            <a:r>
              <a:rPr lang="ar-SA" dirty="0" err="1"/>
              <a:t>وحدانيته</a:t>
            </a:r>
            <a:r>
              <a:rPr lang="ar-SA" dirty="0"/>
              <a:t>، وإخلاص النية في </a:t>
            </a:r>
            <a:r>
              <a:rPr lang="ar-SA" dirty="0" smtClean="0"/>
              <a:t>عبادته</a:t>
            </a:r>
            <a:endParaRPr lang="ar-EG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35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0130" y="630891"/>
            <a:ext cx="7897906" cy="119473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تابع : الأمر بالمعروف والنهي عن المنكر 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lvl="0"/>
            <a:endParaRPr lang="en-US" dirty="0"/>
          </a:p>
          <a:p>
            <a:pPr lvl="0"/>
            <a:r>
              <a:rPr lang="ar-SA" dirty="0"/>
              <a:t>النصيحة اليوم هي إرادة الخير للناس، وأن تكون حالة إيجابية لصاحبها، فلا يترك مجالا للنصح إلا بذله </a:t>
            </a:r>
            <a:endParaRPr lang="en-US" dirty="0"/>
          </a:p>
          <a:p>
            <a:pPr lvl="0"/>
            <a:r>
              <a:rPr lang="ar-SA" dirty="0"/>
              <a:t>ترك المنكر يسير وينتشر بحجة العجز عن التغيير لا يليق بالمسلم </a:t>
            </a:r>
            <a:endParaRPr lang="en-US" dirty="0"/>
          </a:p>
          <a:p>
            <a:pPr lvl="0"/>
            <a:r>
              <a:rPr lang="ar-SA" dirty="0"/>
              <a:t>المنكر حالة نشاز في المجتمع أيا كان، والتحرك تجاه منعه أو الحد منه هو الحقيق بالمسلم </a:t>
            </a:r>
            <a:endParaRPr lang="en-US" dirty="0"/>
          </a:p>
          <a:p>
            <a:pPr lvl="0"/>
            <a:r>
              <a:rPr lang="ar-SA" dirty="0"/>
              <a:t>قد لا يكون الأمر بالمعروف قولا يقال، بل ممارسة بين قوم تكون الممارسة مذكرة ودافعة لهم على سلوك الخير .</a:t>
            </a:r>
            <a:endParaRPr lang="en-US" dirty="0"/>
          </a:p>
          <a:p>
            <a:endParaRPr lang="ar-EG" dirty="0"/>
          </a:p>
          <a:p>
            <a:endParaRPr lang="ar-EG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9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11189" y="459254"/>
            <a:ext cx="7037294" cy="100647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ar-SA" sz="3600" dirty="0">
                <a:solidFill>
                  <a:srgbClr val="FF0000"/>
                </a:solidFill>
              </a:rPr>
              <a:t> الدرس الخامس : الحب في الله، والمسارعة في </a:t>
            </a:r>
            <a:r>
              <a:rPr lang="ar-SA" sz="3600" dirty="0" smtClean="0">
                <a:solidFill>
                  <a:srgbClr val="FF0000"/>
                </a:solidFill>
              </a:rPr>
              <a:t>الخيرات</a:t>
            </a:r>
            <a:endParaRPr lang="ar-EG" sz="3600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11189" y="1825625"/>
            <a:ext cx="7247963" cy="3459069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/>
            <a:r>
              <a:rPr lang="ar-SA" sz="3200" dirty="0"/>
              <a:t>بين الحب والتآخي</a:t>
            </a:r>
            <a:endParaRPr lang="en-US" sz="3200" dirty="0"/>
          </a:p>
          <a:p>
            <a:pPr lvl="0"/>
            <a:r>
              <a:rPr lang="ar-SA" sz="3200" dirty="0"/>
              <a:t>الحب في الله وتزكية القلب</a:t>
            </a:r>
            <a:endParaRPr lang="en-US" sz="3200" dirty="0"/>
          </a:p>
          <a:p>
            <a:pPr lvl="0"/>
            <a:r>
              <a:rPr lang="ar-SA" sz="3200" dirty="0"/>
              <a:t>الإيمان والحب </a:t>
            </a:r>
            <a:endParaRPr lang="en-US" sz="3200" dirty="0"/>
          </a:p>
          <a:p>
            <a:pPr lvl="0"/>
            <a:r>
              <a:rPr lang="ar-SA" sz="3200" dirty="0"/>
              <a:t>المسارعة في </a:t>
            </a:r>
            <a:r>
              <a:rPr lang="ar-SA" sz="3200" dirty="0" smtClean="0"/>
              <a:t>الخيرات</a:t>
            </a:r>
            <a:endParaRPr lang="ar-EG" sz="3200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39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01152" y="499596"/>
            <a:ext cx="7507941" cy="10468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SA" dirty="0">
                <a:solidFill>
                  <a:srgbClr val="FF0000"/>
                </a:solidFill>
              </a:rPr>
              <a:t>تابع</a:t>
            </a:r>
            <a:r>
              <a:rPr lang="ar-SA" dirty="0" smtClean="0"/>
              <a:t> </a:t>
            </a:r>
            <a:r>
              <a:rPr lang="ar-SA" dirty="0">
                <a:solidFill>
                  <a:srgbClr val="FF0000"/>
                </a:solidFill>
              </a:rPr>
              <a:t>الحب في الله، والمسارعة في الخيرات</a:t>
            </a:r>
            <a:r>
              <a:rPr lang="ar-SA" dirty="0" smtClean="0"/>
              <a:t> 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ar-SA" b="1" dirty="0"/>
              <a:t> </a:t>
            </a:r>
            <a:endParaRPr lang="en-US" b="1" dirty="0"/>
          </a:p>
          <a:p>
            <a:pPr lvl="0"/>
            <a:r>
              <a:rPr lang="ar-SA" dirty="0"/>
              <a:t>الحب في الله خلة إيمانية عظيمة، لا يُتصور مجتمع مسلم لا تشيع فيه هذه القيمة الفاضلة </a:t>
            </a:r>
            <a:endParaRPr lang="en-US" dirty="0"/>
          </a:p>
          <a:p>
            <a:pPr lvl="0"/>
            <a:r>
              <a:rPr lang="ar-SA" dirty="0"/>
              <a:t>الحب كقيمة وممارسة ليس هو السائر بين طلاب الجامعات الذكور والإناث . </a:t>
            </a:r>
            <a:endParaRPr lang="en-US" dirty="0"/>
          </a:p>
          <a:p>
            <a:pPr lvl="0"/>
            <a:r>
              <a:rPr lang="ar-SA" dirty="0"/>
              <a:t>الحب في الله تعالى درجة تفوق الإخاء والتآخي .</a:t>
            </a:r>
            <a:endParaRPr lang="en-US" dirty="0"/>
          </a:p>
          <a:p>
            <a:pPr lvl="0"/>
            <a:r>
              <a:rPr lang="ar-SA" dirty="0"/>
              <a:t>العلاقة بين الحب والقلب السليم علاقة بينة، فالجنة لا تستقيم بأصحابها وبين أهلها الغل والحقد، أو التحاسد والتنافس، وأهل الجنة أهل القلب السليم </a:t>
            </a:r>
            <a:endParaRPr lang="en-US" dirty="0"/>
          </a:p>
          <a:p>
            <a:pPr lvl="0"/>
            <a:r>
              <a:rPr lang="ar-SA" dirty="0"/>
              <a:t>من أعظم مظاهر الحب أن يحب المرء نجاة نفسه فإنه أولى بها من كل نفس، وذلك يكون بالمسارعة في </a:t>
            </a:r>
            <a:r>
              <a:rPr lang="ar-SA" dirty="0" smtClean="0"/>
              <a:t>الخير</a:t>
            </a:r>
            <a:endParaRPr lang="ar-EG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880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28046" y="751915"/>
            <a:ext cx="7427259" cy="107371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تابع</a:t>
            </a:r>
            <a:r>
              <a:rPr lang="ar-SA" dirty="0" smtClean="0"/>
              <a:t> </a:t>
            </a:r>
            <a:r>
              <a:rPr lang="ar-SA" dirty="0">
                <a:solidFill>
                  <a:srgbClr val="FF0000"/>
                </a:solidFill>
              </a:rPr>
              <a:t>الحب في الله، والمسارعة في الخيرات</a:t>
            </a:r>
            <a:r>
              <a:rPr lang="ar-SA" dirty="0"/>
              <a:t> 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/>
            <a:endParaRPr lang="en-US" dirty="0"/>
          </a:p>
          <a:p>
            <a:pPr lvl="0"/>
            <a:r>
              <a:rPr lang="ar-SA" dirty="0"/>
              <a:t>المسارعة في الخيرات هو أن يهتبل المرء الفرصة السانحة لعمل الخير.</a:t>
            </a:r>
            <a:endParaRPr lang="en-US" dirty="0"/>
          </a:p>
          <a:p>
            <a:pPr lvl="0"/>
            <a:r>
              <a:rPr lang="ar-SA" dirty="0"/>
              <a:t>المسارعة في الخيرات لا تقتصر فقط على أركان الإسلام .</a:t>
            </a:r>
            <a:endParaRPr lang="en-US" dirty="0"/>
          </a:p>
          <a:p>
            <a:r>
              <a:rPr lang="ar-SA" dirty="0"/>
              <a:t>المسارعة في الخير قرار مفاجئ للحظة من الخير لا تتكرر، فالسعيد الموفق من </a:t>
            </a:r>
            <a:r>
              <a:rPr lang="ar-SA" dirty="0" err="1"/>
              <a:t>اهتبلها</a:t>
            </a:r>
            <a:r>
              <a:rPr lang="ar-SA" dirty="0"/>
              <a:t> </a:t>
            </a:r>
            <a:endParaRPr lang="ar-EG" dirty="0"/>
          </a:p>
          <a:p>
            <a:endParaRPr lang="ar-EG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581400" y="526490"/>
            <a:ext cx="5773271" cy="84511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SA" dirty="0"/>
              <a:t>الدرس السادس : </a:t>
            </a:r>
            <a:r>
              <a:rPr lang="ar-SA" dirty="0" smtClean="0"/>
              <a:t>الدعوة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801907" y="1825625"/>
            <a:ext cx="8018928" cy="375490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ar-SA" sz="3200" dirty="0">
                <a:latin typeface="Arabic Typesetting" pitchFamily="66" charset="-78"/>
                <a:cs typeface="Arabic Typesetting" pitchFamily="66" charset="-78"/>
              </a:rPr>
              <a:t>آداب الحوار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ar-SA" sz="3200" dirty="0">
                <a:latin typeface="Arabic Typesetting" pitchFamily="66" charset="-78"/>
                <a:cs typeface="Arabic Typesetting" pitchFamily="66" charset="-78"/>
              </a:rPr>
              <a:t>الحوار مناوبة لا مناهبة 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ar-SA" sz="3200" dirty="0">
                <a:latin typeface="Arabic Typesetting" pitchFamily="66" charset="-78"/>
                <a:cs typeface="Arabic Typesetting" pitchFamily="66" charset="-78"/>
              </a:rPr>
              <a:t>دعوة غير المسلمين 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ar-SA" sz="3200" dirty="0">
                <a:latin typeface="Arabic Typesetting" pitchFamily="66" charset="-78"/>
                <a:cs typeface="Arabic Typesetting" pitchFamily="66" charset="-78"/>
              </a:rPr>
              <a:t>المناظرة، محاذير وفوائد 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endParaRPr lang="ar-EG" sz="32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10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612775" y="365126"/>
            <a:ext cx="5907741" cy="119473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dirty="0" smtClean="0"/>
              <a:t>تابع : الدعوة 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366682" y="1825625"/>
            <a:ext cx="8987118" cy="328425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SA" b="1" dirty="0"/>
              <a:t> </a:t>
            </a:r>
            <a:r>
              <a:rPr lang="ar-SA" dirty="0" smtClean="0"/>
              <a:t>الدعوة </a:t>
            </a:r>
            <a:r>
              <a:rPr lang="ar-SA" dirty="0"/>
              <a:t>هي تلك الشعيرة العظيمة التي هي مهمة المرسلين أجمعين </a:t>
            </a:r>
            <a:endParaRPr lang="en-US" dirty="0"/>
          </a:p>
          <a:p>
            <a:pPr lvl="0"/>
            <a:r>
              <a:rPr lang="ar-SA" dirty="0"/>
              <a:t>ليست الدعوة إلى الله تعالى نهبا واستلابًا، وليست سرقة واعتداء </a:t>
            </a:r>
            <a:endParaRPr lang="en-US" dirty="0"/>
          </a:p>
          <a:p>
            <a:pPr lvl="0"/>
            <a:r>
              <a:rPr lang="ar-SA" dirty="0"/>
              <a:t>اختلاط مفهوم المتعة والسعادة يعطل الاستجابة للدعوة، </a:t>
            </a:r>
            <a:endParaRPr lang="en-US" dirty="0"/>
          </a:p>
          <a:p>
            <a:pPr lvl="0"/>
            <a:r>
              <a:rPr lang="ar-SA" dirty="0"/>
              <a:t>الذي يضيف للأشياء سعادتها هو الإيمان، والإيمان لا يبرز إلا من </a:t>
            </a:r>
            <a:r>
              <a:rPr lang="ar-SA" dirty="0" smtClean="0"/>
              <a:t>الدعوة</a:t>
            </a:r>
            <a:endParaRPr lang="ar-EG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93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909045" y="814574"/>
            <a:ext cx="6055659" cy="8988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dirty="0" smtClean="0"/>
              <a:t>تابع الدعوة 	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563" y="2148354"/>
            <a:ext cx="6822141" cy="331115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lvl="0"/>
            <a:r>
              <a:rPr lang="ar-EG" dirty="0" smtClean="0"/>
              <a:t>هنالك </a:t>
            </a:r>
            <a:r>
              <a:rPr lang="ar-EG" dirty="0"/>
              <a:t>موضوعات لا يصح أن تجري فيها </a:t>
            </a:r>
            <a:r>
              <a:rPr lang="ar-EG" dirty="0" smtClean="0"/>
              <a:t>المناظرات</a:t>
            </a:r>
            <a:endParaRPr lang="en-US" dirty="0"/>
          </a:p>
          <a:p>
            <a:pPr lvl="0"/>
            <a:r>
              <a:rPr lang="ar-SA" dirty="0"/>
              <a:t>الحوار مع الآخر صورة لشخص الإنسان، وصورة لعقله </a:t>
            </a:r>
            <a:endParaRPr lang="en-US" dirty="0"/>
          </a:p>
          <a:p>
            <a:pPr lvl="0"/>
            <a:r>
              <a:rPr lang="ar-SA" dirty="0"/>
              <a:t>من الخسائر العظمى أن نترك بلادا عطشى للخير، وأكثر قبولا له </a:t>
            </a:r>
            <a:endParaRPr lang="en-US" dirty="0"/>
          </a:p>
          <a:p>
            <a:pPr lvl="0"/>
            <a:r>
              <a:rPr lang="ar-SA" dirty="0"/>
              <a:t>دعوة غير المسلم تحتاج اليوم لصاحب عقل، وصاحب فهم </a:t>
            </a:r>
            <a:endParaRPr lang="en-US" dirty="0"/>
          </a:p>
          <a:p>
            <a:pPr lvl="0"/>
            <a:r>
              <a:rPr lang="ar-SA" dirty="0"/>
              <a:t>بل لا بد للحق من منطق يسعى به، وحجة نافذة ترفعه، حقٌ يحمله ذو عفة، وينطق به ذو همة</a:t>
            </a:r>
            <a:endParaRPr lang="en-US" dirty="0"/>
          </a:p>
          <a:p>
            <a:endParaRPr lang="ar-EG" dirty="0"/>
          </a:p>
          <a:p>
            <a:endParaRPr lang="ar-EG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765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37329" y="553384"/>
            <a:ext cx="6849035" cy="750981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SA" dirty="0"/>
              <a:t>الدرس السابع : الأسوة الحسنة </a:t>
            </a:r>
            <a:r>
              <a:rPr lang="ar-SA" dirty="0" smtClean="0"/>
              <a:t>.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28364" y="1664261"/>
            <a:ext cx="7064188" cy="257156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ar-SA" b="1" dirty="0"/>
              <a:t> </a:t>
            </a:r>
            <a:r>
              <a:rPr lang="ar-SA" dirty="0" smtClean="0"/>
              <a:t>مواقف </a:t>
            </a:r>
            <a:r>
              <a:rPr lang="ar-SA" dirty="0"/>
              <a:t>المرسلين أسوة حسنة </a:t>
            </a:r>
            <a:endParaRPr lang="en-US" dirty="0"/>
          </a:p>
          <a:p>
            <a:pPr lvl="0"/>
            <a:r>
              <a:rPr lang="ar-SA" dirty="0"/>
              <a:t>الفرق بين القدوة والأسوة </a:t>
            </a:r>
            <a:endParaRPr lang="en-US" dirty="0"/>
          </a:p>
          <a:p>
            <a:pPr lvl="0"/>
            <a:r>
              <a:rPr lang="ar-SA" dirty="0"/>
              <a:t>الصحابة </a:t>
            </a:r>
            <a:r>
              <a:rPr lang="ar-SA" dirty="0" err="1"/>
              <a:t>والتأسي</a:t>
            </a:r>
            <a:r>
              <a:rPr lang="ar-SA" dirty="0"/>
              <a:t> </a:t>
            </a:r>
            <a:endParaRPr lang="en-US" dirty="0"/>
          </a:p>
          <a:p>
            <a:pPr lvl="0"/>
            <a:r>
              <a:rPr lang="ar-SA" dirty="0"/>
              <a:t>صناعة الأسوة .</a:t>
            </a:r>
            <a:endParaRPr lang="en-US" dirty="0"/>
          </a:p>
          <a:p>
            <a:endParaRPr lang="ar-EG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698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321424" y="807850"/>
            <a:ext cx="6270812" cy="88545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تابع : الأسوة الحسنة 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SA" b="1" dirty="0"/>
              <a:t> </a:t>
            </a:r>
            <a:r>
              <a:rPr lang="ar-SA" dirty="0" smtClean="0"/>
              <a:t>الأسوة </a:t>
            </a:r>
            <a:r>
              <a:rPr lang="ar-SA" dirty="0"/>
              <a:t>الحسنة هي النموذج الحي للإسلام، هي النفس المتحركة به العاملة بتعاليمه، المهمومة بأهله .</a:t>
            </a:r>
            <a:endParaRPr lang="en-US" dirty="0"/>
          </a:p>
          <a:p>
            <a:pPr lvl="0"/>
            <a:r>
              <a:rPr lang="ar-SA" dirty="0" err="1"/>
              <a:t>التأسي</a:t>
            </a:r>
            <a:r>
              <a:rPr lang="ar-SA" dirty="0"/>
              <a:t> تشبه عملية الانطلاق من حيث بدأ الآخر . </a:t>
            </a:r>
            <a:endParaRPr lang="en-US" dirty="0"/>
          </a:p>
          <a:p>
            <a:pPr lvl="0"/>
            <a:r>
              <a:rPr lang="ar-SA" dirty="0"/>
              <a:t>المهم في </a:t>
            </a:r>
            <a:r>
              <a:rPr lang="ar-SA" dirty="0" err="1"/>
              <a:t>التأسي</a:t>
            </a:r>
            <a:r>
              <a:rPr lang="ar-SA" dirty="0"/>
              <a:t> ألا ينتهج الإنسان الباطل، وأن يجعل من نفسه قدوة صالحة لغيره </a:t>
            </a:r>
            <a:endParaRPr lang="en-US" dirty="0"/>
          </a:p>
          <a:p>
            <a:pPr lvl="0"/>
            <a:r>
              <a:rPr lang="ar-SA" dirty="0" err="1"/>
              <a:t>التأسي</a:t>
            </a:r>
            <a:r>
              <a:rPr lang="ar-SA" dirty="0"/>
              <a:t> ليس ذوبانا في شخصية </a:t>
            </a:r>
            <a:r>
              <a:rPr lang="ar-SA" dirty="0" err="1"/>
              <a:t>المتأسى</a:t>
            </a:r>
            <a:r>
              <a:rPr lang="ar-SA" dirty="0"/>
              <a:t> به على غرار تقليد القارئ للقارئ، والكاتب للكاتب</a:t>
            </a:r>
            <a:endParaRPr lang="en-US" dirty="0"/>
          </a:p>
          <a:p>
            <a:pPr lvl="0"/>
            <a:r>
              <a:rPr lang="ar-SA" dirty="0"/>
              <a:t>في مجتمع غير المسلمين يريد الناس التعرف على الإسلام من خلال </a:t>
            </a:r>
            <a:r>
              <a:rPr lang="ar-SA" dirty="0" smtClean="0"/>
              <a:t>الممارسات</a:t>
            </a:r>
            <a:endParaRPr lang="ar-EG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6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  <p:sp>
        <p:nvSpPr>
          <p:cNvPr id="6" name="عنوان 1"/>
          <p:cNvSpPr txBox="1">
            <a:spLocks/>
          </p:cNvSpPr>
          <p:nvPr/>
        </p:nvSpPr>
        <p:spPr>
          <a:xfrm>
            <a:off x="2716305" y="834746"/>
            <a:ext cx="6849035" cy="939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mtClean="0"/>
              <a:t>التزكية : الفصل الرابع </a:t>
            </a:r>
            <a:endParaRPr lang="ar-EG" dirty="0"/>
          </a:p>
        </p:txBody>
      </p:sp>
      <p:sp>
        <p:nvSpPr>
          <p:cNvPr id="7" name="عنصر نائب للتاريخ 3"/>
          <p:cNvSpPr txBox="1">
            <a:spLocks/>
          </p:cNvSpPr>
          <p:nvPr/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F58DC7-5299-9241-B58C-B3B677802FE9}" type="datetime1">
              <a:rPr lang="en-CA" smtClean="0"/>
              <a:pPr/>
              <a:t>2022-01-28</a:t>
            </a:fld>
            <a:endParaRPr lang="en-US"/>
          </a:p>
        </p:txBody>
      </p:sp>
      <p:sp>
        <p:nvSpPr>
          <p:cNvPr id="8" name="عنصر نائب لرقم الشريحة 4"/>
          <p:cNvSpPr txBox="1">
            <a:spLocks/>
          </p:cNvSpPr>
          <p:nvPr/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817943-45D5-5949-BC48-405C5101A313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9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0671" y="1825625"/>
            <a:ext cx="5054444" cy="3691297"/>
          </a:xfrm>
          <a:prstGeom prst="rect">
            <a:avLst/>
          </a:prstGeom>
        </p:spPr>
      </p:pic>
      <p:sp>
        <p:nvSpPr>
          <p:cNvPr id="10" name="عنوان 1"/>
          <p:cNvSpPr txBox="1">
            <a:spLocks/>
          </p:cNvSpPr>
          <p:nvPr/>
        </p:nvSpPr>
        <p:spPr>
          <a:xfrm>
            <a:off x="2765609" y="2304959"/>
            <a:ext cx="6849035" cy="939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dirty="0" smtClean="0"/>
              <a:t>د- محمد أحمد عزب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90911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26541" y="224959"/>
            <a:ext cx="4939552" cy="114664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dirty="0" smtClean="0"/>
              <a:t>تابع الأسوة الحسنة 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98494" y="1825625"/>
            <a:ext cx="9955306" cy="309599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/>
            <a:r>
              <a:rPr lang="ar-S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ليس </a:t>
            </a:r>
            <a:r>
              <a:rPr lang="ar-SA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المطلوب في مجتمعات غير مسلمة البحث عن القدوة، بل المطلوب هو تقديم القدوة والنموذج </a:t>
            </a:r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lvl="0"/>
            <a:r>
              <a:rPr lang="ar-SA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يحذر المسلم أن يكون سلوكه قائما على التحدي، واستغلال هامش الحرية في تقديم السفاسف .</a:t>
            </a:r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lvl="0"/>
            <a:r>
              <a:rPr lang="ar-SA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الإسلام رسالة سامية في الرحمة، واللين، والصدق، والوفاء، والمحبة، والتعاون </a:t>
            </a:r>
            <a:r>
              <a:rPr lang="ar-S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  <a:endParaRPr lang="ar-EG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endParaRPr lang="ar-EG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92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89410" y="365125"/>
            <a:ext cx="6996953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dirty="0">
                <a:solidFill>
                  <a:srgbClr val="FF0000"/>
                </a:solidFill>
              </a:rPr>
              <a:t>الدرس الثامن : الشجاعة، قوة </a:t>
            </a:r>
            <a:r>
              <a:rPr lang="ar-SA" dirty="0" smtClean="0">
                <a:solidFill>
                  <a:srgbClr val="FF0000"/>
                </a:solidFill>
              </a:rPr>
              <a:t>الإرادة</a:t>
            </a:r>
            <a:endParaRPr lang="ar-EG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976716" y="1825625"/>
            <a:ext cx="8745071" cy="312289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/>
              <a:t> </a:t>
            </a:r>
            <a:r>
              <a:rPr lang="ar-SA" dirty="0" smtClean="0"/>
              <a:t>الشجاعة </a:t>
            </a:r>
            <a:r>
              <a:rPr lang="ar-SA" dirty="0"/>
              <a:t>والإيجابية </a:t>
            </a:r>
            <a:endParaRPr lang="en-US" dirty="0"/>
          </a:p>
          <a:p>
            <a:pPr lvl="0"/>
            <a:r>
              <a:rPr lang="ar-SA" dirty="0"/>
              <a:t>ممارسة الشجاعة </a:t>
            </a:r>
            <a:endParaRPr lang="en-US" dirty="0"/>
          </a:p>
          <a:p>
            <a:pPr lvl="0"/>
            <a:r>
              <a:rPr lang="ar-SA" dirty="0"/>
              <a:t>تنمية الشجاعة وتقويتها  </a:t>
            </a:r>
            <a:endParaRPr lang="en-US" dirty="0"/>
          </a:p>
          <a:p>
            <a:pPr lvl="0"/>
            <a:r>
              <a:rPr lang="ar-SA" dirty="0"/>
              <a:t>الشجاعة في فعل الطاعات </a:t>
            </a:r>
            <a:endParaRPr lang="en-US" dirty="0"/>
          </a:p>
          <a:p>
            <a:endParaRPr lang="ar-EG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417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133164" y="365125"/>
            <a:ext cx="6822141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تابع :  </a:t>
            </a:r>
            <a:r>
              <a:rPr lang="ar-SA" dirty="0" smtClean="0">
                <a:solidFill>
                  <a:srgbClr val="FF0000"/>
                </a:solidFill>
              </a:rPr>
              <a:t>الشجاعة</a:t>
            </a:r>
            <a:r>
              <a:rPr lang="ar-SA" dirty="0">
                <a:solidFill>
                  <a:srgbClr val="FF0000"/>
                </a:solidFill>
              </a:rPr>
              <a:t>، قوة الإرادة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ar-SA" b="1" dirty="0"/>
              <a:t> </a:t>
            </a:r>
            <a:endParaRPr lang="en-US" b="1" dirty="0"/>
          </a:p>
          <a:p>
            <a:pPr lvl="0"/>
            <a:r>
              <a:rPr lang="ar-SA" dirty="0"/>
              <a:t>الشجاعة قيمة وخلق رفيع  ،لا يتحلى به إلا  أصحاب النفوس الكبيرة  </a:t>
            </a:r>
            <a:endParaRPr lang="en-US" dirty="0"/>
          </a:p>
          <a:p>
            <a:pPr lvl="0"/>
            <a:r>
              <a:rPr lang="ar-SA" dirty="0"/>
              <a:t>الشجاعة خلق وسط بين خلقين ذميمين هما التهور والجبن </a:t>
            </a:r>
            <a:endParaRPr lang="en-US" dirty="0"/>
          </a:p>
          <a:p>
            <a:pPr lvl="0"/>
            <a:r>
              <a:rPr lang="ar-SA" dirty="0"/>
              <a:t>في السيرة النبوية ، والتاريخ صور عديدة لمواقف الشجاعة والجسارة التي أعطى فيها  رسول الله صلى الله عليه وسلم الأسوة الكاملة </a:t>
            </a:r>
            <a:endParaRPr lang="en-US" dirty="0"/>
          </a:p>
          <a:p>
            <a:pPr lvl="0"/>
            <a:r>
              <a:rPr lang="ar-SA" dirty="0"/>
              <a:t>الشجاعة في حياتنا لا تقتصر على مواقف الغوث والإنقاذ ، ولا تتوقف عند حدود النجدة للملهوف الذي يواجه الخطر </a:t>
            </a:r>
            <a:endParaRPr lang="en-US" dirty="0"/>
          </a:p>
          <a:p>
            <a:pPr lvl="0"/>
            <a:r>
              <a:rPr lang="ar-SA" dirty="0"/>
              <a:t>ممارسة الشجاعة بين غير المسلمين ينبغي ألا تكون  باستثارة الحفيظة ، وأفعال التحدي .</a:t>
            </a:r>
            <a:endParaRPr lang="en-US" dirty="0"/>
          </a:p>
          <a:p>
            <a:pPr lvl="0"/>
            <a:r>
              <a:rPr lang="ar-SA" dirty="0"/>
              <a:t>ممارسة الشجاعة هي ممارسة الدين بتلقائية بعيدا عن استفزاز الآخر أو تحريك مكامن الغضب  </a:t>
            </a:r>
            <a:endParaRPr lang="en-US" dirty="0"/>
          </a:p>
          <a:p>
            <a:r>
              <a:rPr lang="ar-SA" dirty="0"/>
              <a:t>أعظم ما يمد الشجاعة وينميها: الإيمان، وقوة التوكل على الله، وكمال الثقة به سبحانه</a:t>
            </a:r>
            <a:endParaRPr lang="ar-EG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041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716305" y="834746"/>
            <a:ext cx="6849035" cy="9392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SA" dirty="0" smtClean="0"/>
              <a:t>التزكية : الفصل الرابع </a:t>
            </a:r>
            <a:endParaRPr lang="ar-EG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23</a:t>
            </a:fld>
            <a:endParaRPr lang="en-US"/>
          </a:p>
        </p:txBody>
      </p:sp>
      <p:pic>
        <p:nvPicPr>
          <p:cNvPr id="7" name="Picture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0671" y="1825625"/>
            <a:ext cx="5054444" cy="3691297"/>
          </a:xfrm>
          <a:prstGeom prst="rect">
            <a:avLst/>
          </a:prstGeom>
        </p:spPr>
      </p:pic>
      <p:sp>
        <p:nvSpPr>
          <p:cNvPr id="8" name="عنوان 1"/>
          <p:cNvSpPr txBox="1">
            <a:spLocks/>
          </p:cNvSpPr>
          <p:nvPr/>
        </p:nvSpPr>
        <p:spPr>
          <a:xfrm>
            <a:off x="2765610" y="3367276"/>
            <a:ext cx="6849035" cy="939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dirty="0" smtClean="0"/>
              <a:t>د- محمد أحمد عزب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86134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 smtClean="0"/>
              <a:t>التوكل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>
                <a:solidFill>
                  <a:srgbClr val="FF0000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التوكل: هو الثقة بما عند الله، واليأس عما في أيدي الناس </a:t>
            </a:r>
            <a:endParaRPr lang="en-US" dirty="0">
              <a:solidFill>
                <a:srgbClr val="FF0000"/>
              </a:solidFill>
              <a:latin typeface="Microsoft Sans Serif" pitchFamily="34" charset="0"/>
              <a:ea typeface="Microsoft Sans Serif" pitchFamily="34" charset="0"/>
              <a:cs typeface="Microsoft Sans Serif" pitchFamily="34" charset="0"/>
            </a:endParaRPr>
          </a:p>
          <a:p>
            <a:r>
              <a:rPr lang="ar-SA" dirty="0">
                <a:solidFill>
                  <a:srgbClr val="002060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صدق اعتماد القلب على الله- عز وجل- في استجلاب المصالح ودفع المضار من أمور الدنيا والآخرة،</a:t>
            </a:r>
            <a:endParaRPr lang="en-US" dirty="0">
              <a:solidFill>
                <a:srgbClr val="002060"/>
              </a:solidFill>
              <a:latin typeface="Microsoft Sans Serif" pitchFamily="34" charset="0"/>
              <a:ea typeface="Microsoft Sans Serif" pitchFamily="34" charset="0"/>
              <a:cs typeface="Microsoft Sans Serif" pitchFamily="34" charset="0"/>
            </a:endParaRPr>
          </a:p>
          <a:p>
            <a:pPr lvl="0"/>
            <a:r>
              <a:rPr lang="ar-SA" dirty="0">
                <a:solidFill>
                  <a:srgbClr val="00B050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تحقيق التوكل لا ينافي السعي في الأسباب التي قدر الله سبحانه المقدورات بها</a:t>
            </a:r>
            <a:endParaRPr lang="en-US" dirty="0">
              <a:solidFill>
                <a:srgbClr val="00B0F0"/>
              </a:solidFill>
              <a:latin typeface="Microsoft Sans Serif" pitchFamily="34" charset="0"/>
              <a:ea typeface="Microsoft Sans Serif" pitchFamily="34" charset="0"/>
              <a:cs typeface="Microsoft Sans Serif" pitchFamily="34" charset="0"/>
            </a:endParaRPr>
          </a:p>
          <a:p>
            <a:pPr lvl="0"/>
            <a:r>
              <a:rPr lang="ar-SA" dirty="0">
                <a:solidFill>
                  <a:srgbClr val="00B0F0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فالتوكل حال النبي - صلى الله عليه وسلم -، والكسب سنته، </a:t>
            </a:r>
            <a:endParaRPr lang="en-US" dirty="0">
              <a:solidFill>
                <a:srgbClr val="00B0F0"/>
              </a:solidFill>
              <a:latin typeface="Microsoft Sans Serif" pitchFamily="34" charset="0"/>
              <a:ea typeface="Microsoft Sans Serif" pitchFamily="34" charset="0"/>
              <a:cs typeface="Microsoft Sans Serif" pitchFamily="34" charset="0"/>
            </a:endParaRPr>
          </a:p>
          <a:p>
            <a:pPr lvl="0"/>
            <a:r>
              <a:rPr lang="ar-SA" dirty="0">
                <a:solidFill>
                  <a:srgbClr val="00B0F0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الأنبياء والرسل هم النماذج العليا للعبادة والتوكل </a:t>
            </a:r>
            <a:endParaRPr lang="en-US" dirty="0">
              <a:solidFill>
                <a:srgbClr val="00B0F0"/>
              </a:solidFill>
              <a:latin typeface="Microsoft Sans Serif" pitchFamily="34" charset="0"/>
              <a:ea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65929" y="539937"/>
            <a:ext cx="6526306" cy="1087157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تابع التوكل 		</a:t>
            </a:r>
            <a:endParaRPr lang="ar-E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S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التوكل عُرِّف بأنه : </a:t>
            </a:r>
            <a:r>
              <a:rPr lang="ar-SA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ترك السعي فيما لا تسعه قدرة البشر </a:t>
            </a:r>
            <a:endParaRPr lang="ar-SA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ar-S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وقيل: صدق </a:t>
            </a:r>
            <a:r>
              <a:rPr lang="ar-SA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اعتماد القلب على الله- عز وجل- في استجلاب المصالح ودفع المضار من أمور الدنيا </a:t>
            </a:r>
            <a:r>
              <a:rPr lang="ar-S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والآخرة</a:t>
            </a:r>
            <a:r>
              <a:rPr lang="ar-SA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، وكلة الأمور كلها إليه، وتحقيق الإيمان بأنه لا يعطي ولا يمنع ولا يضر ولا ينفع سواه </a:t>
            </a:r>
            <a:endParaRPr lang="ar-SA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ar-S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الأنبياء </a:t>
            </a:r>
            <a:r>
              <a:rPr lang="ar-SA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والرسل هم النماذج العليا للعبادة والتوكل </a:t>
            </a:r>
            <a:endParaRPr lang="ar-SA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ar-S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من أعظم نماذج التوكل مع الأخذ بالأسباب – سفينة سيدنا نوح – جذع السيدة مريم التي أمرت بتحريكه – التدبير في الهجرة المشرفة لسيدنا رسول الله صلى الله عليه وسلم </a:t>
            </a:r>
            <a:endParaRPr lang="ar-EG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82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603811" y="647513"/>
            <a:ext cx="5679141" cy="100647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SA" dirty="0"/>
              <a:t>الدرس الثاني : الكرم والإيثار</a:t>
            </a:r>
            <a:r>
              <a:rPr lang="en-US" dirty="0"/>
              <a:t/>
            </a:r>
            <a:br>
              <a:rPr lang="en-US" dirty="0"/>
            </a:b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SA" sz="3200" b="1" dirty="0">
                <a:solidFill>
                  <a:srgbClr val="00B0F0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عناصر الدرس : </a:t>
            </a:r>
            <a:endParaRPr lang="en-US" sz="3200" b="1" dirty="0">
              <a:solidFill>
                <a:srgbClr val="00B0F0"/>
              </a:solidFill>
              <a:latin typeface="Microsoft Sans Serif" pitchFamily="34" charset="0"/>
              <a:ea typeface="Microsoft Sans Serif" pitchFamily="34" charset="0"/>
              <a:cs typeface="Microsoft Sans Serif" pitchFamily="34" charset="0"/>
            </a:endParaRPr>
          </a:p>
          <a:p>
            <a:pPr lvl="0"/>
            <a:r>
              <a:rPr lang="ar-SA" sz="3200" dirty="0">
                <a:solidFill>
                  <a:srgbClr val="FF0000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تعريف الكرم، </a:t>
            </a:r>
            <a:r>
              <a:rPr lang="ar-SA" sz="3200" dirty="0" smtClean="0">
                <a:solidFill>
                  <a:srgbClr val="FF0000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وأنواعه        </a:t>
            </a:r>
            <a:r>
              <a:rPr lang="ar-SA" sz="3200" dirty="0" smtClean="0">
                <a:solidFill>
                  <a:srgbClr val="00B0F0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بين </a:t>
            </a:r>
            <a:r>
              <a:rPr lang="ar-SA" sz="3200" dirty="0">
                <a:solidFill>
                  <a:srgbClr val="00B0F0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الجود والكرم </a:t>
            </a:r>
            <a:r>
              <a:rPr lang="ar-SA" sz="3200" dirty="0" smtClean="0">
                <a:solidFill>
                  <a:srgbClr val="00B0F0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      </a:t>
            </a:r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من </a:t>
            </a:r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أقوال السلف في الكرم 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Microsoft Sans Serif" pitchFamily="34" charset="0"/>
              <a:ea typeface="Microsoft Sans Serif" pitchFamily="34" charset="0"/>
              <a:cs typeface="Microsoft Sans Serif" pitchFamily="34" charset="0"/>
            </a:endParaRPr>
          </a:p>
          <a:p>
            <a:pPr lvl="0"/>
            <a:r>
              <a:rPr lang="ar-SA" sz="3200" dirty="0">
                <a:solidFill>
                  <a:srgbClr val="00B0F0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بين الكرم والبخل </a:t>
            </a:r>
            <a:r>
              <a:rPr lang="ar-SA" sz="3200" dirty="0" smtClean="0">
                <a:solidFill>
                  <a:srgbClr val="00B0F0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               </a:t>
            </a:r>
            <a:r>
              <a:rPr lang="ar-SA" sz="3200" dirty="0" smtClean="0">
                <a:solidFill>
                  <a:srgbClr val="002060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الإيثار</a:t>
            </a:r>
            <a:r>
              <a:rPr lang="ar-SA" sz="3200" dirty="0" smtClean="0">
                <a:solidFill>
                  <a:srgbClr val="00B0F0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                      درجات الإيثار</a:t>
            </a:r>
            <a:endParaRPr lang="en-US" sz="3200" dirty="0" smtClean="0">
              <a:solidFill>
                <a:srgbClr val="00B0F0"/>
              </a:solidFill>
              <a:latin typeface="Microsoft Sans Serif" pitchFamily="34" charset="0"/>
              <a:ea typeface="Microsoft Sans Serif" pitchFamily="34" charset="0"/>
              <a:cs typeface="Microsoft Sans Serif" pitchFamily="34" charset="0"/>
            </a:endParaRPr>
          </a:p>
          <a:p>
            <a:pPr lvl="0"/>
            <a:r>
              <a:rPr lang="ar-SA" sz="3200" dirty="0" smtClean="0">
                <a:solidFill>
                  <a:srgbClr val="00B0F0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الأسباب </a:t>
            </a:r>
            <a:r>
              <a:rPr lang="ar-SA" sz="3200" dirty="0">
                <a:solidFill>
                  <a:srgbClr val="00B0F0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المعينة على الإيثار </a:t>
            </a:r>
            <a:r>
              <a:rPr lang="ar-SA" sz="3200" dirty="0" smtClean="0">
                <a:solidFill>
                  <a:srgbClr val="00B0F0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                                </a:t>
            </a:r>
            <a:r>
              <a:rPr lang="ar-SA" sz="3200" dirty="0" err="1" smtClean="0">
                <a:solidFill>
                  <a:srgbClr val="00B0F0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الإيثار</a:t>
            </a:r>
            <a:r>
              <a:rPr lang="ar-SA" sz="3200" dirty="0" smtClean="0">
                <a:solidFill>
                  <a:srgbClr val="00B0F0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 </a:t>
            </a:r>
            <a:r>
              <a:rPr lang="ar-SA" sz="3200" dirty="0">
                <a:solidFill>
                  <a:srgbClr val="00B0F0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والأثرة</a:t>
            </a:r>
            <a:endParaRPr lang="en-US" sz="3200" dirty="0">
              <a:solidFill>
                <a:srgbClr val="00B0F0"/>
              </a:solidFill>
              <a:latin typeface="Microsoft Sans Serif" pitchFamily="34" charset="0"/>
              <a:ea typeface="Microsoft Sans Serif" pitchFamily="34" charset="0"/>
              <a:cs typeface="Microsoft Sans Serif" pitchFamily="34" charset="0"/>
            </a:endParaRPr>
          </a:p>
          <a:p>
            <a:endParaRPr lang="ar-EG" sz="3200" dirty="0">
              <a:solidFill>
                <a:srgbClr val="00B0F0"/>
              </a:solidFill>
              <a:latin typeface="Microsoft Sans Serif" pitchFamily="34" charset="0"/>
              <a:ea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126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173505" y="747340"/>
            <a:ext cx="6284259" cy="76442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dirty="0"/>
              <a:t>الكرم والإيثار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ar-SA" sz="28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خلاصة الدرس : </a:t>
            </a:r>
            <a:endParaRPr lang="en-US" sz="2800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0" algn="ctr"/>
            <a:r>
              <a:rPr lang="ar-SA" sz="28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الكرم : هو الإعطاء بسهولة.، وقيل : إفادة ما ينبغي، لا لغرض، وقيل: هو التبرع بالمعروف قبل السؤال</a:t>
            </a:r>
            <a:endParaRPr lang="en-US" sz="2800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0" algn="ctr"/>
            <a:r>
              <a:rPr lang="ar-SA" sz="28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الكرم في الإنسان إذا وصف به، فهو اسم للأخلاق والأفعال المحمودة التي تظهر منه، ولا يقال هو كريم حتى يظهر ذلك منه</a:t>
            </a:r>
            <a:endParaRPr lang="en-US" sz="2800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0" algn="ctr"/>
            <a:r>
              <a:rPr lang="ar-SA" sz="28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الإيثار: أن يقدم غيره على نفسه في النفع له والدفع عنه، وهو النهاية في الأخوة </a:t>
            </a:r>
            <a:endParaRPr lang="en-US" sz="2800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0" algn="ctr"/>
            <a:r>
              <a:rPr lang="ar-SA" sz="28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الأثرة عكس الإيثار؛ لأن الأثرة تعني استئثار المرء عن أخيه بما هو محتاج </a:t>
            </a:r>
            <a:r>
              <a:rPr lang="ar-SA" sz="28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إليه</a:t>
            </a:r>
            <a:endParaRPr lang="ar-EG" sz="2800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81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15552" y="336176"/>
            <a:ext cx="4468906" cy="87405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SA" dirty="0">
                <a:solidFill>
                  <a:srgbClr val="FF0000"/>
                </a:solidFill>
              </a:rPr>
              <a:t>الدرس الثالث: </a:t>
            </a:r>
            <a:r>
              <a:rPr lang="ar-SA" dirty="0" smtClean="0">
                <a:solidFill>
                  <a:srgbClr val="FF0000"/>
                </a:solidFill>
              </a:rPr>
              <a:t>التواضع</a:t>
            </a:r>
            <a:endParaRPr lang="ar-EG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963271" y="1825625"/>
            <a:ext cx="9211235" cy="44407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ar-SA" sz="1600" b="1" dirty="0" smtClean="0"/>
              <a:t>تعريف </a:t>
            </a:r>
            <a:r>
              <a:rPr lang="ar-SA" sz="1600" b="1" dirty="0"/>
              <a:t>التواضع </a:t>
            </a:r>
            <a:endParaRPr lang="en-US" sz="1600" b="1" dirty="0"/>
          </a:p>
          <a:p>
            <a:pPr algn="ctr"/>
            <a:r>
              <a:rPr lang="ar-SA" sz="1600" dirty="0"/>
              <a:t> </a:t>
            </a:r>
            <a:r>
              <a:rPr lang="ar-EG" sz="1600" b="1" dirty="0"/>
              <a:t>موطن التواضع </a:t>
            </a:r>
            <a:endParaRPr lang="en-US" sz="1600" b="1" dirty="0"/>
          </a:p>
          <a:p>
            <a:pPr algn="ctr"/>
            <a:r>
              <a:rPr lang="ar-EG" sz="1600" b="1" dirty="0"/>
              <a:t>بين التواضع والخشوع : </a:t>
            </a:r>
            <a:endParaRPr lang="en-US" sz="1600" b="1" dirty="0"/>
          </a:p>
          <a:p>
            <a:pPr algn="ctr"/>
            <a:r>
              <a:rPr lang="ar-EG" sz="1600" b="1" dirty="0"/>
              <a:t>الفرق بين التواضع والتذلل</a:t>
            </a:r>
            <a:endParaRPr lang="en-US" sz="1600" b="1" dirty="0"/>
          </a:p>
          <a:p>
            <a:pPr algn="ctr"/>
            <a:r>
              <a:rPr lang="ar-SA" sz="1600" b="1" dirty="0"/>
              <a:t>التواضع في الشريعة </a:t>
            </a:r>
            <a:endParaRPr lang="en-US" sz="1600" b="1" dirty="0"/>
          </a:p>
          <a:p>
            <a:pPr algn="ctr"/>
            <a:r>
              <a:rPr lang="ar-SA" sz="1600" b="1" dirty="0"/>
              <a:t>من أقول السلف </a:t>
            </a:r>
            <a:endParaRPr lang="en-US" sz="1600" b="1" dirty="0"/>
          </a:p>
          <a:p>
            <a:pPr algn="ctr"/>
            <a:r>
              <a:rPr lang="ar-SA" sz="1600" b="1" dirty="0"/>
              <a:t>أمراض تضاد التواضع </a:t>
            </a:r>
            <a:endParaRPr lang="en-US" sz="1600" b="1" dirty="0"/>
          </a:p>
          <a:p>
            <a:pPr algn="ctr"/>
            <a:r>
              <a:rPr lang="ar-SA" sz="1600" b="1" dirty="0"/>
              <a:t>أسباب الكبر </a:t>
            </a:r>
            <a:endParaRPr lang="ar-EG" sz="1600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76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93776" y="365125"/>
            <a:ext cx="5638800" cy="108715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تابع : التواضع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3200" b="1" dirty="0"/>
              <a:t> </a:t>
            </a:r>
            <a:r>
              <a:rPr lang="ar-SA" sz="3200" dirty="0" smtClean="0"/>
              <a:t>التواضع </a:t>
            </a:r>
            <a:r>
              <a:rPr lang="ar-SA" sz="3200" dirty="0"/>
              <a:t>: صفة وسطٌ بين الكِبْر والضِّعَة</a:t>
            </a:r>
            <a:endParaRPr lang="en-US" sz="3200" dirty="0"/>
          </a:p>
          <a:p>
            <a:pPr lvl="0"/>
            <a:r>
              <a:rPr lang="ar-SA" sz="3200" dirty="0"/>
              <a:t>التواضع يكون في الملوك وأجلَّاء الناس وعلمائهم </a:t>
            </a:r>
            <a:endParaRPr lang="en-US" sz="3200" dirty="0"/>
          </a:p>
          <a:p>
            <a:pPr lvl="0"/>
            <a:r>
              <a:rPr lang="ar-SA" sz="3200" dirty="0"/>
              <a:t>التواضع أن تخرج من منزلك ولا تلقى مسلما إلا رأيت له عليك فضلا»</a:t>
            </a:r>
            <a:endParaRPr lang="en-US" sz="3200" dirty="0"/>
          </a:p>
          <a:p>
            <a:pPr lvl="0"/>
            <a:r>
              <a:rPr lang="ar-SA" sz="3200" dirty="0"/>
              <a:t>مما يضاد التواضع الكبر،، والكبر ينتج من : العجب، والحقد، والحسد، </a:t>
            </a:r>
            <a:r>
              <a:rPr lang="ar-SA" sz="3200" dirty="0" smtClean="0"/>
              <a:t>والرياء</a:t>
            </a:r>
            <a:endParaRPr lang="ar-EG" sz="3200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36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958353" y="365125"/>
            <a:ext cx="6553200" cy="1181287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ar-SA" dirty="0">
                <a:solidFill>
                  <a:srgbClr val="FF0000"/>
                </a:solidFill>
              </a:rPr>
              <a:t>الدرس الرابع : الأمر بالمعروف والنهي عن المنكر </a:t>
            </a:r>
            <a:endParaRPr lang="ar-EG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92622" y="1986990"/>
            <a:ext cx="9484659" cy="288084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 algn="ctr"/>
            <a:r>
              <a:rPr lang="ar-SA" b="1" dirty="0"/>
              <a:t>النصيحة</a:t>
            </a:r>
            <a:endParaRPr lang="en-US" b="1" dirty="0"/>
          </a:p>
          <a:p>
            <a:pPr lvl="0" algn="ctr"/>
            <a:r>
              <a:rPr lang="ar-SA" b="1" dirty="0"/>
              <a:t>التغيير القلبي وضرورته ومناسبته للمجتمع</a:t>
            </a:r>
            <a:endParaRPr lang="en-US" b="1" dirty="0"/>
          </a:p>
          <a:p>
            <a:pPr lvl="0" algn="ctr"/>
            <a:r>
              <a:rPr lang="ar-SA" b="1" dirty="0"/>
              <a:t>الأمر الإيجابي عن المنكر.</a:t>
            </a:r>
            <a:endParaRPr lang="en-US" b="1" dirty="0"/>
          </a:p>
          <a:p>
            <a:pPr lvl="0" algn="ctr"/>
            <a:r>
              <a:rPr lang="ar-SA" b="1" dirty="0"/>
              <a:t>الأمر السلبي بالمعروف </a:t>
            </a:r>
            <a:endParaRPr lang="ar-EG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80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704</Words>
  <Application>Microsoft Office PowerPoint</Application>
  <PresentationFormat>مخصص</PresentationFormat>
  <Paragraphs>169</Paragraphs>
  <Slides>23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4" baseType="lpstr">
      <vt:lpstr>Office Theme</vt:lpstr>
      <vt:lpstr>التزكية </vt:lpstr>
      <vt:lpstr>عرض تقديمي في PowerPoint</vt:lpstr>
      <vt:lpstr>التوكل</vt:lpstr>
      <vt:lpstr>تابع التوكل   </vt:lpstr>
      <vt:lpstr>الدرس الثاني : الكرم والإيثار </vt:lpstr>
      <vt:lpstr>الكرم والإيثار</vt:lpstr>
      <vt:lpstr>الدرس الثالث: التواضع</vt:lpstr>
      <vt:lpstr>تابع : التواضع</vt:lpstr>
      <vt:lpstr>الدرس الرابع : الأمر بالمعروف والنهي عن المنكر </vt:lpstr>
      <vt:lpstr>تابع : الأمر بالمعروف والنهي عن المنكر </vt:lpstr>
      <vt:lpstr>تابع : الأمر بالمعروف والنهي عن المنكر </vt:lpstr>
      <vt:lpstr> الدرس الخامس : الحب في الله، والمسارعة في الخيرات</vt:lpstr>
      <vt:lpstr>تابع الحب في الله، والمسارعة في الخيرات </vt:lpstr>
      <vt:lpstr>تابع الحب في الله، والمسارعة في الخيرات </vt:lpstr>
      <vt:lpstr>الدرس السادس : الدعوة</vt:lpstr>
      <vt:lpstr>تابع : الدعوة </vt:lpstr>
      <vt:lpstr>تابع الدعوة  </vt:lpstr>
      <vt:lpstr>الدرس السابع : الأسوة الحسنة .</vt:lpstr>
      <vt:lpstr>تابع : الأسوة الحسنة </vt:lpstr>
      <vt:lpstr>تابع الأسوة الحسنة </vt:lpstr>
      <vt:lpstr>الدرس الثامن : الشجاعة، قوة الإرادة</vt:lpstr>
      <vt:lpstr>تابع :  الشجاعة، قوة الإرادة</vt:lpstr>
      <vt:lpstr>التزكية : الفصل الرابع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Azab</cp:lastModifiedBy>
  <cp:revision>17</cp:revision>
  <dcterms:created xsi:type="dcterms:W3CDTF">2020-09-13T17:12:40Z</dcterms:created>
  <dcterms:modified xsi:type="dcterms:W3CDTF">2022-01-28T19:22:04Z</dcterms:modified>
</cp:coreProperties>
</file>