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71" r:id="rId2"/>
    <p:sldId id="257" r:id="rId3"/>
    <p:sldId id="272" r:id="rId4"/>
    <p:sldId id="273" r:id="rId5"/>
    <p:sldId id="274" r:id="rId6"/>
    <p:sldId id="270" r:id="rId7"/>
    <p:sldId id="269" r:id="rId8"/>
  </p:sldIdLst>
  <p:sldSz cx="12190413"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85" d="100"/>
          <a:sy n="85" d="100"/>
        </p:scale>
        <p:origin x="-1205" y="-29"/>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KW"/>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BB9B0C5-9F32-409C-8E35-AEB7A0BA3F65}" type="datetimeFigureOut">
              <a:rPr lang="ar-KW" smtClean="0"/>
              <a:t>24/03/1443</a:t>
            </a:fld>
            <a:endParaRPr lang="ar-KW"/>
          </a:p>
        </p:txBody>
      </p:sp>
      <p:sp>
        <p:nvSpPr>
          <p:cNvPr id="4" name="عنصر نائب لصورة الشريحة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ar-KW"/>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KW"/>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833603-2E15-47FC-AF17-8258FEB3AD33}" type="slidenum">
              <a:rPr lang="ar-KW" smtClean="0"/>
              <a:t>‹#›</a:t>
            </a:fld>
            <a:endParaRPr lang="ar-KW"/>
          </a:p>
        </p:txBody>
      </p:sp>
    </p:spTree>
    <p:extLst>
      <p:ext uri="{BB962C8B-B14F-4D97-AF65-F5344CB8AC3E}">
        <p14:creationId xmlns:p14="http://schemas.microsoft.com/office/powerpoint/2010/main" val="385249609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9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95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9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95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95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281" y="2130426"/>
            <a:ext cx="10361851"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8049" y="274639"/>
            <a:ext cx="2742843"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609521" y="274639"/>
            <a:ext cx="8025355"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2959" y="4406901"/>
            <a:ext cx="10361851"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24/03/1443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24/03/1443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24/03/1443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521" y="273050"/>
            <a:ext cx="4010562"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406" y="4800600"/>
            <a:ext cx="7314248"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24/03/1443</a:t>
            </a:fld>
            <a:endParaRPr lang="ar-SA"/>
          </a:p>
        </p:txBody>
      </p:sp>
      <p:sp>
        <p:nvSpPr>
          <p:cNvPr id="5" name="عنصر نائب للتذييل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6" name="Google Shape;86;p1"/>
          <p:cNvSpPr txBox="1"/>
          <p:nvPr/>
        </p:nvSpPr>
        <p:spPr>
          <a:xfrm>
            <a:off x="4367014" y="548680"/>
            <a:ext cx="3702161" cy="1893767"/>
          </a:xfrm>
          <a:prstGeom prst="rect">
            <a:avLst/>
          </a:prstGeom>
          <a:noFill/>
          <a:ln>
            <a:noFill/>
          </a:ln>
        </p:spPr>
        <p:txBody>
          <a:bodyPr spcFirstLastPara="1" wrap="square" lIns="91425" tIns="45700" rIns="91425" bIns="45700" anchor="b" anchorCtr="0">
            <a:noAutofit/>
          </a:bodyPr>
          <a:lstStyle/>
          <a:p>
            <a:pPr marL="0" marR="0" lvl="0" indent="0" algn="ctr" rtl="0">
              <a:lnSpc>
                <a:spcPct val="270000"/>
              </a:lnSpc>
              <a:spcBef>
                <a:spcPts val="0"/>
              </a:spcBef>
              <a:spcAft>
                <a:spcPts val="0"/>
              </a:spcAft>
              <a:buClr>
                <a:schemeClr val="dk1"/>
              </a:buClr>
              <a:buSzPts val="6000"/>
              <a:buFont typeface="Calibri"/>
              <a:buNone/>
            </a:pPr>
            <a:r>
              <a:rPr lang="ar-KW" sz="54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Calibri"/>
                <a:sym typeface="Calibri"/>
              </a:rPr>
              <a:t>منهج</a:t>
            </a:r>
            <a:endParaRPr lang="en-US" sz="54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Calibri"/>
              <a:sym typeface="Calibri"/>
            </a:endParaRPr>
          </a:p>
          <a:p>
            <a:pPr marL="0" marR="0" lvl="0" indent="0" algn="ctr" rtl="0">
              <a:lnSpc>
                <a:spcPct val="90000"/>
              </a:lnSpc>
              <a:spcBef>
                <a:spcPts val="0"/>
              </a:spcBef>
              <a:spcAft>
                <a:spcPts val="0"/>
              </a:spcAft>
              <a:buClr>
                <a:schemeClr val="dk1"/>
              </a:buClr>
              <a:buSzPts val="6000"/>
              <a:buFont typeface="Calibri"/>
              <a:buNone/>
            </a:pPr>
            <a:r>
              <a:rPr lang="ar-KW" sz="54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Calibri"/>
                <a:sym typeface="Calibri"/>
              </a:rPr>
              <a:t> </a:t>
            </a:r>
            <a:r>
              <a:rPr lang="ar-KW" sz="54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Alawi Symbols" panose="05000000000000000000" pitchFamily="2" charset="2"/>
                <a:ea typeface="Calibri"/>
                <a:cs typeface="DecoType Thuluth II" panose="02010000000000000000" pitchFamily="2" charset="-78"/>
                <a:sym typeface="Calibri"/>
              </a:rPr>
              <a:t>التفسير</a:t>
            </a:r>
            <a:endParaRPr sz="5400" b="1" i="0" u="none" strike="noStrike"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Alawi Symbols" panose="05000000000000000000" pitchFamily="2" charset="2"/>
              <a:ea typeface="Calibri"/>
              <a:cs typeface="DecoType Thuluth II" panose="02010000000000000000" pitchFamily="2" charset="-78"/>
              <a:sym typeface="Calibri"/>
            </a:endParaRPr>
          </a:p>
        </p:txBody>
      </p:sp>
      <p:pic>
        <p:nvPicPr>
          <p:cNvPr id="2" name="Picture 1"/>
          <p:cNvPicPr>
            <a:picLocks noChangeAspect="1"/>
          </p:cNvPicPr>
          <p:nvPr/>
        </p:nvPicPr>
        <p:blipFill>
          <a:blip r:embed="rId3"/>
          <a:stretch>
            <a:fillRect/>
          </a:stretch>
        </p:blipFill>
        <p:spPr>
          <a:xfrm>
            <a:off x="9862030" y="185367"/>
            <a:ext cx="2160136" cy="1577768"/>
          </a:xfrm>
          <a:prstGeom prst="rect">
            <a:avLst/>
          </a:prstGeom>
        </p:spPr>
      </p:pic>
      <p:pic>
        <p:nvPicPr>
          <p:cNvPr id="3" name="Picture 2"/>
          <p:cNvPicPr>
            <a:picLocks noChangeAspect="1"/>
          </p:cNvPicPr>
          <p:nvPr/>
        </p:nvPicPr>
        <p:blipFill>
          <a:blip r:embed="rId4"/>
          <a:stretch>
            <a:fillRect/>
          </a:stretch>
        </p:blipFill>
        <p:spPr>
          <a:xfrm>
            <a:off x="2" y="0"/>
            <a:ext cx="1583992" cy="6858000"/>
          </a:xfrm>
          <a:prstGeom prst="rect">
            <a:avLst/>
          </a:prstGeom>
        </p:spPr>
      </p:pic>
      <p:sp>
        <p:nvSpPr>
          <p:cNvPr id="4" name="TextBox 3"/>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sp>
        <p:nvSpPr>
          <p:cNvPr id="6" name="Rectangle 5"/>
          <p:cNvSpPr/>
          <p:nvPr/>
        </p:nvSpPr>
        <p:spPr>
          <a:xfrm>
            <a:off x="9855764" y="1609246"/>
            <a:ext cx="2145138" cy="369332"/>
          </a:xfrm>
          <a:prstGeom prst="rect">
            <a:avLst/>
          </a:prstGeom>
        </p:spPr>
        <p:txBody>
          <a:bodyPr wrap="none">
            <a:spAutoFit/>
          </a:bodyPr>
          <a:lstStyle/>
          <a:p>
            <a:r>
              <a:rPr lang="ar-KW" b="1" dirty="0">
                <a:solidFill>
                  <a:schemeClr val="accent1">
                    <a:lumMod val="75000"/>
                  </a:schemeClr>
                </a:solidFill>
                <a:latin typeface="Traditional Arabic" panose="02020603050405020304" pitchFamily="18" charset="-78"/>
                <a:cs typeface="Traditional Arabic" panose="02020603050405020304" pitchFamily="18" charset="-78"/>
              </a:rPr>
              <a:t>أكاديمية </a:t>
            </a:r>
            <a:r>
              <a:rPr lang="ar-KW" sz="1800" b="1" dirty="0">
                <a:solidFill>
                  <a:schemeClr val="accent1">
                    <a:lumMod val="75000"/>
                  </a:schemeClr>
                </a:solidFill>
                <a:latin typeface="Traditional Arabic" panose="02020603050405020304" pitchFamily="18" charset="-78"/>
                <a:cs typeface="Traditional Arabic" panose="02020603050405020304" pitchFamily="18" charset="-78"/>
              </a:rPr>
              <a:t>آيات </a:t>
            </a:r>
            <a:r>
              <a:rPr lang="ar-KW" b="1" dirty="0">
                <a:solidFill>
                  <a:schemeClr val="accent1">
                    <a:lumMod val="75000"/>
                  </a:schemeClr>
                </a:solidFill>
                <a:latin typeface="Traditional Arabic" panose="02020603050405020304" pitchFamily="18" charset="-78"/>
                <a:cs typeface="Traditional Arabic" panose="02020603050405020304" pitchFamily="18" charset="-78"/>
              </a:rPr>
              <a:t>للعلوم الإسلامية </a:t>
            </a:r>
            <a:endParaRPr lang="en-US" dirty="0">
              <a:solidFill>
                <a:schemeClr val="accent1">
                  <a:lumMod val="75000"/>
                </a:schemeClr>
              </a:solidFill>
              <a:latin typeface="Traditional Arabic" panose="02020603050405020304" pitchFamily="18" charset="-78"/>
              <a:cs typeface="Traditional Arabic" panose="02020603050405020304" pitchFamily="18" charset="-78"/>
            </a:endParaRPr>
          </a:p>
        </p:txBody>
      </p:sp>
      <p:sp>
        <p:nvSpPr>
          <p:cNvPr id="12" name="Google Shape;86;p1"/>
          <p:cNvSpPr txBox="1"/>
          <p:nvPr/>
        </p:nvSpPr>
        <p:spPr>
          <a:xfrm>
            <a:off x="3828537" y="2924945"/>
            <a:ext cx="4138975" cy="965164"/>
          </a:xfrm>
          <a:prstGeom prst="rect">
            <a:avLst/>
          </a:prstGeom>
          <a:solidFill>
            <a:schemeClr val="accent5">
              <a:lumMod val="50000"/>
            </a:schemeClr>
          </a:solidFill>
          <a:ln>
            <a:noFill/>
          </a:ln>
        </p:spPr>
        <p:txBody>
          <a:bodyPr spcFirstLastPara="1" wrap="square" lIns="91425" tIns="45700" rIns="91425" bIns="45700" anchor="b" anchorCtr="0">
            <a:noAutofit/>
          </a:bodyPr>
          <a:lstStyle/>
          <a:p>
            <a:pPr marR="0" lvl="0" algn="ctr" rtl="1">
              <a:lnSpc>
                <a:spcPct val="170000"/>
              </a:lnSpc>
              <a:spcBef>
                <a:spcPts val="0"/>
              </a:spcBef>
              <a:spcAft>
                <a:spcPts val="0"/>
              </a:spcAft>
              <a:buClr>
                <a:schemeClr val="dk1"/>
              </a:buClr>
              <a:buSzPts val="6000"/>
            </a:pPr>
            <a:r>
              <a:rPr lang="ar-KW" sz="4800" dirty="0" smtClean="0">
                <a:ln w="22225">
                  <a:solidFill>
                    <a:srgbClr val="FFFF00"/>
                  </a:solidFill>
                  <a:prstDash val="solid"/>
                </a:ln>
                <a:solidFill>
                  <a:srgbClr val="FFFF00"/>
                </a:solidFill>
                <a:latin typeface="Traditional Arabic" panose="02020603050405020304" pitchFamily="18" charset="-78"/>
                <a:ea typeface="Calibri"/>
                <a:cs typeface="Traditional Arabic" panose="02020603050405020304" pitchFamily="18" charset="-78"/>
                <a:sym typeface="Calibri"/>
              </a:rPr>
              <a:t>الفصل الدراسي الثالث</a:t>
            </a:r>
            <a:endParaRPr lang="en-US" sz="4800" dirty="0" smtClean="0">
              <a:ln w="22225">
                <a:solidFill>
                  <a:srgbClr val="FFFF00"/>
                </a:solidFill>
                <a:prstDash val="solid"/>
              </a:ln>
              <a:solidFill>
                <a:srgbClr val="FFFF00"/>
              </a:solidFill>
              <a:latin typeface="Traditional Arabic" panose="02020603050405020304" pitchFamily="18" charset="-78"/>
              <a:ea typeface="Calibri"/>
              <a:cs typeface="Traditional Arabic" panose="02020603050405020304" pitchFamily="18" charset="-78"/>
              <a:sym typeface="Calibri"/>
            </a:endParaRPr>
          </a:p>
        </p:txBody>
      </p:sp>
      <p:sp>
        <p:nvSpPr>
          <p:cNvPr id="13" name="Google Shape;86;p1"/>
          <p:cNvSpPr txBox="1"/>
          <p:nvPr/>
        </p:nvSpPr>
        <p:spPr>
          <a:xfrm>
            <a:off x="3828538" y="4771390"/>
            <a:ext cx="4138975" cy="1022094"/>
          </a:xfrm>
          <a:prstGeom prst="rect">
            <a:avLst/>
          </a:prstGeom>
          <a:noFill/>
          <a:ln>
            <a:noFill/>
          </a:ln>
        </p:spPr>
        <p:txBody>
          <a:bodyPr spcFirstLastPara="1" wrap="square" lIns="91425" tIns="45700" rIns="91425" bIns="45700" anchor="b" anchorCtr="0">
            <a:normAutofit fontScale="85000" lnSpcReduction="20000"/>
          </a:bodyPr>
          <a:lstStyle/>
          <a:p>
            <a:pPr marR="0" lvl="0" algn="r" rtl="1">
              <a:lnSpc>
                <a:spcPct val="170000"/>
              </a:lnSpc>
              <a:spcBef>
                <a:spcPts val="0"/>
              </a:spcBef>
              <a:spcAft>
                <a:spcPts val="0"/>
              </a:spcAft>
              <a:buClr>
                <a:schemeClr val="dk1"/>
              </a:buClr>
              <a:buSzPts val="6000"/>
            </a:pPr>
            <a:r>
              <a:rPr lang="ar-KW" sz="47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Calibri"/>
                <a:sym typeface="Calibri"/>
              </a:rPr>
              <a:t>  </a:t>
            </a:r>
            <a:endParaRPr lang="en-US" sz="47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Calibri"/>
              <a:sym typeface="Calibri"/>
            </a:endParaRPr>
          </a:p>
        </p:txBody>
      </p:sp>
      <p:pic>
        <p:nvPicPr>
          <p:cNvPr id="1026" name="Picture 2" descr="C:\Users\Shikh kamal\Desktop\اسمي ثلث وطغراء\دكتور كمال3.jf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79787" y="4027075"/>
            <a:ext cx="3250777" cy="249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44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6"/>
                                        </p:tgtEl>
                                        <p:attrNameLst>
                                          <p:attrName>style.visibility</p:attrName>
                                        </p:attrNameLst>
                                      </p:cBhvr>
                                      <p:to>
                                        <p:strVal val="visible"/>
                                      </p:to>
                                    </p:set>
                                    <p:anim calcmode="lin" valueType="num">
                                      <p:cBhvr>
                                        <p:cTn id="19" dur="1000" fill="hold"/>
                                        <p:tgtEl>
                                          <p:spTgt spid="86"/>
                                        </p:tgtEl>
                                        <p:attrNameLst>
                                          <p:attrName>ppt_w</p:attrName>
                                        </p:attrNameLst>
                                      </p:cBhvr>
                                      <p:tavLst>
                                        <p:tav tm="0">
                                          <p:val>
                                            <p:fltVal val="0"/>
                                          </p:val>
                                        </p:tav>
                                        <p:tav tm="100000">
                                          <p:val>
                                            <p:strVal val="#ppt_w"/>
                                          </p:val>
                                        </p:tav>
                                      </p:tavLst>
                                    </p:anim>
                                    <p:anim calcmode="lin" valueType="num">
                                      <p:cBhvr>
                                        <p:cTn id="20" dur="1000" fill="hold"/>
                                        <p:tgtEl>
                                          <p:spTgt spid="86"/>
                                        </p:tgtEl>
                                        <p:attrNameLst>
                                          <p:attrName>ppt_h</p:attrName>
                                        </p:attrNameLst>
                                      </p:cBhvr>
                                      <p:tavLst>
                                        <p:tav tm="0">
                                          <p:val>
                                            <p:fltVal val="0"/>
                                          </p:val>
                                        </p:tav>
                                        <p:tav tm="100000">
                                          <p:val>
                                            <p:strVal val="#ppt_h"/>
                                          </p:val>
                                        </p:tav>
                                      </p:tavLst>
                                    </p:anim>
                                    <p:anim calcmode="lin" valueType="num">
                                      <p:cBhvr>
                                        <p:cTn id="21" dur="1000" fill="hold"/>
                                        <p:tgtEl>
                                          <p:spTgt spid="86"/>
                                        </p:tgtEl>
                                        <p:attrNameLst>
                                          <p:attrName>style.rotation</p:attrName>
                                        </p:attrNameLst>
                                      </p:cBhvr>
                                      <p:tavLst>
                                        <p:tav tm="0">
                                          <p:val>
                                            <p:fltVal val="90"/>
                                          </p:val>
                                        </p:tav>
                                        <p:tav tm="100000">
                                          <p:val>
                                            <p:fltVal val="0"/>
                                          </p:val>
                                        </p:tav>
                                      </p:tavLst>
                                    </p:anim>
                                    <p:animEffect transition="in" filter="fade">
                                      <p:cBhvr>
                                        <p:cTn id="22" dur="1000"/>
                                        <p:tgtEl>
                                          <p:spTgt spid="86"/>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fltVal val="0"/>
                                          </p:val>
                                        </p:tav>
                                        <p:tav tm="100000">
                                          <p:val>
                                            <p:strVal val="#ppt_w"/>
                                          </p:val>
                                        </p:tav>
                                      </p:tavLst>
                                    </p:anim>
                                    <p:anim calcmode="lin" valueType="num">
                                      <p:cBhvr>
                                        <p:cTn id="28" dur="1000" fill="hold"/>
                                        <p:tgtEl>
                                          <p:spTgt spid="12"/>
                                        </p:tgtEl>
                                        <p:attrNameLst>
                                          <p:attrName>ppt_h</p:attrName>
                                        </p:attrNameLst>
                                      </p:cBhvr>
                                      <p:tavLst>
                                        <p:tav tm="0">
                                          <p:val>
                                            <p:fltVal val="0"/>
                                          </p:val>
                                        </p:tav>
                                        <p:tav tm="100000">
                                          <p:val>
                                            <p:strVal val="#ppt_h"/>
                                          </p:val>
                                        </p:tav>
                                      </p:tavLst>
                                    </p:anim>
                                    <p:anim calcmode="lin" valueType="num">
                                      <p:cBhvr>
                                        <p:cTn id="29" dur="1000" fill="hold"/>
                                        <p:tgtEl>
                                          <p:spTgt spid="12"/>
                                        </p:tgtEl>
                                        <p:attrNameLst>
                                          <p:attrName>style.rotation</p:attrName>
                                        </p:attrNameLst>
                                      </p:cBhvr>
                                      <p:tavLst>
                                        <p:tav tm="0">
                                          <p:val>
                                            <p:fltVal val="90"/>
                                          </p:val>
                                        </p:tav>
                                        <p:tav tm="100000">
                                          <p:val>
                                            <p:fltVal val="0"/>
                                          </p:val>
                                        </p:tav>
                                      </p:tavLst>
                                    </p:anim>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animEffect transition="in" filter="fade">
                                      <p:cBhvr>
                                        <p:cTn id="35" dur="2000"/>
                                        <p:tgtEl>
                                          <p:spTgt spid="1026"/>
                                        </p:tgtEl>
                                      </p:cBhvr>
                                    </p:animEffect>
                                    <p:anim calcmode="lin" valueType="num">
                                      <p:cBhvr>
                                        <p:cTn id="36" dur="2000" fill="hold"/>
                                        <p:tgtEl>
                                          <p:spTgt spid="1026"/>
                                        </p:tgtEl>
                                        <p:attrNameLst>
                                          <p:attrName>ppt_w</p:attrName>
                                        </p:attrNameLst>
                                      </p:cBhvr>
                                      <p:tavLst>
                                        <p:tav tm="0" fmla="#ppt_w*sin(2.5*pi*$)">
                                          <p:val>
                                            <p:fltVal val="0"/>
                                          </p:val>
                                        </p:tav>
                                        <p:tav tm="100000">
                                          <p:val>
                                            <p:fltVal val="1"/>
                                          </p:val>
                                        </p:tav>
                                      </p:tavLst>
                                    </p:anim>
                                    <p:anim calcmode="lin" valueType="num">
                                      <p:cBhvr>
                                        <p:cTn id="37"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P spid="6" grpId="0"/>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 y="27384"/>
            <a:ext cx="1583992" cy="6858000"/>
          </a:xfrm>
          <a:prstGeom prst="rect">
            <a:avLst/>
          </a:prstGeom>
        </p:spPr>
      </p:pic>
      <p:sp>
        <p:nvSpPr>
          <p:cNvPr id="14" name="Google Shape;86;p1"/>
          <p:cNvSpPr txBox="1"/>
          <p:nvPr/>
        </p:nvSpPr>
        <p:spPr>
          <a:xfrm>
            <a:off x="6743278" y="3191163"/>
            <a:ext cx="5010173" cy="597877"/>
          </a:xfrm>
          <a:prstGeom prst="rect">
            <a:avLst/>
          </a:prstGeom>
          <a:noFill/>
          <a:ln>
            <a:noFill/>
          </a:ln>
        </p:spPr>
        <p:txBody>
          <a:bodyPr spcFirstLastPara="1" wrap="square" lIns="91425" tIns="45700" rIns="91425" bIns="45700" anchor="t" anchorCtr="0">
            <a:noAutofit/>
          </a:bodyPr>
          <a:lstStyle/>
          <a:p>
            <a:pPr marL="571500" indent="-571500">
              <a:buClr>
                <a:prstClr val="black"/>
              </a:buClr>
              <a:buSzPts val="6000"/>
              <a:buFont typeface="Arial" panose="020B0604020202020204" pitchFamily="34" charset="0"/>
              <a:buChar char="•"/>
            </a:pP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غريب</a:t>
            </a:r>
            <a:r>
              <a:rPr lang="ar-KW" sz="4000" b="1" dirty="0" smtClean="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الألفاظ</a:t>
            </a:r>
          </a:p>
          <a:p>
            <a:pPr>
              <a:buClr>
                <a:prstClr val="black"/>
              </a:buClr>
              <a:buSzPts val="6000"/>
            </a:pP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Calibri" panose="020F0502020204030204" pitchFamily="34" charset="0"/>
              <a:sym typeface="Calibri"/>
            </a:endParaRPr>
          </a:p>
        </p:txBody>
      </p:sp>
      <p:sp>
        <p:nvSpPr>
          <p:cNvPr id="15" name="Google Shape;86;p1"/>
          <p:cNvSpPr txBox="1"/>
          <p:nvPr/>
        </p:nvSpPr>
        <p:spPr>
          <a:xfrm>
            <a:off x="6706843" y="4082299"/>
            <a:ext cx="5100918" cy="786861"/>
          </a:xfrm>
          <a:prstGeom prst="rect">
            <a:avLst/>
          </a:prstGeom>
          <a:noFill/>
          <a:ln>
            <a:noFill/>
          </a:ln>
        </p:spPr>
        <p:txBody>
          <a:bodyPr spcFirstLastPara="1" wrap="square" lIns="91425" tIns="45700" rIns="91425" bIns="45700" anchor="b" anchorCtr="0">
            <a:noAutofit/>
          </a:bodyPr>
          <a:lstStyle/>
          <a:p>
            <a:pPr marL="571500" indent="-571500">
              <a:buClr>
                <a:prstClr val="black"/>
              </a:buClr>
              <a:buSzPts val="6000"/>
              <a:buFont typeface="Arial" panose="020B0604020202020204" pitchFamily="34" charset="0"/>
              <a:buChar char="•"/>
            </a:pP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من</a:t>
            </a:r>
            <a:r>
              <a:rPr lang="ar-KW"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مقاصد</a:t>
            </a:r>
            <a:r>
              <a:rPr lang="ar-KW"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السورة</a:t>
            </a:r>
            <a:r>
              <a:rPr lang="ar-SA"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endParaRPr>
          </a:p>
        </p:txBody>
      </p:sp>
      <p:sp>
        <p:nvSpPr>
          <p:cNvPr id="16" name="Google Shape;86;p1"/>
          <p:cNvSpPr txBox="1"/>
          <p:nvPr/>
        </p:nvSpPr>
        <p:spPr>
          <a:xfrm>
            <a:off x="6671270" y="5157192"/>
            <a:ext cx="5100918" cy="675532"/>
          </a:xfrm>
          <a:prstGeom prst="rect">
            <a:avLst/>
          </a:prstGeom>
          <a:noFill/>
          <a:ln>
            <a:noFill/>
          </a:ln>
        </p:spPr>
        <p:txBody>
          <a:bodyPr spcFirstLastPara="1" wrap="square" lIns="91425" tIns="45700" rIns="91425" bIns="45700" anchor="b" anchorCtr="0">
            <a:noAutofit/>
          </a:bodyPr>
          <a:lstStyle/>
          <a:p>
            <a:pPr marL="571500" indent="-571500">
              <a:buClr>
                <a:prstClr val="black"/>
              </a:buClr>
              <a:buSzPts val="6000"/>
              <a:buFont typeface="Arial" panose="020B0604020202020204" pitchFamily="34" charset="0"/>
              <a:buChar char="•"/>
            </a:pP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من</a:t>
            </a:r>
            <a:r>
              <a:rPr lang="ar-KW"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فوائد</a:t>
            </a:r>
            <a:r>
              <a:rPr lang="ar-KW"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السورة</a:t>
            </a:r>
            <a:r>
              <a:rPr lang="ar-SA"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rPr>
              <a:t> </a:t>
            </a: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Al-Mujahed Free" pitchFamily="2" charset="-78"/>
            </a:endParaRPr>
          </a:p>
        </p:txBody>
      </p:sp>
      <p:sp>
        <p:nvSpPr>
          <p:cNvPr id="17"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sp>
        <p:nvSpPr>
          <p:cNvPr id="10" name="Google Shape;86;p1"/>
          <p:cNvSpPr txBox="1"/>
          <p:nvPr/>
        </p:nvSpPr>
        <p:spPr>
          <a:xfrm>
            <a:off x="6692257" y="2399075"/>
            <a:ext cx="5010173" cy="597877"/>
          </a:xfrm>
          <a:prstGeom prst="rect">
            <a:avLst/>
          </a:prstGeom>
          <a:noFill/>
          <a:ln>
            <a:noFill/>
          </a:ln>
        </p:spPr>
        <p:txBody>
          <a:bodyPr spcFirstLastPara="1" wrap="square" lIns="91425" tIns="45700" rIns="91425" bIns="45700" anchor="t" anchorCtr="0">
            <a:noAutofit/>
          </a:bodyPr>
          <a:lstStyle/>
          <a:p>
            <a:pPr marL="571500" indent="-571500">
              <a:buClr>
                <a:prstClr val="black"/>
              </a:buClr>
              <a:buSzPts val="6000"/>
              <a:buFont typeface="Arial" panose="020B0604020202020204" pitchFamily="34" charset="0"/>
              <a:buChar char="•"/>
            </a:pPr>
            <a:r>
              <a:rPr lang="ar-KW"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مقدمة</a:t>
            </a:r>
            <a:endPar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endParaRPr>
          </a:p>
          <a:p>
            <a:pPr>
              <a:buClr>
                <a:prstClr val="black"/>
              </a:buClr>
              <a:buSzPts val="6000"/>
            </a:pP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Calibri" panose="020F0502020204030204" pitchFamily="34" charset="0"/>
              <a:sym typeface="Calibri"/>
            </a:endParaRPr>
          </a:p>
        </p:txBody>
      </p:sp>
      <p:sp>
        <p:nvSpPr>
          <p:cNvPr id="11" name="Google Shape;86;p1"/>
          <p:cNvSpPr txBox="1"/>
          <p:nvPr/>
        </p:nvSpPr>
        <p:spPr>
          <a:xfrm>
            <a:off x="4254538" y="260648"/>
            <a:ext cx="3640868" cy="1533264"/>
          </a:xfrm>
          <a:prstGeom prst="rect">
            <a:avLst/>
          </a:prstGeom>
          <a:solidFill>
            <a:schemeClr val="accent5">
              <a:lumMod val="40000"/>
              <a:lumOff val="60000"/>
            </a:schemeClr>
          </a:solidFill>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b" anchorCtr="0">
            <a:noAutofit/>
          </a:bodyPr>
          <a:lstStyle/>
          <a:p>
            <a:pPr algn="ctr">
              <a:buClr>
                <a:prstClr val="black"/>
              </a:buClr>
              <a:buSzPts val="6000"/>
            </a:pPr>
            <a:r>
              <a:rPr lang="ar-KW"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المحاضرة (6)</a:t>
            </a:r>
          </a:p>
          <a:p>
            <a:pPr algn="ctr">
              <a:buClr>
                <a:prstClr val="black"/>
              </a:buClr>
              <a:buSzPts val="6000"/>
            </a:pPr>
            <a:r>
              <a:rPr lang="ar-KW"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سورة  الممتحنة</a:t>
            </a:r>
            <a:endParaRPr lang="en-US"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endParaRPr>
          </a:p>
        </p:txBody>
      </p:sp>
      <p:pic>
        <p:nvPicPr>
          <p:cNvPr id="12" name="Picture 1"/>
          <p:cNvPicPr>
            <a:picLocks noChangeAspect="1"/>
          </p:cNvPicPr>
          <p:nvPr/>
        </p:nvPicPr>
        <p:blipFill>
          <a:blip r:embed="rId4"/>
          <a:stretch>
            <a:fillRect/>
          </a:stretch>
        </p:blipFill>
        <p:spPr>
          <a:xfrm>
            <a:off x="11025957" y="185370"/>
            <a:ext cx="996208" cy="727633"/>
          </a:xfrm>
          <a:prstGeom prst="rect">
            <a:avLst/>
          </a:prstGeom>
        </p:spPr>
      </p:pic>
      <p:sp>
        <p:nvSpPr>
          <p:cNvPr id="18"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Tree>
    <p:extLst>
      <p:ext uri="{BB962C8B-B14F-4D97-AF65-F5344CB8AC3E}">
        <p14:creationId xmlns:p14="http://schemas.microsoft.com/office/powerpoint/2010/main" val="158288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2000"/>
                                        <p:tgtEl>
                                          <p:spTgt spid="18"/>
                                        </p:tgtEl>
                                      </p:cBhvr>
                                    </p:animEffect>
                                    <p:anim calcmode="lin" valueType="num">
                                      <p:cBhvr>
                                        <p:cTn id="13" dur="2000" fill="hold"/>
                                        <p:tgtEl>
                                          <p:spTgt spid="18"/>
                                        </p:tgtEl>
                                        <p:attrNameLst>
                                          <p:attrName>ppt_w</p:attrName>
                                        </p:attrNameLst>
                                      </p:cBhvr>
                                      <p:tavLst>
                                        <p:tav tm="0" fmla="#ppt_w*sin(2.5*pi*$)">
                                          <p:val>
                                            <p:fltVal val="0"/>
                                          </p:val>
                                        </p:tav>
                                        <p:tav tm="100000">
                                          <p:val>
                                            <p:fltVal val="1"/>
                                          </p:val>
                                        </p:tav>
                                      </p:tavLst>
                                    </p:anim>
                                    <p:anim calcmode="lin" valueType="num">
                                      <p:cBhvr>
                                        <p:cTn id="14" dur="2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ppt_w</p:attrName>
                                        </p:attrNameLst>
                                      </p:cBhvr>
                                      <p:tavLst>
                                        <p:tav tm="0">
                                          <p:val>
                                            <p:fltVal val="0"/>
                                          </p:val>
                                        </p:tav>
                                        <p:tav tm="100000">
                                          <p:val>
                                            <p:strVal val="#ppt_w"/>
                                          </p:val>
                                        </p:tav>
                                      </p:tavLst>
                                    </p:anim>
                                    <p:anim calcmode="lin" valueType="num">
                                      <p:cBhvr>
                                        <p:cTn id="20" dur="1000" fill="hold"/>
                                        <p:tgtEl>
                                          <p:spTgt spid="11"/>
                                        </p:tgtEl>
                                        <p:attrNameLst>
                                          <p:attrName>ppt_h</p:attrName>
                                        </p:attrNameLst>
                                      </p:cBhvr>
                                      <p:tavLst>
                                        <p:tav tm="0">
                                          <p:val>
                                            <p:fltVal val="0"/>
                                          </p:val>
                                        </p:tav>
                                        <p:tav tm="100000">
                                          <p:val>
                                            <p:strVal val="#ppt_h"/>
                                          </p:val>
                                        </p:tav>
                                      </p:tavLst>
                                    </p:anim>
                                    <p:anim calcmode="lin" valueType="num">
                                      <p:cBhvr>
                                        <p:cTn id="21" dur="1000" fill="hold"/>
                                        <p:tgtEl>
                                          <p:spTgt spid="11"/>
                                        </p:tgtEl>
                                        <p:attrNameLst>
                                          <p:attrName>style.rotation</p:attrName>
                                        </p:attrNameLst>
                                      </p:cBhvr>
                                      <p:tavLst>
                                        <p:tav tm="0">
                                          <p:val>
                                            <p:fltVal val="90"/>
                                          </p:val>
                                        </p:tav>
                                        <p:tav tm="100000">
                                          <p:val>
                                            <p:fltVal val="0"/>
                                          </p:val>
                                        </p:tav>
                                      </p:tavLst>
                                    </p:anim>
                                    <p:animEffect transition="in" filter="fade">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anim calcmode="lin" valueType="num">
                                      <p:cBhvr>
                                        <p:cTn id="28" dur="2000" fill="hold"/>
                                        <p:tgtEl>
                                          <p:spTgt spid="10"/>
                                        </p:tgtEl>
                                        <p:attrNameLst>
                                          <p:attrName>ppt_w</p:attrName>
                                        </p:attrNameLst>
                                      </p:cBhvr>
                                      <p:tavLst>
                                        <p:tav tm="0" fmla="#ppt_w*sin(2.5*pi*$)">
                                          <p:val>
                                            <p:fltVal val="0"/>
                                          </p:val>
                                        </p:tav>
                                        <p:tav tm="100000">
                                          <p:val>
                                            <p:fltVal val="1"/>
                                          </p:val>
                                        </p:tav>
                                      </p:tavLst>
                                    </p:anim>
                                    <p:anim calcmode="lin" valueType="num">
                                      <p:cBhvr>
                                        <p:cTn id="2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ppt_w</p:attrName>
                                        </p:attrNameLst>
                                      </p:cBhvr>
                                      <p:tavLst>
                                        <p:tav tm="0" fmla="#ppt_w*sin(2.5*pi*$)">
                                          <p:val>
                                            <p:fltVal val="0"/>
                                          </p:val>
                                        </p:tav>
                                        <p:tav tm="100000">
                                          <p:val>
                                            <p:fltVal val="1"/>
                                          </p:val>
                                        </p:tav>
                                      </p:tavLst>
                                    </p:anim>
                                    <p:anim calcmode="lin" valueType="num">
                                      <p:cBhvr>
                                        <p:cTn id="36"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2000"/>
                                        <p:tgtEl>
                                          <p:spTgt spid="15"/>
                                        </p:tgtEl>
                                      </p:cBhvr>
                                    </p:animEffect>
                                    <p:anim calcmode="lin" valueType="num">
                                      <p:cBhvr>
                                        <p:cTn id="42" dur="2000" fill="hold"/>
                                        <p:tgtEl>
                                          <p:spTgt spid="15"/>
                                        </p:tgtEl>
                                        <p:attrNameLst>
                                          <p:attrName>ppt_w</p:attrName>
                                        </p:attrNameLst>
                                      </p:cBhvr>
                                      <p:tavLst>
                                        <p:tav tm="0" fmla="#ppt_w*sin(2.5*pi*$)">
                                          <p:val>
                                            <p:fltVal val="0"/>
                                          </p:val>
                                        </p:tav>
                                        <p:tav tm="100000">
                                          <p:val>
                                            <p:fltVal val="1"/>
                                          </p:val>
                                        </p:tav>
                                      </p:tavLst>
                                    </p:anim>
                                    <p:anim calcmode="lin" valueType="num">
                                      <p:cBhvr>
                                        <p:cTn id="43" dur="20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2000"/>
                                        <p:tgtEl>
                                          <p:spTgt spid="16"/>
                                        </p:tgtEl>
                                      </p:cBhvr>
                                    </p:animEffect>
                                    <p:anim calcmode="lin" valueType="num">
                                      <p:cBhvr>
                                        <p:cTn id="49" dur="2000" fill="hold"/>
                                        <p:tgtEl>
                                          <p:spTgt spid="16"/>
                                        </p:tgtEl>
                                        <p:attrNameLst>
                                          <p:attrName>ppt_w</p:attrName>
                                        </p:attrNameLst>
                                      </p:cBhvr>
                                      <p:tavLst>
                                        <p:tav tm="0" fmla="#ppt_w*sin(2.5*pi*$)">
                                          <p:val>
                                            <p:fltVal val="0"/>
                                          </p:val>
                                        </p:tav>
                                        <p:tav tm="100000">
                                          <p:val>
                                            <p:fltVal val="1"/>
                                          </p:val>
                                        </p:tav>
                                      </p:tavLst>
                                    </p:anim>
                                    <p:anim calcmode="lin" valueType="num">
                                      <p:cBhvr>
                                        <p:cTn id="50" dur="2000" fill="hold"/>
                                        <p:tgtEl>
                                          <p:spTgt spid="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0" grpId="0"/>
      <p:bldP spid="11" grpId="0" animBg="1"/>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 y="0"/>
            <a:ext cx="1583992" cy="6858000"/>
          </a:xfrm>
          <a:prstGeom prst="rect">
            <a:avLst/>
          </a:prstGeom>
        </p:spPr>
      </p:pic>
      <p:sp>
        <p:nvSpPr>
          <p:cNvPr id="14" name="Google Shape;86;p1"/>
          <p:cNvSpPr txBox="1"/>
          <p:nvPr/>
        </p:nvSpPr>
        <p:spPr>
          <a:xfrm>
            <a:off x="6692257" y="1124744"/>
            <a:ext cx="5010173" cy="597877"/>
          </a:xfrm>
          <a:prstGeom prst="rect">
            <a:avLst/>
          </a:prstGeom>
          <a:noFill/>
          <a:ln>
            <a:noFill/>
          </a:ln>
        </p:spPr>
        <p:txBody>
          <a:bodyPr spcFirstLastPara="1" wrap="square" lIns="91425" tIns="45700" rIns="91425" bIns="45700" anchor="t" anchorCtr="0">
            <a:noAutofit/>
          </a:bodyPr>
          <a:lstStyle/>
          <a:p>
            <a:pPr marL="571500" indent="-571500">
              <a:buClr>
                <a:prstClr val="black"/>
              </a:buClr>
              <a:buSzPts val="6000"/>
              <a:buFont typeface="Arial" panose="020B0604020202020204" pitchFamily="34" charset="0"/>
              <a:buChar char="•"/>
            </a:pPr>
            <a:r>
              <a:rPr lang="ar-KW"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مقدمة</a:t>
            </a:r>
            <a:endPar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endParaRPr>
          </a:p>
          <a:p>
            <a:pPr>
              <a:buClr>
                <a:prstClr val="black"/>
              </a:buClr>
              <a:buSzPts val="6000"/>
            </a:pP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Calibri" panose="020F0502020204030204" pitchFamily="34" charset="0"/>
              <a:sym typeface="Calibri"/>
            </a:endParaRPr>
          </a:p>
        </p:txBody>
      </p:sp>
      <p:sp>
        <p:nvSpPr>
          <p:cNvPr id="16" name="Google Shape;86;p1"/>
          <p:cNvSpPr txBox="1"/>
          <p:nvPr/>
        </p:nvSpPr>
        <p:spPr>
          <a:xfrm>
            <a:off x="1486694" y="1722622"/>
            <a:ext cx="10635487" cy="4796824"/>
          </a:xfrm>
          <a:prstGeom prst="rect">
            <a:avLst/>
          </a:prstGeom>
          <a:noFill/>
          <a:ln>
            <a:noFill/>
          </a:ln>
        </p:spPr>
        <p:txBody>
          <a:bodyPr spcFirstLastPara="1" wrap="square" lIns="91425" tIns="45700" rIns="91425" bIns="45700" anchor="b" anchorCtr="0">
            <a:noAutofit/>
          </a:bodyPr>
          <a:lstStyle/>
          <a:p>
            <a:pPr lvl="0"/>
            <a:r>
              <a:rPr lang="ar-KW" sz="2800" b="1" dirty="0">
                <a:solidFill>
                  <a:srgbClr val="FF0000"/>
                </a:solidFill>
                <a:latin typeface="Traditional Arabic" panose="02020603050405020304" pitchFamily="18" charset="-78"/>
                <a:cs typeface="Traditional Arabic" panose="02020603050405020304" pitchFamily="18" charset="-78"/>
              </a:rPr>
              <a:t>قوله -</a:t>
            </a:r>
            <a:r>
              <a:rPr lang="en-US" sz="2800" b="1" dirty="0">
                <a:solidFill>
                  <a:srgbClr val="FF0000"/>
                </a:solidFill>
                <a:latin typeface="AGA Arabesque" panose="05010101010101010101" pitchFamily="2" charset="2"/>
                <a:cs typeface="SC_DUBAI" pitchFamily="2" charset="-78"/>
              </a:rPr>
              <a:t>U</a:t>
            </a:r>
            <a:r>
              <a:rPr lang="ar-KW" sz="2800" b="1" dirty="0">
                <a:solidFill>
                  <a:srgbClr val="FF0000"/>
                </a:solidFill>
                <a:latin typeface="Traditional Arabic" panose="02020603050405020304" pitchFamily="18" charset="-78"/>
                <a:cs typeface="Traditional Arabic" panose="02020603050405020304" pitchFamily="18" charset="-78"/>
              </a:rPr>
              <a:t>-: ﴿يا أَيُّهَا الَّذِينَ آمَنُوا لا تَتَّخِذُوا عَدُوِّي وَعَدُوَّكُمْ أَوْلِياءَ﴾ الآية.</a:t>
            </a:r>
            <a:endParaRPr lang="en-US" sz="2800" dirty="0">
              <a:solidFill>
                <a:srgbClr val="FF0000"/>
              </a:solidFill>
              <a:latin typeface="Traditional Arabic" panose="02020603050405020304" pitchFamily="18" charset="-78"/>
              <a:cs typeface="Traditional Arabic" panose="02020603050405020304" pitchFamily="18" charset="-78"/>
            </a:endParaRPr>
          </a:p>
          <a:p>
            <a:r>
              <a:rPr lang="ar-KW" sz="2800" dirty="0">
                <a:solidFill>
                  <a:srgbClr val="002060"/>
                </a:solidFill>
                <a:latin typeface="Traditional Arabic" panose="02020603050405020304" pitchFamily="18" charset="-78"/>
                <a:cs typeface="Traditional Arabic" panose="02020603050405020304" pitchFamily="18" charset="-78"/>
              </a:rPr>
              <a:t>قال جماعة المفسرين: نزلت في حاطب بن أبي </a:t>
            </a:r>
            <a:r>
              <a:rPr lang="ar-KW" sz="2800" dirty="0" err="1">
                <a:solidFill>
                  <a:srgbClr val="002060"/>
                </a:solidFill>
                <a:latin typeface="Traditional Arabic" panose="02020603050405020304" pitchFamily="18" charset="-78"/>
                <a:cs typeface="Traditional Arabic" panose="02020603050405020304" pitchFamily="18" charset="-78"/>
              </a:rPr>
              <a:t>بَلْتَعَةَ</a:t>
            </a:r>
            <a:r>
              <a:rPr lang="ar-KW" sz="2800" dirty="0">
                <a:solidFill>
                  <a:srgbClr val="002060"/>
                </a:solidFill>
                <a:latin typeface="Traditional Arabic" panose="02020603050405020304" pitchFamily="18" charset="-78"/>
                <a:cs typeface="Traditional Arabic" panose="02020603050405020304" pitchFamily="18" charset="-78"/>
              </a:rPr>
              <a:t>، وذلك: أن سَارَةَ مولاةَ أبي عمرو بن صيفي بن هاشم بن عبد مناف، أتت رسول الله -ﷺ- من مكة إلى المدينة، ورسول الله -ﷺ- يتجهز لفتح مكة، فقال لها: أمسلمة جئت؟ قالت: لا، قال: فما جاء بك؟ قالت: أنتم كنتم الأهل والعشيرة والموالي، وقد احتجت حاجة شديدة فقدمت عليكم لتعطوني وتكسوني. قال لها: فأين أنتِ من شباب أهل مكة؟ وكانت مغنية. قالت: ما طُلب مني شيء؟ بعد وقعة بدر. فحث رسولُ الله -ﷺ- بني عبد المطلب وبني المطلب على إعطائها، فكسوها وحملوها وأعطوها. فأتاها حاطب بن أبي </a:t>
            </a:r>
            <a:r>
              <a:rPr lang="ar-KW" sz="2800" dirty="0" err="1">
                <a:solidFill>
                  <a:srgbClr val="002060"/>
                </a:solidFill>
                <a:latin typeface="Traditional Arabic" panose="02020603050405020304" pitchFamily="18" charset="-78"/>
                <a:cs typeface="Traditional Arabic" panose="02020603050405020304" pitchFamily="18" charset="-78"/>
              </a:rPr>
              <a:t>بلتعة</a:t>
            </a:r>
            <a:r>
              <a:rPr lang="ar-KW" sz="2800" dirty="0">
                <a:solidFill>
                  <a:srgbClr val="002060"/>
                </a:solidFill>
                <a:latin typeface="Traditional Arabic" panose="02020603050405020304" pitchFamily="18" charset="-78"/>
                <a:cs typeface="Traditional Arabic" panose="02020603050405020304" pitchFamily="18" charset="-78"/>
              </a:rPr>
              <a:t>، وكتب معها إلى أهل مكة وأعطاها عشرة دنانير على أن توصل الكتاب إلى أهل مكة، وكتب في الكتاب: من حاطب إلى أهل مكة: إن رسول الله -ﷺ- يريدكم، فخذوا حِذْرَكُم. فخرجت سارة، ونزل جبريل -</a:t>
            </a:r>
            <a:r>
              <a:rPr lang="ar-KW" sz="2800" dirty="0">
                <a:solidFill>
                  <a:srgbClr val="002060"/>
                </a:solidFill>
                <a:latin typeface="Traditional Arabic" panose="02020603050405020304" pitchFamily="18" charset="-78"/>
                <a:cs typeface="SC_DUBAI" pitchFamily="2" charset="-78"/>
              </a:rPr>
              <a:t>#</a:t>
            </a:r>
            <a:r>
              <a:rPr lang="ar-KW" sz="2800" dirty="0">
                <a:solidFill>
                  <a:srgbClr val="002060"/>
                </a:solidFill>
                <a:latin typeface="Traditional Arabic" panose="02020603050405020304" pitchFamily="18" charset="-78"/>
                <a:cs typeface="Traditional Arabic" panose="02020603050405020304" pitchFamily="18" charset="-78"/>
              </a:rPr>
              <a:t>-، فأخبر النبي -ﷺ- بما فعل حاطب. فبعث رسول الله -ﷺ- علياً وعماراً والزّبَير وطلْحة والمِقْدَاد بن الأسْوَد وأبا مَرْثَد. وكانوا كلُّهم فرساناً، وقال لهم: انطلقُوا حتى تأتُوا رَوْضَة </a:t>
            </a:r>
            <a:r>
              <a:rPr lang="ar-KW" sz="2800" dirty="0" err="1">
                <a:solidFill>
                  <a:srgbClr val="002060"/>
                </a:solidFill>
                <a:latin typeface="Traditional Arabic" panose="02020603050405020304" pitchFamily="18" charset="-78"/>
                <a:cs typeface="Traditional Arabic" panose="02020603050405020304" pitchFamily="18" charset="-78"/>
              </a:rPr>
              <a:t>خَاخ</a:t>
            </a:r>
            <a:r>
              <a:rPr lang="ar-KW" sz="2800" dirty="0">
                <a:solidFill>
                  <a:srgbClr val="002060"/>
                </a:solidFill>
                <a:latin typeface="Traditional Arabic" panose="02020603050405020304" pitchFamily="18" charset="-78"/>
                <a:cs typeface="Traditional Arabic" panose="02020603050405020304" pitchFamily="18" charset="-78"/>
              </a:rPr>
              <a:t>، فإن بها ظعينةً معها كتابٌ من حاطبٍ إلى المشركين فخذوه، وخلَّوا سبيلَها، فإن لم تدفعه إليكم فاضربوا عنقها. </a:t>
            </a:r>
            <a:endParaRPr lang="en-US" sz="2800" b="1" dirty="0">
              <a:ln w="9525">
                <a:solidFill>
                  <a:srgbClr val="8064A2">
                    <a:lumMod val="20000"/>
                    <a:lumOff val="80000"/>
                  </a:srgbClr>
                </a:solidFill>
                <a:prstDash val="solid"/>
              </a:ln>
              <a:solidFill>
                <a:srgbClr val="002060"/>
              </a:solidFill>
              <a:effectLst>
                <a:glow rad="63500">
                  <a:srgbClr val="8064A2">
                    <a:satMod val="175000"/>
                    <a:alpha val="40000"/>
                  </a:srgbClr>
                </a:glow>
              </a:effectLst>
              <a:latin typeface="Traditional Arabic" panose="02020603050405020304" pitchFamily="18" charset="-78"/>
              <a:ea typeface="Calibri"/>
              <a:cs typeface="Traditional Arabic" panose="02020603050405020304" pitchFamily="18" charset="-78"/>
            </a:endParaRPr>
          </a:p>
        </p:txBody>
      </p:sp>
      <p:sp>
        <p:nvSpPr>
          <p:cNvPr id="17"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sp>
        <p:nvSpPr>
          <p:cNvPr id="9" name="Google Shape;86;p1"/>
          <p:cNvSpPr txBox="1"/>
          <p:nvPr/>
        </p:nvSpPr>
        <p:spPr>
          <a:xfrm>
            <a:off x="4254538" y="260648"/>
            <a:ext cx="3640868" cy="766632"/>
          </a:xfrm>
          <a:prstGeom prst="rect">
            <a:avLst/>
          </a:prstGeom>
          <a:solidFill>
            <a:schemeClr val="accent5">
              <a:lumMod val="40000"/>
              <a:lumOff val="60000"/>
            </a:schemeClr>
          </a:solidFill>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b" anchorCtr="0">
            <a:noAutofit/>
          </a:bodyPr>
          <a:lstStyle/>
          <a:p>
            <a:pPr algn="ctr">
              <a:buClr>
                <a:prstClr val="black"/>
              </a:buClr>
              <a:buSzPts val="6000"/>
            </a:pPr>
            <a:r>
              <a:rPr lang="ar-KW" sz="4000" b="1" dirty="0" smtClean="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سورة  </a:t>
            </a:r>
            <a:r>
              <a:rPr lang="ar-KW"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الممتحنة</a:t>
            </a:r>
            <a:endParaRPr lang="en-US"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endParaRPr>
          </a:p>
        </p:txBody>
      </p:sp>
      <p:pic>
        <p:nvPicPr>
          <p:cNvPr id="11" name="Picture 1"/>
          <p:cNvPicPr>
            <a:picLocks noChangeAspect="1"/>
          </p:cNvPicPr>
          <p:nvPr/>
        </p:nvPicPr>
        <p:blipFill>
          <a:blip r:embed="rId4"/>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Tree>
    <p:extLst>
      <p:ext uri="{BB962C8B-B14F-4D97-AF65-F5344CB8AC3E}">
        <p14:creationId xmlns:p14="http://schemas.microsoft.com/office/powerpoint/2010/main" val="294460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anim calcmode="lin" valueType="num">
                                      <p:cBhvr>
                                        <p:cTn id="8" dur="2000" fill="hold"/>
                                        <p:tgtEl>
                                          <p:spTgt spid="11"/>
                                        </p:tgtEl>
                                        <p:attrNameLst>
                                          <p:attrName>ppt_w</p:attrName>
                                        </p:attrNameLst>
                                      </p:cBhvr>
                                      <p:tavLst>
                                        <p:tav tm="0" fmla="#ppt_w*sin(2.5*pi*$)">
                                          <p:val>
                                            <p:fltVal val="0"/>
                                          </p:val>
                                        </p:tav>
                                        <p:tav tm="100000">
                                          <p:val>
                                            <p:fltVal val="1"/>
                                          </p:val>
                                        </p:tav>
                                      </p:tavLst>
                                    </p:anim>
                                    <p:anim calcmode="lin" valueType="num">
                                      <p:cBhvr>
                                        <p:cTn id="9" dur="2000" fill="hold"/>
                                        <p:tgtEl>
                                          <p:spTgt spid="11"/>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anim calcmode="lin" valueType="num">
                                      <p:cBhvr>
                                        <p:cTn id="13" dur="2000" fill="hold"/>
                                        <p:tgtEl>
                                          <p:spTgt spid="12"/>
                                        </p:tgtEl>
                                        <p:attrNameLst>
                                          <p:attrName>ppt_w</p:attrName>
                                        </p:attrNameLst>
                                      </p:cBhvr>
                                      <p:tavLst>
                                        <p:tav tm="0" fmla="#ppt_w*sin(2.5*pi*$)">
                                          <p:val>
                                            <p:fltVal val="0"/>
                                          </p:val>
                                        </p:tav>
                                        <p:tav tm="100000">
                                          <p:val>
                                            <p:fltVal val="1"/>
                                          </p:val>
                                        </p:tav>
                                      </p:tavLst>
                                    </p:anim>
                                    <p:anim calcmode="lin" valueType="num">
                                      <p:cBhvr>
                                        <p:cTn id="14"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000"/>
                                        <p:tgtEl>
                                          <p:spTgt spid="14"/>
                                        </p:tgtEl>
                                      </p:cBhvr>
                                    </p:animEffect>
                                    <p:anim calcmode="lin" valueType="num">
                                      <p:cBhvr>
                                        <p:cTn id="28" dur="2000" fill="hold"/>
                                        <p:tgtEl>
                                          <p:spTgt spid="14"/>
                                        </p:tgtEl>
                                        <p:attrNameLst>
                                          <p:attrName>ppt_w</p:attrName>
                                        </p:attrNameLst>
                                      </p:cBhvr>
                                      <p:tavLst>
                                        <p:tav tm="0" fmla="#ppt_w*sin(2.5*pi*$)">
                                          <p:val>
                                            <p:fltVal val="0"/>
                                          </p:val>
                                        </p:tav>
                                        <p:tav tm="100000">
                                          <p:val>
                                            <p:fltVal val="1"/>
                                          </p:val>
                                        </p:tav>
                                      </p:tavLst>
                                    </p:anim>
                                    <p:anim calcmode="lin" valueType="num">
                                      <p:cBhvr>
                                        <p:cTn id="29"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0"/>
                                        <p:tgtEl>
                                          <p:spTgt spid="16"/>
                                        </p:tgtEl>
                                      </p:cBhvr>
                                    </p:animEffect>
                                    <p:anim calcmode="lin" valueType="num">
                                      <p:cBhvr>
                                        <p:cTn id="35" dur="2000" fill="hold"/>
                                        <p:tgtEl>
                                          <p:spTgt spid="16"/>
                                        </p:tgtEl>
                                        <p:attrNameLst>
                                          <p:attrName>ppt_w</p:attrName>
                                        </p:attrNameLst>
                                      </p:cBhvr>
                                      <p:tavLst>
                                        <p:tav tm="0" fmla="#ppt_w*sin(2.5*pi*$)">
                                          <p:val>
                                            <p:fltVal val="0"/>
                                          </p:val>
                                        </p:tav>
                                        <p:tav tm="100000">
                                          <p:val>
                                            <p:fltVal val="1"/>
                                          </p:val>
                                        </p:tav>
                                      </p:tavLst>
                                    </p:anim>
                                    <p:anim calcmode="lin" valueType="num">
                                      <p:cBhvr>
                                        <p:cTn id="36" dur="20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6">
                                            <p:txEl>
                                              <p:pRg st="1" end="1"/>
                                            </p:txEl>
                                          </p:spTgt>
                                        </p:tgtEl>
                                        <p:attrNameLst>
                                          <p:attrName>style.visibility</p:attrName>
                                        </p:attrNameLst>
                                      </p:cBhvr>
                                      <p:to>
                                        <p:strVal val="visible"/>
                                      </p:to>
                                    </p:set>
                                    <p:animEffect transition="in" filter="fade">
                                      <p:cBhvr>
                                        <p:cTn id="41" dur="1000"/>
                                        <p:tgtEl>
                                          <p:spTgt spid="16">
                                            <p:txEl>
                                              <p:pRg st="1" end="1"/>
                                            </p:txEl>
                                          </p:spTgt>
                                        </p:tgtEl>
                                      </p:cBhvr>
                                    </p:animEffect>
                                    <p:anim calcmode="lin" valueType="num">
                                      <p:cBhvr>
                                        <p:cTn id="42"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9"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 y="0"/>
            <a:ext cx="1583992" cy="6858000"/>
          </a:xfrm>
          <a:prstGeom prst="rect">
            <a:avLst/>
          </a:prstGeom>
        </p:spPr>
      </p:pic>
      <p:sp>
        <p:nvSpPr>
          <p:cNvPr id="14" name="Google Shape;86;p1"/>
          <p:cNvSpPr txBox="1"/>
          <p:nvPr/>
        </p:nvSpPr>
        <p:spPr>
          <a:xfrm>
            <a:off x="6599262" y="1102931"/>
            <a:ext cx="5010173" cy="597877"/>
          </a:xfrm>
          <a:prstGeom prst="rect">
            <a:avLst/>
          </a:prstGeom>
          <a:noFill/>
          <a:ln>
            <a:noFill/>
          </a:ln>
        </p:spPr>
        <p:txBody>
          <a:bodyPr spcFirstLastPara="1" wrap="square" lIns="91425" tIns="45700" rIns="91425" bIns="45700" anchor="t" anchorCtr="0">
            <a:noAutofit/>
          </a:bodyPr>
          <a:lstStyle/>
          <a:p>
            <a:pPr marL="571500" indent="-571500">
              <a:buClr>
                <a:prstClr val="black"/>
              </a:buClr>
              <a:buSzPts val="6000"/>
              <a:buFont typeface="Arial" panose="020B0604020202020204" pitchFamily="34" charset="0"/>
              <a:buChar char="•"/>
            </a:pPr>
            <a:r>
              <a:rPr lang="ar-KW"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مقدمة</a:t>
            </a:r>
            <a:endPar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endParaRPr>
          </a:p>
          <a:p>
            <a:pPr>
              <a:buClr>
                <a:prstClr val="black"/>
              </a:buClr>
              <a:buSzPts val="6000"/>
            </a:pP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Calibri" panose="020F0502020204030204" pitchFamily="34" charset="0"/>
              <a:sym typeface="Calibri"/>
            </a:endParaRPr>
          </a:p>
        </p:txBody>
      </p:sp>
      <p:sp>
        <p:nvSpPr>
          <p:cNvPr id="16" name="Google Shape;86;p1"/>
          <p:cNvSpPr txBox="1"/>
          <p:nvPr/>
        </p:nvSpPr>
        <p:spPr>
          <a:xfrm>
            <a:off x="1486695" y="1772816"/>
            <a:ext cx="10635488" cy="4746629"/>
          </a:xfrm>
          <a:prstGeom prst="rect">
            <a:avLst/>
          </a:prstGeom>
          <a:noFill/>
          <a:ln>
            <a:noFill/>
          </a:ln>
        </p:spPr>
        <p:txBody>
          <a:bodyPr spcFirstLastPara="1" wrap="square" lIns="91425" tIns="45700" rIns="91425" bIns="45700" anchor="b" anchorCtr="0">
            <a:noAutofit/>
          </a:bodyPr>
          <a:lstStyle/>
          <a:p>
            <a:pPr lvl="0"/>
            <a:r>
              <a:rPr lang="ar-KW" sz="2800" b="1" dirty="0">
                <a:solidFill>
                  <a:srgbClr val="FF0000"/>
                </a:solidFill>
                <a:latin typeface="Traditional Arabic" panose="02020603050405020304" pitchFamily="18" charset="-78"/>
                <a:cs typeface="Traditional Arabic" panose="02020603050405020304" pitchFamily="18" charset="-78"/>
              </a:rPr>
              <a:t>قوله -</a:t>
            </a:r>
            <a:r>
              <a:rPr lang="en-US" sz="2800" b="1" dirty="0">
                <a:solidFill>
                  <a:srgbClr val="FF0000"/>
                </a:solidFill>
                <a:latin typeface="AGA Arabesque" panose="05010101010101010101" pitchFamily="2" charset="2"/>
                <a:cs typeface="Traditional Arabic" panose="02020603050405020304" pitchFamily="18" charset="-78"/>
              </a:rPr>
              <a:t>U</a:t>
            </a:r>
            <a:r>
              <a:rPr lang="ar-KW" sz="2800" b="1" dirty="0">
                <a:solidFill>
                  <a:srgbClr val="FF0000"/>
                </a:solidFill>
                <a:latin typeface="Traditional Arabic" panose="02020603050405020304" pitchFamily="18" charset="-78"/>
                <a:cs typeface="Traditional Arabic" panose="02020603050405020304" pitchFamily="18" charset="-78"/>
              </a:rPr>
              <a:t>-: ﴿يا أَيُّهَا الَّذِينَ آمَنُوا لا تَتَّخِذُوا عَدُوِّي وَعَدُوَّكُمْ أَوْلِياءَ﴾ الآية.</a:t>
            </a:r>
            <a:endParaRPr lang="en-US" sz="2800" dirty="0">
              <a:solidFill>
                <a:srgbClr val="FF0000"/>
              </a:solidFill>
              <a:latin typeface="Traditional Arabic" panose="02020603050405020304" pitchFamily="18" charset="-78"/>
              <a:cs typeface="Traditional Arabic" panose="02020603050405020304" pitchFamily="18" charset="-78"/>
            </a:endParaRPr>
          </a:p>
          <a:p>
            <a:r>
              <a:rPr lang="ar-KW" sz="2800" dirty="0">
                <a:solidFill>
                  <a:srgbClr val="002060"/>
                </a:solidFill>
                <a:latin typeface="Traditional Arabic" panose="02020603050405020304" pitchFamily="18" charset="-78"/>
                <a:cs typeface="Traditional Arabic" panose="02020603050405020304" pitchFamily="18" charset="-78"/>
              </a:rPr>
              <a:t>فخرجوا حتى أدركوها في ذلك المكان، فقالوا لها: أين الكتابُ؟ فحلفتْ بالله ما معها كتاب. ففتشوا متاعها، فلم يجدوا معها كتاباً. فهَمُّوا بالرجوع، فقال علي: والله ما كَذَبَنا، ولا كَذَّبْنا وسلَّ سيفَه وقال: أخرجي الكتابَ، وإلا والله </a:t>
            </a:r>
            <a:r>
              <a:rPr lang="ar-KW" sz="2800" dirty="0" err="1">
                <a:solidFill>
                  <a:srgbClr val="002060"/>
                </a:solidFill>
                <a:latin typeface="Traditional Arabic" panose="02020603050405020304" pitchFamily="18" charset="-78"/>
                <a:cs typeface="Traditional Arabic" panose="02020603050405020304" pitchFamily="18" charset="-78"/>
              </a:rPr>
              <a:t>لُأجَرِّدَنَّك</a:t>
            </a:r>
            <a:r>
              <a:rPr lang="ar-KW" sz="2800" dirty="0">
                <a:solidFill>
                  <a:srgbClr val="002060"/>
                </a:solidFill>
                <a:latin typeface="Traditional Arabic" panose="02020603050405020304" pitchFamily="18" charset="-78"/>
                <a:cs typeface="Traditional Arabic" panose="02020603050405020304" pitchFamily="18" charset="-78"/>
              </a:rPr>
              <a:t> </a:t>
            </a:r>
            <a:r>
              <a:rPr lang="ar-KW" sz="2800" dirty="0" err="1">
                <a:solidFill>
                  <a:srgbClr val="002060"/>
                </a:solidFill>
                <a:latin typeface="Traditional Arabic" panose="02020603050405020304" pitchFamily="18" charset="-78"/>
                <a:cs typeface="Traditional Arabic" panose="02020603050405020304" pitchFamily="18" charset="-78"/>
              </a:rPr>
              <a:t>ولأضرِبَنَّ</a:t>
            </a:r>
            <a:r>
              <a:rPr lang="ar-KW" sz="2800" dirty="0">
                <a:solidFill>
                  <a:srgbClr val="002060"/>
                </a:solidFill>
                <a:latin typeface="Traditional Arabic" panose="02020603050405020304" pitchFamily="18" charset="-78"/>
                <a:cs typeface="Traditional Arabic" panose="02020603050405020304" pitchFamily="18" charset="-78"/>
              </a:rPr>
              <a:t> عنقَك. فلما رأت الجِدَّ أخرجتْه من ذُؤابتها، وكانت قد خبأتْه في شعرها، فخلُّوا سبيلها، ورجعوا بالكتاب إلى رسول الله -ﷺ-، فأرسل رسولُ الله -ﷺ- إلى حاطب، فأتاه فقال له: هل تعرفُ الكتابَ؟ قال: نعم فقال: فما حملك على ما صنعتَ؟ فقال: يا رسول الله، والله ما كفرتُ منذ أسلمتُ، ولا غششتُك منذ نصَحْتُك، ولا أحببتهم منذ فارقتهم، ولكن: لم يكن أحدٌ من المهاجرين إلا وله بمكةَ مَنْ يمنعُ عشيرتَه، وكنتُ غريباً فيهم، وكان أهلي بين </a:t>
            </a:r>
            <a:r>
              <a:rPr lang="ar-KW" sz="2800" dirty="0" err="1">
                <a:solidFill>
                  <a:srgbClr val="002060"/>
                </a:solidFill>
                <a:latin typeface="Traditional Arabic" panose="02020603050405020304" pitchFamily="18" charset="-78"/>
                <a:cs typeface="Traditional Arabic" panose="02020603050405020304" pitchFamily="18" charset="-78"/>
              </a:rPr>
              <a:t>ظَهْرَانِيهِمْ</a:t>
            </a:r>
            <a:r>
              <a:rPr lang="ar-KW" sz="2800" dirty="0">
                <a:solidFill>
                  <a:srgbClr val="002060"/>
                </a:solidFill>
                <a:latin typeface="Traditional Arabic" panose="02020603050405020304" pitchFamily="18" charset="-78"/>
                <a:cs typeface="Traditional Arabic" panose="02020603050405020304" pitchFamily="18" charset="-78"/>
              </a:rPr>
              <a:t>، فخشيتُ على أهلي، فأردت أن أتخذ عندهم يداً، وقد علمتُ أن الله يُنزلُ بهم بأسَه، و أن كتابي لا يغني عنهم شيئاً. فصدَّقه رسول الله -ﷺ- وعذَرَه. فنزلت هذه السورة: ﴿يا أَيُّهَا الَّذِينَ آمَنُوا لا تَتَّخِذُوا عَدُوِّي وَعَدُوَّكُمْ أَوْلِياءَ﴾ فقام عمر بن الخطاب فقال: دعني يا رسول الله أضرب عنق هذا المنافق، فقال رسول الله -ﷺ-: وما يدريك يا عمر، لعل الله قد اطلع على أهل بدر فقال لهم: اعملوا ما شئتم فقد غفرت لكم.</a:t>
            </a:r>
            <a:endParaRPr lang="en-US" sz="2800" dirty="0">
              <a:solidFill>
                <a:srgbClr val="002060"/>
              </a:solidFill>
              <a:latin typeface="Traditional Arabic" panose="02020603050405020304" pitchFamily="18" charset="-78"/>
              <a:cs typeface="Traditional Arabic" panose="02020603050405020304" pitchFamily="18" charset="-78"/>
            </a:endParaRPr>
          </a:p>
        </p:txBody>
      </p:sp>
      <p:sp>
        <p:nvSpPr>
          <p:cNvPr id="17"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sp>
        <p:nvSpPr>
          <p:cNvPr id="9" name="Google Shape;86;p1"/>
          <p:cNvSpPr txBox="1"/>
          <p:nvPr/>
        </p:nvSpPr>
        <p:spPr>
          <a:xfrm>
            <a:off x="4254538" y="260648"/>
            <a:ext cx="3640868" cy="766632"/>
          </a:xfrm>
          <a:prstGeom prst="rect">
            <a:avLst/>
          </a:prstGeom>
          <a:solidFill>
            <a:schemeClr val="accent5">
              <a:lumMod val="40000"/>
              <a:lumOff val="60000"/>
            </a:schemeClr>
          </a:solidFill>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b" anchorCtr="0">
            <a:noAutofit/>
          </a:bodyPr>
          <a:lstStyle/>
          <a:p>
            <a:pPr algn="ctr">
              <a:buClr>
                <a:prstClr val="black"/>
              </a:buClr>
              <a:buSzPts val="6000"/>
            </a:pPr>
            <a:r>
              <a:rPr lang="ar-KW" sz="4000" b="1" dirty="0" smtClean="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سورة  </a:t>
            </a:r>
            <a:r>
              <a:rPr lang="ar-KW"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الممتحنة</a:t>
            </a:r>
            <a:endParaRPr lang="en-US"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endParaRPr>
          </a:p>
        </p:txBody>
      </p:sp>
      <p:pic>
        <p:nvPicPr>
          <p:cNvPr id="10" name="Picture 1"/>
          <p:cNvPicPr>
            <a:picLocks noChangeAspect="1"/>
          </p:cNvPicPr>
          <p:nvPr/>
        </p:nvPicPr>
        <p:blipFill>
          <a:blip r:embed="rId4"/>
          <a:stretch>
            <a:fillRect/>
          </a:stretch>
        </p:blipFill>
        <p:spPr>
          <a:xfrm>
            <a:off x="11025957" y="185370"/>
            <a:ext cx="996208" cy="727633"/>
          </a:xfrm>
          <a:prstGeom prst="rect">
            <a:avLst/>
          </a:prstGeom>
        </p:spPr>
      </p:pic>
      <p:sp>
        <p:nvSpPr>
          <p:cNvPr id="11"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Tree>
    <p:extLst>
      <p:ext uri="{BB962C8B-B14F-4D97-AF65-F5344CB8AC3E}">
        <p14:creationId xmlns:p14="http://schemas.microsoft.com/office/powerpoint/2010/main" val="38568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anim calcmode="lin" valueType="num">
                                      <p:cBhvr>
                                        <p:cTn id="8" dur="2000" fill="hold"/>
                                        <p:tgtEl>
                                          <p:spTgt spid="10"/>
                                        </p:tgtEl>
                                        <p:attrNameLst>
                                          <p:attrName>ppt_w</p:attrName>
                                        </p:attrNameLst>
                                      </p:cBhvr>
                                      <p:tavLst>
                                        <p:tav tm="0" fmla="#ppt_w*sin(2.5*pi*$)">
                                          <p:val>
                                            <p:fltVal val="0"/>
                                          </p:val>
                                        </p:tav>
                                        <p:tav tm="100000">
                                          <p:val>
                                            <p:fltVal val="1"/>
                                          </p:val>
                                        </p:tav>
                                      </p:tavLst>
                                    </p:anim>
                                    <p:anim calcmode="lin" valueType="num">
                                      <p:cBhvr>
                                        <p:cTn id="9" dur="2000" fill="hold"/>
                                        <p:tgtEl>
                                          <p:spTgt spid="10"/>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anim calcmode="lin" valueType="num">
                                      <p:cBhvr>
                                        <p:cTn id="13" dur="2000" fill="hold"/>
                                        <p:tgtEl>
                                          <p:spTgt spid="11"/>
                                        </p:tgtEl>
                                        <p:attrNameLst>
                                          <p:attrName>ppt_w</p:attrName>
                                        </p:attrNameLst>
                                      </p:cBhvr>
                                      <p:tavLst>
                                        <p:tav tm="0" fmla="#ppt_w*sin(2.5*pi*$)">
                                          <p:val>
                                            <p:fltVal val="0"/>
                                          </p:val>
                                        </p:tav>
                                        <p:tav tm="100000">
                                          <p:val>
                                            <p:fltVal val="1"/>
                                          </p:val>
                                        </p:tav>
                                      </p:tavLst>
                                    </p:anim>
                                    <p:anim calcmode="lin" valueType="num">
                                      <p:cBhvr>
                                        <p:cTn id="1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000"/>
                                        <p:tgtEl>
                                          <p:spTgt spid="14"/>
                                        </p:tgtEl>
                                      </p:cBhvr>
                                    </p:animEffect>
                                    <p:anim calcmode="lin" valueType="num">
                                      <p:cBhvr>
                                        <p:cTn id="28" dur="2000" fill="hold"/>
                                        <p:tgtEl>
                                          <p:spTgt spid="14"/>
                                        </p:tgtEl>
                                        <p:attrNameLst>
                                          <p:attrName>ppt_w</p:attrName>
                                        </p:attrNameLst>
                                      </p:cBhvr>
                                      <p:tavLst>
                                        <p:tav tm="0" fmla="#ppt_w*sin(2.5*pi*$)">
                                          <p:val>
                                            <p:fltVal val="0"/>
                                          </p:val>
                                        </p:tav>
                                        <p:tav tm="100000">
                                          <p:val>
                                            <p:fltVal val="1"/>
                                          </p:val>
                                        </p:tav>
                                      </p:tavLst>
                                    </p:anim>
                                    <p:anim calcmode="lin" valueType="num">
                                      <p:cBhvr>
                                        <p:cTn id="29"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0"/>
                                        <p:tgtEl>
                                          <p:spTgt spid="16"/>
                                        </p:tgtEl>
                                      </p:cBhvr>
                                    </p:animEffect>
                                    <p:anim calcmode="lin" valueType="num">
                                      <p:cBhvr>
                                        <p:cTn id="35" dur="2000" fill="hold"/>
                                        <p:tgtEl>
                                          <p:spTgt spid="16"/>
                                        </p:tgtEl>
                                        <p:attrNameLst>
                                          <p:attrName>ppt_w</p:attrName>
                                        </p:attrNameLst>
                                      </p:cBhvr>
                                      <p:tavLst>
                                        <p:tav tm="0" fmla="#ppt_w*sin(2.5*pi*$)">
                                          <p:val>
                                            <p:fltVal val="0"/>
                                          </p:val>
                                        </p:tav>
                                        <p:tav tm="100000">
                                          <p:val>
                                            <p:fltVal val="1"/>
                                          </p:val>
                                        </p:tav>
                                      </p:tavLst>
                                    </p:anim>
                                    <p:anim calcmode="lin" valueType="num">
                                      <p:cBhvr>
                                        <p:cTn id="36" dur="20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nodeType="clickEffect">
                                  <p:stCondLst>
                                    <p:cond delay="0"/>
                                  </p:stCondLst>
                                  <p:childTnLst>
                                    <p:set>
                                      <p:cBhvr>
                                        <p:cTn id="40" dur="1" fill="hold">
                                          <p:stCondLst>
                                            <p:cond delay="0"/>
                                          </p:stCondLst>
                                        </p:cTn>
                                        <p:tgtEl>
                                          <p:spTgt spid="16">
                                            <p:txEl>
                                              <p:pRg st="1" end="1"/>
                                            </p:txEl>
                                          </p:spTgt>
                                        </p:tgtEl>
                                        <p:attrNameLst>
                                          <p:attrName>style.visibility</p:attrName>
                                        </p:attrNameLst>
                                      </p:cBhvr>
                                      <p:to>
                                        <p:strVal val="visible"/>
                                      </p:to>
                                    </p:set>
                                    <p:animEffect transition="in" filter="fade">
                                      <p:cBhvr>
                                        <p:cTn id="41" dur="2000"/>
                                        <p:tgtEl>
                                          <p:spTgt spid="16">
                                            <p:txEl>
                                              <p:pRg st="1" end="1"/>
                                            </p:txEl>
                                          </p:spTgt>
                                        </p:tgtEl>
                                      </p:cBhvr>
                                    </p:animEffect>
                                    <p:anim calcmode="lin" valueType="num">
                                      <p:cBhvr>
                                        <p:cTn id="42" dur="2000" fill="hold"/>
                                        <p:tgtEl>
                                          <p:spTgt spid="16">
                                            <p:txEl>
                                              <p:pRg st="1" end="1"/>
                                            </p:txEl>
                                          </p:spTgt>
                                        </p:tgtEl>
                                        <p:attrNameLst>
                                          <p:attrName>ppt_w</p:attrName>
                                        </p:attrNameLst>
                                      </p:cBhvr>
                                      <p:tavLst>
                                        <p:tav tm="0" fmla="#ppt_w*sin(2.5*pi*$)">
                                          <p:val>
                                            <p:fltVal val="0"/>
                                          </p:val>
                                        </p:tav>
                                        <p:tav tm="100000">
                                          <p:val>
                                            <p:fltVal val="1"/>
                                          </p:val>
                                        </p:tav>
                                      </p:tavLst>
                                    </p:anim>
                                    <p:anim calcmode="lin" valueType="num">
                                      <p:cBhvr>
                                        <p:cTn id="43" dur="2000" fill="hold"/>
                                        <p:tgtEl>
                                          <p:spTgt spid="1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9"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 y="0"/>
            <a:ext cx="1583992" cy="6858000"/>
          </a:xfrm>
          <a:prstGeom prst="rect">
            <a:avLst/>
          </a:prstGeom>
        </p:spPr>
      </p:pic>
      <p:sp>
        <p:nvSpPr>
          <p:cNvPr id="14" name="Google Shape;86;p1"/>
          <p:cNvSpPr txBox="1"/>
          <p:nvPr/>
        </p:nvSpPr>
        <p:spPr>
          <a:xfrm>
            <a:off x="6692257" y="1997916"/>
            <a:ext cx="5010173" cy="597877"/>
          </a:xfrm>
          <a:prstGeom prst="rect">
            <a:avLst/>
          </a:prstGeom>
          <a:noFill/>
          <a:ln>
            <a:noFill/>
          </a:ln>
        </p:spPr>
        <p:txBody>
          <a:bodyPr spcFirstLastPara="1" wrap="square" lIns="91425" tIns="45700" rIns="91425" bIns="45700" anchor="t" anchorCtr="0">
            <a:noAutofit/>
          </a:bodyPr>
          <a:lstStyle/>
          <a:p>
            <a:pPr marL="571500" indent="-571500">
              <a:buClr>
                <a:prstClr val="black"/>
              </a:buClr>
              <a:buSzPts val="6000"/>
              <a:buFont typeface="Arial" panose="020B0604020202020204" pitchFamily="34" charset="0"/>
              <a:buChar char="•"/>
            </a:pPr>
            <a:r>
              <a:rPr lang="ar-KW"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مقدمة</a:t>
            </a:r>
            <a:endPar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endParaRPr>
          </a:p>
          <a:p>
            <a:pPr>
              <a:buClr>
                <a:prstClr val="black"/>
              </a:buClr>
              <a:buSzPts val="6000"/>
            </a:pPr>
            <a:endParaRPr lang="en-US" sz="4000" b="1" dirty="0">
              <a:ln w="9525">
                <a:solidFill>
                  <a:srgbClr val="8064A2">
                    <a:lumMod val="20000"/>
                    <a:lumOff val="80000"/>
                  </a:srgbClr>
                </a:solidFill>
                <a:prstDash val="solid"/>
              </a:ln>
              <a:solidFill>
                <a:srgbClr val="FF0000"/>
              </a:solidFill>
              <a:effectLst>
                <a:glow rad="63500">
                  <a:srgbClr val="8064A2">
                    <a:satMod val="175000"/>
                    <a:alpha val="40000"/>
                  </a:srgbClr>
                </a:glow>
              </a:effectLst>
              <a:ea typeface="Calibri"/>
              <a:cs typeface="Calibri" panose="020F0502020204030204" pitchFamily="34" charset="0"/>
              <a:sym typeface="Calibri"/>
            </a:endParaRPr>
          </a:p>
        </p:txBody>
      </p:sp>
      <p:sp>
        <p:nvSpPr>
          <p:cNvPr id="16" name="Google Shape;86;p1"/>
          <p:cNvSpPr txBox="1"/>
          <p:nvPr/>
        </p:nvSpPr>
        <p:spPr>
          <a:xfrm>
            <a:off x="1699939" y="2780928"/>
            <a:ext cx="10248505" cy="3738517"/>
          </a:xfrm>
          <a:prstGeom prst="rect">
            <a:avLst/>
          </a:prstGeom>
          <a:noFill/>
          <a:ln>
            <a:noFill/>
          </a:ln>
        </p:spPr>
        <p:txBody>
          <a:bodyPr spcFirstLastPara="1" wrap="square" lIns="91425" tIns="45700" rIns="91425" bIns="45700" anchor="b" anchorCtr="0">
            <a:noAutofit/>
          </a:bodyPr>
          <a:lstStyle/>
          <a:p>
            <a:pPr lvl="0"/>
            <a:r>
              <a:rPr lang="ar-KW" sz="3200" b="1" dirty="0">
                <a:solidFill>
                  <a:srgbClr val="FF0000"/>
                </a:solidFill>
                <a:latin typeface="Traditional Arabic" panose="02020603050405020304" pitchFamily="18" charset="-78"/>
                <a:cs typeface="Traditional Arabic" panose="02020603050405020304" pitchFamily="18" charset="-78"/>
              </a:rPr>
              <a:t>قوله -</a:t>
            </a:r>
            <a:r>
              <a:rPr lang="en-US" sz="3200" b="1" dirty="0">
                <a:solidFill>
                  <a:srgbClr val="FF0000"/>
                </a:solidFill>
                <a:latin typeface="AGA Arabesque" panose="05010101010101010101" pitchFamily="2" charset="2"/>
                <a:cs typeface="Traditional Arabic" panose="02020603050405020304" pitchFamily="18" charset="-78"/>
              </a:rPr>
              <a:t>U</a:t>
            </a:r>
            <a:r>
              <a:rPr lang="ar-KW" sz="3200" b="1" dirty="0">
                <a:solidFill>
                  <a:srgbClr val="FF0000"/>
                </a:solidFill>
                <a:latin typeface="Traditional Arabic" panose="02020603050405020304" pitchFamily="18" charset="-78"/>
                <a:cs typeface="Traditional Arabic" panose="02020603050405020304" pitchFamily="18" charset="-78"/>
              </a:rPr>
              <a:t>-: ﴿لَقَدْ كانَ لَكُمْ فِيهِمْ أُسْوَةٌ حَسَنَةٌ لِمَنْ كانَ يَرْجُوا اللهَ وَالْيَوْمَ الْآخِرَ﴾ الآية..</a:t>
            </a:r>
            <a:endParaRPr lang="en-US" sz="3200" dirty="0">
              <a:solidFill>
                <a:srgbClr val="FF0000"/>
              </a:solidFill>
              <a:latin typeface="Traditional Arabic" panose="02020603050405020304" pitchFamily="18" charset="-78"/>
              <a:cs typeface="Traditional Arabic" panose="02020603050405020304" pitchFamily="18" charset="-78"/>
            </a:endParaRPr>
          </a:p>
          <a:p>
            <a:r>
              <a:rPr lang="ar-KW" sz="3200" dirty="0">
                <a:solidFill>
                  <a:srgbClr val="002060"/>
                </a:solidFill>
                <a:latin typeface="Traditional Arabic" panose="02020603050405020304" pitchFamily="18" charset="-78"/>
                <a:cs typeface="Traditional Arabic" panose="02020603050405020304" pitchFamily="18" charset="-78"/>
              </a:rPr>
              <a:t>يقول الله -</a:t>
            </a:r>
            <a:r>
              <a:rPr lang="en-GB" sz="3200" dirty="0">
                <a:solidFill>
                  <a:srgbClr val="002060"/>
                </a:solidFill>
                <a:latin typeface="AGA Arabesque" panose="05010101010101010101" pitchFamily="2" charset="2"/>
                <a:cs typeface="Traditional Arabic" panose="02020603050405020304" pitchFamily="18" charset="-78"/>
              </a:rPr>
              <a:t>I</a:t>
            </a:r>
            <a:r>
              <a:rPr lang="ar-KW" sz="3200" dirty="0">
                <a:solidFill>
                  <a:srgbClr val="002060"/>
                </a:solidFill>
                <a:latin typeface="Traditional Arabic" panose="02020603050405020304" pitchFamily="18" charset="-78"/>
                <a:cs typeface="Traditional Arabic" panose="02020603050405020304" pitchFamily="18" charset="-78"/>
              </a:rPr>
              <a:t>- للمؤمنين: لقد كان لكم في إبراهيمَ ومن معه، من الأنبياء والأولياء، اقتداءٌ بهم في معاداة ذوي قَرَاباتِهم من المشركين، فلما نزلت هذه الآية عادى المؤمنين أقرباءهم المشركين في الله، وأظهروا لهم العداوة والبراءة، وعلم الله -</a:t>
            </a:r>
            <a:r>
              <a:rPr lang="en-GB" sz="3200" dirty="0">
                <a:solidFill>
                  <a:srgbClr val="002060"/>
                </a:solidFill>
                <a:latin typeface="AGA Arabesque" panose="05010101010101010101" pitchFamily="2" charset="2"/>
                <a:cs typeface="Traditional Arabic" panose="02020603050405020304" pitchFamily="18" charset="-78"/>
              </a:rPr>
              <a:t>I</a:t>
            </a:r>
            <a:r>
              <a:rPr lang="ar-KW" sz="3200" dirty="0">
                <a:solidFill>
                  <a:srgbClr val="002060"/>
                </a:solidFill>
                <a:latin typeface="Traditional Arabic" panose="02020603050405020304" pitchFamily="18" charset="-78"/>
                <a:cs typeface="Traditional Arabic" panose="02020603050405020304" pitchFamily="18" charset="-78"/>
              </a:rPr>
              <a:t>- شدَّة وجد المؤمنين بذلك، فأنزل الله: ﴿عَسَى اللهُ أَنْ يَجْعَلَ بَيْنَكُمْ وَبَيْنَ الَّذِينَ عادَيْتُمْ مِنْهُمْ مَوَدَّةً﴾. ثم فعل ذلك بأن أسلم كثير منهم، وصاروا لهم أولياءَ وإخواناً، فخالطوهم وناكحوهم، وتزوج رسول الله -ﷺ- أم حَبِيبَةَ بنت أبي سفيانَ بن حَرْب. فلان لهم أبو سفيان، وبلغه ذلك [وهو مشرك] فقال: ذاك الفَحْلُ لا يُقْرَعُ أنْفُه.</a:t>
            </a:r>
            <a:endParaRPr lang="en-US" sz="3200" dirty="0">
              <a:solidFill>
                <a:srgbClr val="002060"/>
              </a:solidFill>
              <a:latin typeface="Traditional Arabic" panose="02020603050405020304" pitchFamily="18" charset="-78"/>
              <a:cs typeface="Traditional Arabic" panose="02020603050405020304" pitchFamily="18" charset="-78"/>
            </a:endParaRPr>
          </a:p>
        </p:txBody>
      </p:sp>
      <p:sp>
        <p:nvSpPr>
          <p:cNvPr id="17"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sp>
        <p:nvSpPr>
          <p:cNvPr id="10" name="Google Shape;86;p1"/>
          <p:cNvSpPr txBox="1"/>
          <p:nvPr/>
        </p:nvSpPr>
        <p:spPr>
          <a:xfrm>
            <a:off x="4254538" y="260648"/>
            <a:ext cx="3640868" cy="766632"/>
          </a:xfrm>
          <a:prstGeom prst="rect">
            <a:avLst/>
          </a:prstGeom>
          <a:solidFill>
            <a:schemeClr val="accent5">
              <a:lumMod val="40000"/>
              <a:lumOff val="60000"/>
            </a:schemeClr>
          </a:solidFill>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b" anchorCtr="0">
            <a:noAutofit/>
          </a:bodyPr>
          <a:lstStyle/>
          <a:p>
            <a:pPr algn="ctr">
              <a:buClr>
                <a:prstClr val="black"/>
              </a:buClr>
              <a:buSzPts val="6000"/>
            </a:pPr>
            <a:r>
              <a:rPr lang="ar-KW" sz="4000" b="1" dirty="0" smtClean="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سورة  </a:t>
            </a:r>
            <a:r>
              <a:rPr lang="ar-KW"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الممتحنة</a:t>
            </a:r>
            <a:endParaRPr lang="en-US"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endParaRPr>
          </a:p>
        </p:txBody>
      </p:sp>
      <p:pic>
        <p:nvPicPr>
          <p:cNvPr id="9" name="Picture 1"/>
          <p:cNvPicPr>
            <a:picLocks noChangeAspect="1"/>
          </p:cNvPicPr>
          <p:nvPr/>
        </p:nvPicPr>
        <p:blipFill>
          <a:blip r:embed="rId4"/>
          <a:stretch>
            <a:fillRect/>
          </a:stretch>
        </p:blipFill>
        <p:spPr>
          <a:xfrm>
            <a:off x="11025957" y="185370"/>
            <a:ext cx="996208" cy="727633"/>
          </a:xfrm>
          <a:prstGeom prst="rect">
            <a:avLst/>
          </a:prstGeom>
        </p:spPr>
      </p:pic>
      <p:sp>
        <p:nvSpPr>
          <p:cNvPr id="11"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Tree>
    <p:extLst>
      <p:ext uri="{BB962C8B-B14F-4D97-AF65-F5344CB8AC3E}">
        <p14:creationId xmlns:p14="http://schemas.microsoft.com/office/powerpoint/2010/main" val="341405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ppt_w</p:attrName>
                                        </p:attrNameLst>
                                      </p:cBhvr>
                                      <p:tavLst>
                                        <p:tav tm="0" fmla="#ppt_w*sin(2.5*pi*$)">
                                          <p:val>
                                            <p:fltVal val="0"/>
                                          </p:val>
                                        </p:tav>
                                        <p:tav tm="100000">
                                          <p:val>
                                            <p:fltVal val="1"/>
                                          </p:val>
                                        </p:tav>
                                      </p:tavLst>
                                    </p:anim>
                                    <p:anim calcmode="lin" valueType="num">
                                      <p:cBhvr>
                                        <p:cTn id="9" dur="2000" fill="hold"/>
                                        <p:tgtEl>
                                          <p:spTgt spid="9"/>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anim calcmode="lin" valueType="num">
                                      <p:cBhvr>
                                        <p:cTn id="13" dur="2000" fill="hold"/>
                                        <p:tgtEl>
                                          <p:spTgt spid="11"/>
                                        </p:tgtEl>
                                        <p:attrNameLst>
                                          <p:attrName>ppt_w</p:attrName>
                                        </p:attrNameLst>
                                      </p:cBhvr>
                                      <p:tavLst>
                                        <p:tav tm="0" fmla="#ppt_w*sin(2.5*pi*$)">
                                          <p:val>
                                            <p:fltVal val="0"/>
                                          </p:val>
                                        </p:tav>
                                        <p:tav tm="100000">
                                          <p:val>
                                            <p:fltVal val="1"/>
                                          </p:val>
                                        </p:tav>
                                      </p:tavLst>
                                    </p:anim>
                                    <p:anim calcmode="lin" valueType="num">
                                      <p:cBhvr>
                                        <p:cTn id="1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style.rotation</p:attrName>
                                        </p:attrNameLst>
                                      </p:cBhvr>
                                      <p:tavLst>
                                        <p:tav tm="0">
                                          <p:val>
                                            <p:fltVal val="90"/>
                                          </p:val>
                                        </p:tav>
                                        <p:tav tm="100000">
                                          <p:val>
                                            <p:fltVal val="0"/>
                                          </p:val>
                                        </p:tav>
                                      </p:tavLst>
                                    </p:anim>
                                    <p:animEffect transition="in" filter="fade">
                                      <p:cBhvr>
                                        <p:cTn id="22" dur="1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000"/>
                                        <p:tgtEl>
                                          <p:spTgt spid="14"/>
                                        </p:tgtEl>
                                      </p:cBhvr>
                                    </p:animEffect>
                                    <p:anim calcmode="lin" valueType="num">
                                      <p:cBhvr>
                                        <p:cTn id="28" dur="2000" fill="hold"/>
                                        <p:tgtEl>
                                          <p:spTgt spid="14"/>
                                        </p:tgtEl>
                                        <p:attrNameLst>
                                          <p:attrName>ppt_w</p:attrName>
                                        </p:attrNameLst>
                                      </p:cBhvr>
                                      <p:tavLst>
                                        <p:tav tm="0" fmla="#ppt_w*sin(2.5*pi*$)">
                                          <p:val>
                                            <p:fltVal val="0"/>
                                          </p:val>
                                        </p:tav>
                                        <p:tav tm="100000">
                                          <p:val>
                                            <p:fltVal val="1"/>
                                          </p:val>
                                        </p:tav>
                                      </p:tavLst>
                                    </p:anim>
                                    <p:anim calcmode="lin" valueType="num">
                                      <p:cBhvr>
                                        <p:cTn id="29"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0"/>
                                        <p:tgtEl>
                                          <p:spTgt spid="16"/>
                                        </p:tgtEl>
                                      </p:cBhvr>
                                    </p:animEffect>
                                    <p:anim calcmode="lin" valueType="num">
                                      <p:cBhvr>
                                        <p:cTn id="35" dur="2000" fill="hold"/>
                                        <p:tgtEl>
                                          <p:spTgt spid="16"/>
                                        </p:tgtEl>
                                        <p:attrNameLst>
                                          <p:attrName>ppt_w</p:attrName>
                                        </p:attrNameLst>
                                      </p:cBhvr>
                                      <p:tavLst>
                                        <p:tav tm="0" fmla="#ppt_w*sin(2.5*pi*$)">
                                          <p:val>
                                            <p:fltVal val="0"/>
                                          </p:val>
                                        </p:tav>
                                        <p:tav tm="100000">
                                          <p:val>
                                            <p:fltVal val="1"/>
                                          </p:val>
                                        </p:tav>
                                      </p:tavLst>
                                    </p:anim>
                                    <p:anim calcmode="lin" valueType="num">
                                      <p:cBhvr>
                                        <p:cTn id="36" dur="20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nodeType="clickEffect">
                                  <p:stCondLst>
                                    <p:cond delay="0"/>
                                  </p:stCondLst>
                                  <p:childTnLst>
                                    <p:set>
                                      <p:cBhvr>
                                        <p:cTn id="40" dur="1" fill="hold">
                                          <p:stCondLst>
                                            <p:cond delay="0"/>
                                          </p:stCondLst>
                                        </p:cTn>
                                        <p:tgtEl>
                                          <p:spTgt spid="16">
                                            <p:txEl>
                                              <p:pRg st="1" end="1"/>
                                            </p:txEl>
                                          </p:spTgt>
                                        </p:tgtEl>
                                        <p:attrNameLst>
                                          <p:attrName>style.visibility</p:attrName>
                                        </p:attrNameLst>
                                      </p:cBhvr>
                                      <p:to>
                                        <p:strVal val="visible"/>
                                      </p:to>
                                    </p:set>
                                    <p:animEffect transition="in" filter="fade">
                                      <p:cBhvr>
                                        <p:cTn id="41" dur="2000"/>
                                        <p:tgtEl>
                                          <p:spTgt spid="16">
                                            <p:txEl>
                                              <p:pRg st="1" end="1"/>
                                            </p:txEl>
                                          </p:spTgt>
                                        </p:tgtEl>
                                      </p:cBhvr>
                                    </p:animEffect>
                                    <p:anim calcmode="lin" valueType="num">
                                      <p:cBhvr>
                                        <p:cTn id="42" dur="2000" fill="hold"/>
                                        <p:tgtEl>
                                          <p:spTgt spid="16">
                                            <p:txEl>
                                              <p:pRg st="1" end="1"/>
                                            </p:txEl>
                                          </p:spTgt>
                                        </p:tgtEl>
                                        <p:attrNameLst>
                                          <p:attrName>ppt_w</p:attrName>
                                        </p:attrNameLst>
                                      </p:cBhvr>
                                      <p:tavLst>
                                        <p:tav tm="0" fmla="#ppt_w*sin(2.5*pi*$)">
                                          <p:val>
                                            <p:fltVal val="0"/>
                                          </p:val>
                                        </p:tav>
                                        <p:tav tm="100000">
                                          <p:val>
                                            <p:fltVal val="1"/>
                                          </p:val>
                                        </p:tav>
                                      </p:tavLst>
                                    </p:anim>
                                    <p:anim calcmode="lin" valueType="num">
                                      <p:cBhvr>
                                        <p:cTn id="43" dur="2000" fill="hold"/>
                                        <p:tgtEl>
                                          <p:spTgt spid="1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1025957" y="185370"/>
            <a:ext cx="996208" cy="727633"/>
          </a:xfrm>
          <a:prstGeom prst="rect">
            <a:avLst/>
          </a:prstGeom>
        </p:spPr>
      </p:pic>
      <p:sp>
        <p:nvSpPr>
          <p:cNvPr id="7"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9" name="Google Shape;86;p1"/>
          <p:cNvSpPr txBox="1"/>
          <p:nvPr/>
        </p:nvSpPr>
        <p:spPr>
          <a:xfrm>
            <a:off x="6631638" y="1678995"/>
            <a:ext cx="5010173" cy="741893"/>
          </a:xfrm>
          <a:prstGeom prst="rect">
            <a:avLst/>
          </a:prstGeom>
          <a:noFill/>
          <a:ln>
            <a:noFill/>
          </a:ln>
        </p:spPr>
        <p:txBody>
          <a:bodyPr spcFirstLastPara="1" wrap="square" lIns="91425" tIns="45700" rIns="91425" bIns="45700" anchor="t" anchorCtr="0">
            <a:noAutofit/>
          </a:bodyPr>
          <a:lstStyle/>
          <a:p>
            <a:pPr marL="571500" lvl="0" indent="-571500">
              <a:buClr>
                <a:schemeClr val="dk1"/>
              </a:buClr>
              <a:buSzPts val="6000"/>
              <a:buFont typeface="Arial" panose="020B0604020202020204" pitchFamily="34" charset="0"/>
              <a:buChar char="•"/>
            </a:pPr>
            <a:r>
              <a:rPr lang="ar-KW"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غريب</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effectLst>
                <a:latin typeface="Calibri" panose="020F0502020204030204" pitchFamily="34" charset="0"/>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الألفاظ</a:t>
            </a: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graphicFrame>
        <p:nvGraphicFramePr>
          <p:cNvPr id="4" name="جدول 3"/>
          <p:cNvGraphicFramePr>
            <a:graphicFrameLocks noGrp="1"/>
          </p:cNvGraphicFramePr>
          <p:nvPr>
            <p:extLst>
              <p:ext uri="{D42A27DB-BD31-4B8C-83A1-F6EECF244321}">
                <p14:modId xmlns:p14="http://schemas.microsoft.com/office/powerpoint/2010/main" val="3478329788"/>
              </p:ext>
            </p:extLst>
          </p:nvPr>
        </p:nvGraphicFramePr>
        <p:xfrm>
          <a:off x="609601" y="3081433"/>
          <a:ext cx="10971212" cy="2453640"/>
        </p:xfrm>
        <a:graphic>
          <a:graphicData uri="http://schemas.openxmlformats.org/drawingml/2006/table">
            <a:tbl>
              <a:tblPr rtl="1" firstRow="1" firstCol="1" bandRow="1">
                <a:tableStyleId>{5C22544A-7EE6-4342-B048-85BDC9FD1C3A}</a:tableStyleId>
              </a:tblPr>
              <a:tblGrid>
                <a:gridCol w="2742803"/>
                <a:gridCol w="3223568"/>
                <a:gridCol w="2262038"/>
                <a:gridCol w="2742803"/>
              </a:tblGrid>
              <a:tr h="0">
                <a:tc>
                  <a:txBody>
                    <a:bodyPr/>
                    <a:lstStyle/>
                    <a:p>
                      <a:pPr algn="ctr" rtl="1">
                        <a:lnSpc>
                          <a:spcPct val="115000"/>
                        </a:lnSpc>
                        <a:spcAft>
                          <a:spcPts val="0"/>
                        </a:spcAft>
                      </a:pPr>
                      <a:r>
                        <a:rPr lang="ar-KW" sz="2800" dirty="0">
                          <a:solidFill>
                            <a:srgbClr val="FF0000"/>
                          </a:solidFill>
                          <a:effectLst/>
                          <a:latin typeface="Traditional Arabic" panose="02020603050405020304" pitchFamily="18" charset="-78"/>
                          <a:cs typeface="Traditional Arabic" panose="02020603050405020304" pitchFamily="18" charset="-78"/>
                        </a:rPr>
                        <a:t>الكلمة</a:t>
                      </a:r>
                      <a:endParaRPr lang="en-US" sz="2800" dirty="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tc>
                <a:tc>
                  <a:txBody>
                    <a:bodyPr/>
                    <a:lstStyle/>
                    <a:p>
                      <a:pPr algn="ctr" rtl="1">
                        <a:lnSpc>
                          <a:spcPct val="115000"/>
                        </a:lnSpc>
                        <a:spcAft>
                          <a:spcPts val="0"/>
                        </a:spcAft>
                      </a:pPr>
                      <a:r>
                        <a:rPr lang="ar-KW" sz="2800">
                          <a:solidFill>
                            <a:srgbClr val="FF0000"/>
                          </a:solidFill>
                          <a:effectLst/>
                          <a:latin typeface="Traditional Arabic" panose="02020603050405020304" pitchFamily="18" charset="-78"/>
                          <a:cs typeface="Traditional Arabic" panose="02020603050405020304" pitchFamily="18" charset="-78"/>
                        </a:rPr>
                        <a:t>معناها</a:t>
                      </a:r>
                      <a:endParaRPr lang="en-US" sz="280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tc>
                <a:tc>
                  <a:txBody>
                    <a:bodyPr/>
                    <a:lstStyle/>
                    <a:p>
                      <a:pPr algn="ctr" rtl="1">
                        <a:lnSpc>
                          <a:spcPct val="115000"/>
                        </a:lnSpc>
                        <a:spcAft>
                          <a:spcPts val="0"/>
                        </a:spcAft>
                      </a:pPr>
                      <a:r>
                        <a:rPr lang="ar-KW" sz="2800">
                          <a:solidFill>
                            <a:srgbClr val="FF0000"/>
                          </a:solidFill>
                          <a:effectLst/>
                          <a:latin typeface="Traditional Arabic" panose="02020603050405020304" pitchFamily="18" charset="-78"/>
                          <a:cs typeface="Traditional Arabic" panose="02020603050405020304" pitchFamily="18" charset="-78"/>
                        </a:rPr>
                        <a:t>الكلمة</a:t>
                      </a:r>
                      <a:endParaRPr lang="en-US" sz="280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tc>
                <a:tc>
                  <a:txBody>
                    <a:bodyPr/>
                    <a:lstStyle/>
                    <a:p>
                      <a:pPr algn="ctr" rtl="1">
                        <a:lnSpc>
                          <a:spcPct val="115000"/>
                        </a:lnSpc>
                        <a:spcAft>
                          <a:spcPts val="0"/>
                        </a:spcAft>
                      </a:pPr>
                      <a:r>
                        <a:rPr lang="ar-KW" sz="2800" dirty="0">
                          <a:solidFill>
                            <a:srgbClr val="FF0000"/>
                          </a:solidFill>
                          <a:effectLst/>
                          <a:latin typeface="Traditional Arabic" panose="02020603050405020304" pitchFamily="18" charset="-78"/>
                          <a:cs typeface="Traditional Arabic" panose="02020603050405020304" pitchFamily="18" charset="-78"/>
                        </a:rPr>
                        <a:t>معناها</a:t>
                      </a:r>
                      <a:endParaRPr lang="en-US" sz="2800" dirty="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tc>
              </a:tr>
              <a:tr h="327660">
                <a:tc>
                  <a:txBody>
                    <a:bodyPr/>
                    <a:lstStyle/>
                    <a:p>
                      <a:pPr algn="r" rtl="1">
                        <a:lnSpc>
                          <a:spcPct val="115000"/>
                        </a:lnSpc>
                        <a:spcAft>
                          <a:spcPts val="0"/>
                        </a:spcAft>
                      </a:pPr>
                      <a:r>
                        <a:rPr lang="ar-KW" sz="2800" dirty="0">
                          <a:solidFill>
                            <a:srgbClr val="FF0000"/>
                          </a:solidFill>
                          <a:effectLst/>
                          <a:latin typeface="Traditional Arabic" panose="02020603050405020304" pitchFamily="18" charset="-78"/>
                          <a:cs typeface="Traditional Arabic" panose="02020603050405020304" pitchFamily="18" charset="-78"/>
                        </a:rPr>
                        <a:t>﴿أولياء﴾</a:t>
                      </a:r>
                      <a:endParaRPr lang="en-US" sz="2800" dirty="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solidFill>
                      <a:schemeClr val="accent1">
                        <a:lumMod val="60000"/>
                        <a:lumOff val="40000"/>
                      </a:schemeClr>
                    </a:solidFill>
                  </a:tcPr>
                </a:tc>
                <a:tc>
                  <a:txBody>
                    <a:bodyPr/>
                    <a:lstStyle/>
                    <a:p>
                      <a:pPr algn="r" rtl="1">
                        <a:lnSpc>
                          <a:spcPct val="115000"/>
                        </a:lnSpc>
                        <a:spcAft>
                          <a:spcPts val="0"/>
                        </a:spcAft>
                        <a:tabLst>
                          <a:tab pos="1663065" algn="r"/>
                        </a:tabLst>
                      </a:pPr>
                      <a:r>
                        <a:rPr lang="ar-KW" sz="2800" dirty="0">
                          <a:effectLst/>
                          <a:latin typeface="Traditional Arabic" panose="02020603050405020304" pitchFamily="18" charset="-78"/>
                          <a:cs typeface="Traditional Arabic" panose="02020603050405020304" pitchFamily="18" charset="-78"/>
                        </a:rPr>
                        <a:t>أعوانا </a:t>
                      </a:r>
                      <a:r>
                        <a:rPr lang="ar-KW" sz="2800" dirty="0" err="1">
                          <a:effectLst/>
                          <a:latin typeface="Traditional Arabic" panose="02020603050405020304" pitchFamily="18" charset="-78"/>
                          <a:cs typeface="Traditional Arabic" panose="02020603050405020304" pitchFamily="18" charset="-78"/>
                        </a:rPr>
                        <a:t>توادونهم</a:t>
                      </a:r>
                      <a:r>
                        <a:rPr lang="ar-KW" sz="2800" dirty="0">
                          <a:effectLst/>
                          <a:latin typeface="Traditional Arabic" panose="02020603050405020304" pitchFamily="18" charset="-78"/>
                          <a:cs typeface="Traditional Arabic" panose="02020603050405020304" pitchFamily="18" charset="-78"/>
                        </a:rPr>
                        <a:t> </a:t>
                      </a:r>
                      <a:r>
                        <a:rPr lang="ar-KW" sz="2800" dirty="0" smtClean="0">
                          <a:effectLst/>
                          <a:latin typeface="Traditional Arabic" panose="02020603050405020304" pitchFamily="18" charset="-78"/>
                          <a:cs typeface="Traditional Arabic" panose="02020603050405020304" pitchFamily="18" charset="-78"/>
                        </a:rPr>
                        <a:t>وتناصحونهم</a:t>
                      </a:r>
                      <a:endParaRPr lang="en-US" sz="2800" dirty="0">
                        <a:effectLst/>
                        <a:latin typeface="Traditional Arabic" panose="02020603050405020304" pitchFamily="18" charset="-78"/>
                        <a:ea typeface="Calibri"/>
                        <a:cs typeface="Traditional Arabic" panose="02020603050405020304" pitchFamily="18" charset="-78"/>
                      </a:endParaRPr>
                    </a:p>
                  </a:txBody>
                  <a:tcPr marL="68580" marR="68580" marT="0" marB="0">
                    <a:solidFill>
                      <a:schemeClr val="accent1">
                        <a:lumMod val="60000"/>
                        <a:lumOff val="40000"/>
                      </a:schemeClr>
                    </a:solidFill>
                  </a:tcPr>
                </a:tc>
                <a:tc>
                  <a:txBody>
                    <a:bodyPr/>
                    <a:lstStyle/>
                    <a:p>
                      <a:pPr marL="0" algn="r" defTabSz="914400" rtl="1" eaLnBrk="1" latinLnBrk="0" hangingPunct="1">
                        <a:lnSpc>
                          <a:spcPct val="115000"/>
                        </a:lnSpc>
                        <a:spcAft>
                          <a:spcPts val="0"/>
                        </a:spcAft>
                      </a:pPr>
                      <a:r>
                        <a:rPr lang="ar-KW" sz="2800" b="1" kern="1200" dirty="0">
                          <a:solidFill>
                            <a:srgbClr val="FF0000"/>
                          </a:solidFill>
                          <a:effectLst/>
                          <a:latin typeface="Traditional Arabic" panose="02020603050405020304" pitchFamily="18" charset="-78"/>
                          <a:ea typeface="+mn-ea"/>
                          <a:cs typeface="Traditional Arabic" panose="02020603050405020304" pitchFamily="18" charset="-78"/>
                        </a:rPr>
                        <a:t>﴿أن تؤمنوا﴾</a:t>
                      </a:r>
                      <a:endParaRPr lang="en-US" sz="2800" b="1" kern="1200" dirty="0">
                        <a:solidFill>
                          <a:srgbClr val="FF0000"/>
                        </a:solidFill>
                        <a:effectLst/>
                        <a:latin typeface="Traditional Arabic" panose="02020603050405020304" pitchFamily="18" charset="-78"/>
                        <a:ea typeface="+mn-ea"/>
                        <a:cs typeface="Traditional Arabic" panose="02020603050405020304" pitchFamily="18" charset="-78"/>
                      </a:endParaRPr>
                    </a:p>
                  </a:txBody>
                  <a:tcPr marL="68580" marR="68580" marT="0" marB="0">
                    <a:solidFill>
                      <a:schemeClr val="accent1">
                        <a:lumMod val="60000"/>
                        <a:lumOff val="40000"/>
                      </a:schemeClr>
                    </a:solidFill>
                  </a:tcPr>
                </a:tc>
                <a:tc>
                  <a:txBody>
                    <a:bodyPr/>
                    <a:lstStyle/>
                    <a:p>
                      <a:pPr algn="r" rtl="1">
                        <a:lnSpc>
                          <a:spcPct val="115000"/>
                        </a:lnSpc>
                        <a:spcAft>
                          <a:spcPts val="0"/>
                        </a:spcAft>
                      </a:pPr>
                      <a:r>
                        <a:rPr lang="ar-KW" sz="2800" dirty="0">
                          <a:effectLst/>
                          <a:latin typeface="Traditional Arabic" panose="02020603050405020304" pitchFamily="18" charset="-78"/>
                          <a:cs typeface="Traditional Arabic" panose="02020603050405020304" pitchFamily="18" charset="-78"/>
                        </a:rPr>
                        <a:t>لإيمانكم أو كراهة إيمانكم</a:t>
                      </a:r>
                      <a:endParaRPr lang="en-US" sz="2800" dirty="0">
                        <a:effectLst/>
                        <a:latin typeface="Traditional Arabic" panose="02020603050405020304" pitchFamily="18" charset="-78"/>
                        <a:ea typeface="Calibri"/>
                        <a:cs typeface="Traditional Arabic" panose="02020603050405020304" pitchFamily="18" charset="-78"/>
                      </a:endParaRPr>
                    </a:p>
                  </a:txBody>
                  <a:tcPr marL="68580" marR="68580" marT="0" marB="0">
                    <a:solidFill>
                      <a:schemeClr val="accent1">
                        <a:lumMod val="60000"/>
                        <a:lumOff val="40000"/>
                      </a:schemeClr>
                    </a:solidFill>
                  </a:tcPr>
                </a:tc>
              </a:tr>
              <a:tr h="335280">
                <a:tc>
                  <a:txBody>
                    <a:bodyPr/>
                    <a:lstStyle/>
                    <a:p>
                      <a:pPr algn="r" rtl="1">
                        <a:lnSpc>
                          <a:spcPct val="115000"/>
                        </a:lnSpc>
                        <a:spcAft>
                          <a:spcPts val="0"/>
                        </a:spcAft>
                      </a:pPr>
                      <a:r>
                        <a:rPr lang="ar-KW" sz="2800" dirty="0">
                          <a:solidFill>
                            <a:srgbClr val="FF0000"/>
                          </a:solidFill>
                          <a:effectLst/>
                          <a:latin typeface="Traditional Arabic" panose="02020603050405020304" pitchFamily="18" charset="-78"/>
                          <a:cs typeface="Traditional Arabic" panose="02020603050405020304" pitchFamily="18" charset="-78"/>
                        </a:rPr>
                        <a:t>﴿يثقفوكم﴾</a:t>
                      </a:r>
                      <a:endParaRPr lang="en-US" sz="2800" dirty="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noFill/>
                  </a:tcPr>
                </a:tc>
                <a:tc>
                  <a:txBody>
                    <a:bodyPr/>
                    <a:lstStyle/>
                    <a:p>
                      <a:pPr algn="r" rtl="1">
                        <a:lnSpc>
                          <a:spcPct val="115000"/>
                        </a:lnSpc>
                        <a:spcAft>
                          <a:spcPts val="0"/>
                        </a:spcAft>
                      </a:pPr>
                      <a:r>
                        <a:rPr lang="ar-KW" sz="2800">
                          <a:effectLst/>
                          <a:latin typeface="Traditional Arabic" panose="02020603050405020304" pitchFamily="18" charset="-78"/>
                          <a:cs typeface="Traditional Arabic" panose="02020603050405020304" pitchFamily="18" charset="-78"/>
                        </a:rPr>
                        <a:t>يَظفروا بكم. أو يصادفوكم</a:t>
                      </a:r>
                      <a:endParaRPr lang="en-US" sz="2800">
                        <a:effectLst/>
                        <a:latin typeface="Traditional Arabic" panose="02020603050405020304" pitchFamily="18" charset="-78"/>
                        <a:ea typeface="Calibri"/>
                        <a:cs typeface="Traditional Arabic" panose="02020603050405020304" pitchFamily="18" charset="-78"/>
                      </a:endParaRPr>
                    </a:p>
                  </a:txBody>
                  <a:tcPr marL="68580" marR="68580" marT="0" marB="0">
                    <a:noFill/>
                  </a:tcPr>
                </a:tc>
                <a:tc>
                  <a:txBody>
                    <a:bodyPr/>
                    <a:lstStyle/>
                    <a:p>
                      <a:pPr marL="0" algn="r" defTabSz="914400" rtl="1" eaLnBrk="1" latinLnBrk="0" hangingPunct="1">
                        <a:lnSpc>
                          <a:spcPct val="115000"/>
                        </a:lnSpc>
                        <a:spcAft>
                          <a:spcPts val="0"/>
                        </a:spcAft>
                      </a:pPr>
                      <a:r>
                        <a:rPr lang="ar-KW" sz="2800" b="1" kern="1200" dirty="0">
                          <a:solidFill>
                            <a:srgbClr val="FF0000"/>
                          </a:solidFill>
                          <a:effectLst/>
                          <a:latin typeface="Traditional Arabic" panose="02020603050405020304" pitchFamily="18" charset="-78"/>
                          <a:ea typeface="+mn-ea"/>
                          <a:cs typeface="Traditional Arabic" panose="02020603050405020304" pitchFamily="18" charset="-78"/>
                        </a:rPr>
                        <a:t>﴿يبسطوا إليكم﴾</a:t>
                      </a:r>
                      <a:endParaRPr lang="en-US" sz="2800" b="1" kern="1200" dirty="0">
                        <a:solidFill>
                          <a:srgbClr val="FF0000"/>
                        </a:solidFill>
                        <a:effectLst/>
                        <a:latin typeface="Traditional Arabic" panose="02020603050405020304" pitchFamily="18" charset="-78"/>
                        <a:ea typeface="+mn-ea"/>
                        <a:cs typeface="Traditional Arabic" panose="02020603050405020304" pitchFamily="18" charset="-78"/>
                      </a:endParaRPr>
                    </a:p>
                  </a:txBody>
                  <a:tcPr marL="68580" marR="68580" marT="0" marB="0">
                    <a:noFill/>
                  </a:tcPr>
                </a:tc>
                <a:tc>
                  <a:txBody>
                    <a:bodyPr/>
                    <a:lstStyle/>
                    <a:p>
                      <a:pPr algn="r" rtl="1">
                        <a:lnSpc>
                          <a:spcPct val="115000"/>
                        </a:lnSpc>
                        <a:spcAft>
                          <a:spcPts val="0"/>
                        </a:spcAft>
                      </a:pPr>
                      <a:r>
                        <a:rPr lang="ar-KW" sz="2800" dirty="0">
                          <a:effectLst/>
                          <a:latin typeface="Traditional Arabic" panose="02020603050405020304" pitchFamily="18" charset="-78"/>
                          <a:cs typeface="Traditional Arabic" panose="02020603050405020304" pitchFamily="18" charset="-78"/>
                        </a:rPr>
                        <a:t>يمدّوا إليكم</a:t>
                      </a:r>
                      <a:endParaRPr lang="en-US" sz="2800" dirty="0">
                        <a:effectLst/>
                        <a:latin typeface="Traditional Arabic" panose="02020603050405020304" pitchFamily="18" charset="-78"/>
                        <a:ea typeface="Calibri"/>
                        <a:cs typeface="Traditional Arabic" panose="02020603050405020304" pitchFamily="18" charset="-78"/>
                      </a:endParaRPr>
                    </a:p>
                  </a:txBody>
                  <a:tcPr marL="68580" marR="68580" marT="0" marB="0">
                    <a:noFill/>
                  </a:tcPr>
                </a:tc>
              </a:tr>
              <a:tr h="339725">
                <a:tc>
                  <a:txBody>
                    <a:bodyPr/>
                    <a:lstStyle/>
                    <a:p>
                      <a:pPr algn="r" rtl="1">
                        <a:lnSpc>
                          <a:spcPct val="115000"/>
                        </a:lnSpc>
                        <a:spcAft>
                          <a:spcPts val="0"/>
                        </a:spcAft>
                      </a:pPr>
                      <a:r>
                        <a:rPr lang="ar-KW" sz="2800" dirty="0">
                          <a:solidFill>
                            <a:srgbClr val="FF0000"/>
                          </a:solidFill>
                          <a:effectLst/>
                          <a:latin typeface="Traditional Arabic" panose="02020603050405020304" pitchFamily="18" charset="-78"/>
                          <a:cs typeface="Traditional Arabic" panose="02020603050405020304" pitchFamily="18" charset="-78"/>
                        </a:rPr>
                        <a:t>﴿أسوة حسنة﴾</a:t>
                      </a:r>
                      <a:endParaRPr lang="en-US" sz="2800" dirty="0">
                        <a:solidFill>
                          <a:srgbClr val="FF0000"/>
                        </a:solidFill>
                        <a:effectLst/>
                        <a:latin typeface="Traditional Arabic" panose="02020603050405020304" pitchFamily="18" charset="-78"/>
                        <a:ea typeface="Calibri"/>
                        <a:cs typeface="Traditional Arabic" panose="02020603050405020304" pitchFamily="18" charset="-78"/>
                      </a:endParaRPr>
                    </a:p>
                  </a:txBody>
                  <a:tcPr marL="68580" marR="68580" marT="0" marB="0">
                    <a:solidFill>
                      <a:schemeClr val="accent1">
                        <a:lumMod val="60000"/>
                        <a:lumOff val="40000"/>
                      </a:schemeClr>
                    </a:solidFill>
                  </a:tcPr>
                </a:tc>
                <a:tc>
                  <a:txBody>
                    <a:bodyPr/>
                    <a:lstStyle/>
                    <a:p>
                      <a:pPr algn="r" rtl="1">
                        <a:lnSpc>
                          <a:spcPct val="115000"/>
                        </a:lnSpc>
                        <a:spcAft>
                          <a:spcPts val="0"/>
                        </a:spcAft>
                      </a:pPr>
                      <a:r>
                        <a:rPr lang="ar-KW" sz="2800">
                          <a:effectLst/>
                          <a:latin typeface="Traditional Arabic" panose="02020603050405020304" pitchFamily="18" charset="-78"/>
                          <a:cs typeface="Traditional Arabic" panose="02020603050405020304" pitchFamily="18" charset="-78"/>
                        </a:rPr>
                        <a:t>قدوة حميدة في التَّبَرّي من الضالين</a:t>
                      </a:r>
                      <a:endParaRPr lang="en-US" sz="2800">
                        <a:effectLst/>
                        <a:latin typeface="Traditional Arabic" panose="02020603050405020304" pitchFamily="18" charset="-78"/>
                        <a:ea typeface="Calibri"/>
                        <a:cs typeface="Traditional Arabic" panose="02020603050405020304" pitchFamily="18" charset="-78"/>
                      </a:endParaRPr>
                    </a:p>
                  </a:txBody>
                  <a:tcPr marL="68580" marR="68580" marT="0" marB="0">
                    <a:solidFill>
                      <a:schemeClr val="accent1">
                        <a:lumMod val="60000"/>
                        <a:lumOff val="40000"/>
                      </a:schemeClr>
                    </a:solidFill>
                  </a:tcPr>
                </a:tc>
                <a:tc>
                  <a:txBody>
                    <a:bodyPr/>
                    <a:lstStyle/>
                    <a:p>
                      <a:pPr marL="0" algn="r" defTabSz="914400" rtl="1" eaLnBrk="1" latinLnBrk="0" hangingPunct="1">
                        <a:lnSpc>
                          <a:spcPct val="115000"/>
                        </a:lnSpc>
                        <a:spcAft>
                          <a:spcPts val="0"/>
                        </a:spcAft>
                        <a:tabLst>
                          <a:tab pos="670560" algn="l"/>
                        </a:tabLst>
                      </a:pPr>
                      <a:r>
                        <a:rPr lang="ar-KW" sz="2800" b="1" kern="1200" dirty="0">
                          <a:solidFill>
                            <a:srgbClr val="FF0000"/>
                          </a:solidFill>
                          <a:effectLst/>
                          <a:latin typeface="Traditional Arabic" panose="02020603050405020304" pitchFamily="18" charset="-78"/>
                          <a:ea typeface="+mn-ea"/>
                          <a:cs typeface="Traditional Arabic" panose="02020603050405020304" pitchFamily="18" charset="-78"/>
                        </a:rPr>
                        <a:t>﴿بُرَآءُ منكم﴾</a:t>
                      </a:r>
                      <a:endParaRPr lang="en-US" sz="2800" b="1" kern="1200" dirty="0">
                        <a:solidFill>
                          <a:srgbClr val="FF0000"/>
                        </a:solidFill>
                        <a:effectLst/>
                        <a:latin typeface="Traditional Arabic" panose="02020603050405020304" pitchFamily="18" charset="-78"/>
                        <a:ea typeface="+mn-ea"/>
                        <a:cs typeface="Traditional Arabic" panose="02020603050405020304" pitchFamily="18" charset="-78"/>
                      </a:endParaRPr>
                    </a:p>
                  </a:txBody>
                  <a:tcPr marL="68580" marR="68580" marT="0" marB="0">
                    <a:solidFill>
                      <a:schemeClr val="accent1">
                        <a:lumMod val="60000"/>
                        <a:lumOff val="40000"/>
                      </a:schemeClr>
                    </a:solidFill>
                  </a:tcPr>
                </a:tc>
                <a:tc>
                  <a:txBody>
                    <a:bodyPr/>
                    <a:lstStyle/>
                    <a:p>
                      <a:pPr algn="r" rtl="1">
                        <a:lnSpc>
                          <a:spcPct val="115000"/>
                        </a:lnSpc>
                        <a:spcAft>
                          <a:spcPts val="0"/>
                        </a:spcAft>
                      </a:pPr>
                      <a:r>
                        <a:rPr lang="ar-KW" sz="2800" dirty="0">
                          <a:effectLst/>
                          <a:latin typeface="Traditional Arabic" panose="02020603050405020304" pitchFamily="18" charset="-78"/>
                          <a:cs typeface="Traditional Arabic" panose="02020603050405020304" pitchFamily="18" charset="-78"/>
                        </a:rPr>
                        <a:t>أبرياء منكم </a:t>
                      </a:r>
                      <a:endParaRPr lang="en-US" sz="2800" dirty="0">
                        <a:effectLst/>
                        <a:latin typeface="Traditional Arabic" panose="02020603050405020304" pitchFamily="18" charset="-78"/>
                        <a:ea typeface="Calibri"/>
                        <a:cs typeface="Traditional Arabic" panose="02020603050405020304" pitchFamily="18" charset="-78"/>
                      </a:endParaRPr>
                    </a:p>
                  </a:txBody>
                  <a:tcPr marL="68580" marR="68580" marT="0" marB="0">
                    <a:solidFill>
                      <a:schemeClr val="accent1">
                        <a:lumMod val="60000"/>
                        <a:lumOff val="40000"/>
                      </a:schemeClr>
                    </a:solidFill>
                  </a:tcPr>
                </a:tc>
              </a:tr>
              <a:tr h="0">
                <a:tc>
                  <a:txBody>
                    <a:bodyPr/>
                    <a:lstStyle/>
                    <a:p>
                      <a:pPr marL="0" algn="r" defTabSz="914400" rtl="1" eaLnBrk="1" latinLnBrk="0" hangingPunct="1">
                        <a:lnSpc>
                          <a:spcPct val="115000"/>
                        </a:lnSpc>
                        <a:spcAft>
                          <a:spcPts val="0"/>
                        </a:spcAft>
                      </a:pPr>
                      <a:r>
                        <a:rPr lang="ar-KW" sz="2800" b="1" kern="1200" dirty="0">
                          <a:solidFill>
                            <a:srgbClr val="FF0000"/>
                          </a:solidFill>
                          <a:effectLst/>
                          <a:latin typeface="Traditional Arabic" panose="02020603050405020304" pitchFamily="18" charset="-78"/>
                          <a:ea typeface="+mn-ea"/>
                          <a:cs typeface="Traditional Arabic" panose="02020603050405020304" pitchFamily="18" charset="-78"/>
                        </a:rPr>
                        <a:t>﴿إليك أنَبْنا﴾</a:t>
                      </a:r>
                      <a:endParaRPr lang="en-US" sz="2800" b="1" kern="1200" dirty="0">
                        <a:solidFill>
                          <a:srgbClr val="FF0000"/>
                        </a:solidFill>
                        <a:effectLst/>
                        <a:latin typeface="Traditional Arabic" panose="02020603050405020304" pitchFamily="18" charset="-78"/>
                        <a:ea typeface="+mn-ea"/>
                        <a:cs typeface="Traditional Arabic" panose="02020603050405020304" pitchFamily="18" charset="-78"/>
                      </a:endParaRPr>
                    </a:p>
                  </a:txBody>
                  <a:tcPr marL="68580" marR="68580" marT="0" marB="0">
                    <a:noFill/>
                  </a:tcPr>
                </a:tc>
                <a:tc>
                  <a:txBody>
                    <a:bodyPr/>
                    <a:lstStyle/>
                    <a:p>
                      <a:pPr algn="r" rtl="1">
                        <a:lnSpc>
                          <a:spcPct val="115000"/>
                        </a:lnSpc>
                        <a:spcAft>
                          <a:spcPts val="0"/>
                        </a:spcAft>
                      </a:pPr>
                      <a:r>
                        <a:rPr lang="ar-KW" sz="2800">
                          <a:effectLst/>
                          <a:latin typeface="Traditional Arabic" panose="02020603050405020304" pitchFamily="18" charset="-78"/>
                          <a:cs typeface="Traditional Arabic" panose="02020603050405020304" pitchFamily="18" charset="-78"/>
                        </a:rPr>
                        <a:t>إليك رَجَعْنا تائبين</a:t>
                      </a:r>
                      <a:endParaRPr lang="en-US" sz="2800">
                        <a:effectLst/>
                        <a:latin typeface="Traditional Arabic" panose="02020603050405020304" pitchFamily="18" charset="-78"/>
                        <a:ea typeface="Calibri"/>
                        <a:cs typeface="Traditional Arabic" panose="02020603050405020304" pitchFamily="18" charset="-78"/>
                      </a:endParaRPr>
                    </a:p>
                  </a:txBody>
                  <a:tcPr marL="68580" marR="68580" marT="0" marB="0">
                    <a:noFill/>
                  </a:tcPr>
                </a:tc>
                <a:tc>
                  <a:txBody>
                    <a:bodyPr/>
                    <a:lstStyle/>
                    <a:p>
                      <a:pPr marL="0" algn="r" defTabSz="914400" rtl="1" eaLnBrk="1" latinLnBrk="0" hangingPunct="1">
                        <a:lnSpc>
                          <a:spcPct val="115000"/>
                        </a:lnSpc>
                        <a:spcAft>
                          <a:spcPts val="0"/>
                        </a:spcAft>
                      </a:pPr>
                      <a:r>
                        <a:rPr lang="ar-KW" sz="2800" b="1" kern="1200" dirty="0">
                          <a:solidFill>
                            <a:srgbClr val="FF0000"/>
                          </a:solidFill>
                          <a:effectLst/>
                          <a:latin typeface="Traditional Arabic" panose="02020603050405020304" pitchFamily="18" charset="-78"/>
                          <a:ea typeface="+mn-ea"/>
                          <a:cs typeface="Traditional Arabic" panose="02020603050405020304" pitchFamily="18" charset="-78"/>
                        </a:rPr>
                        <a:t>﴿لا تجعلنا فتنة﴾</a:t>
                      </a:r>
                      <a:endParaRPr lang="en-US" sz="2800" b="1" kern="1200" dirty="0">
                        <a:solidFill>
                          <a:srgbClr val="FF0000"/>
                        </a:solidFill>
                        <a:effectLst/>
                        <a:latin typeface="Traditional Arabic" panose="02020603050405020304" pitchFamily="18" charset="-78"/>
                        <a:ea typeface="+mn-ea"/>
                        <a:cs typeface="Traditional Arabic" panose="02020603050405020304" pitchFamily="18" charset="-78"/>
                      </a:endParaRPr>
                    </a:p>
                  </a:txBody>
                  <a:tcPr marL="68580" marR="68580" marT="0" marB="0">
                    <a:noFill/>
                  </a:tcPr>
                </a:tc>
                <a:tc>
                  <a:txBody>
                    <a:bodyPr/>
                    <a:lstStyle/>
                    <a:p>
                      <a:pPr algn="r" rtl="1">
                        <a:lnSpc>
                          <a:spcPct val="115000"/>
                        </a:lnSpc>
                        <a:spcAft>
                          <a:spcPts val="0"/>
                        </a:spcAft>
                      </a:pPr>
                      <a:r>
                        <a:rPr lang="ar-KW" sz="2800" dirty="0">
                          <a:effectLst/>
                          <a:latin typeface="Traditional Arabic" panose="02020603050405020304" pitchFamily="18" charset="-78"/>
                          <a:cs typeface="Traditional Arabic" panose="02020603050405020304" pitchFamily="18" charset="-78"/>
                        </a:rPr>
                        <a:t>مفتونين بهم معذبين بأيديهم</a:t>
                      </a:r>
                      <a:endParaRPr lang="en-US" sz="2800" dirty="0">
                        <a:effectLst/>
                        <a:latin typeface="Traditional Arabic" panose="02020603050405020304" pitchFamily="18" charset="-78"/>
                        <a:ea typeface="Calibri"/>
                        <a:cs typeface="Traditional Arabic" panose="02020603050405020304" pitchFamily="18" charset="-78"/>
                      </a:endParaRPr>
                    </a:p>
                  </a:txBody>
                  <a:tcPr marL="68580" marR="68580" marT="0" marB="0">
                    <a:noFill/>
                  </a:tcPr>
                </a:tc>
              </a:tr>
            </a:tbl>
          </a:graphicData>
        </a:graphic>
      </p:graphicFrame>
      <p:sp>
        <p:nvSpPr>
          <p:cNvPr id="10" name="Google Shape;86;p1"/>
          <p:cNvSpPr txBox="1"/>
          <p:nvPr/>
        </p:nvSpPr>
        <p:spPr>
          <a:xfrm>
            <a:off x="4254538" y="260648"/>
            <a:ext cx="3640868" cy="766632"/>
          </a:xfrm>
          <a:prstGeom prst="rect">
            <a:avLst/>
          </a:prstGeom>
          <a:solidFill>
            <a:schemeClr val="accent5">
              <a:lumMod val="40000"/>
              <a:lumOff val="60000"/>
            </a:schemeClr>
          </a:solidFill>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b" anchorCtr="0">
            <a:noAutofit/>
          </a:bodyPr>
          <a:lstStyle/>
          <a:p>
            <a:pPr algn="ctr">
              <a:buClr>
                <a:prstClr val="black"/>
              </a:buClr>
              <a:buSzPts val="6000"/>
            </a:pPr>
            <a:r>
              <a:rPr lang="ar-KW" sz="4000" b="1" dirty="0" smtClean="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سورة  الممتحنة</a:t>
            </a:r>
            <a:endParaRPr lang="en-US"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endParaRPr>
          </a:p>
        </p:txBody>
      </p:sp>
    </p:spTree>
    <p:extLst>
      <p:ext uri="{BB962C8B-B14F-4D97-AF65-F5344CB8AC3E}">
        <p14:creationId xmlns:p14="http://schemas.microsoft.com/office/powerpoint/2010/main" val="145480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anim calcmode="lin" valueType="num">
                                      <p:cBhvr>
                                        <p:cTn id="13" dur="2000" fill="hold"/>
                                        <p:tgtEl>
                                          <p:spTgt spid="7"/>
                                        </p:tgtEl>
                                        <p:attrNameLst>
                                          <p:attrName>ppt_w</p:attrName>
                                        </p:attrNameLst>
                                      </p:cBhvr>
                                      <p:tavLst>
                                        <p:tav tm="0" fmla="#ppt_w*sin(2.5*pi*$)">
                                          <p:val>
                                            <p:fltVal val="0"/>
                                          </p:val>
                                        </p:tav>
                                        <p:tav tm="100000">
                                          <p:val>
                                            <p:fltVal val="1"/>
                                          </p:val>
                                        </p:tav>
                                      </p:tavLst>
                                    </p:anim>
                                    <p:anim calcmode="lin" valueType="num">
                                      <p:cBhvr>
                                        <p:cTn id="1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anim calcmode="lin" valueType="num">
                                      <p:cBhvr>
                                        <p:cTn id="20" dur="2000" fill="hold"/>
                                        <p:tgtEl>
                                          <p:spTgt spid="10"/>
                                        </p:tgtEl>
                                        <p:attrNameLst>
                                          <p:attrName>ppt_w</p:attrName>
                                        </p:attrNameLst>
                                      </p:cBhvr>
                                      <p:tavLst>
                                        <p:tav tm="0" fmla="#ppt_w*sin(2.5*pi*$)">
                                          <p:val>
                                            <p:fltVal val="0"/>
                                          </p:val>
                                        </p:tav>
                                        <p:tav tm="100000">
                                          <p:val>
                                            <p:fltVal val="1"/>
                                          </p:val>
                                        </p:tav>
                                      </p:tavLst>
                                    </p:anim>
                                    <p:anim calcmode="lin" valueType="num">
                                      <p:cBhvr>
                                        <p:cTn id="21"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anim calcmode="lin" valueType="num">
                                      <p:cBhvr>
                                        <p:cTn id="27" dur="2000" fill="hold"/>
                                        <p:tgtEl>
                                          <p:spTgt spid="9"/>
                                        </p:tgtEl>
                                        <p:attrNameLst>
                                          <p:attrName>ppt_w</p:attrName>
                                        </p:attrNameLst>
                                      </p:cBhvr>
                                      <p:tavLst>
                                        <p:tav tm="0" fmla="#ppt_w*sin(2.5*pi*$)">
                                          <p:val>
                                            <p:fltVal val="0"/>
                                          </p:val>
                                        </p:tav>
                                        <p:tav tm="100000">
                                          <p:val>
                                            <p:fltVal val="1"/>
                                          </p:val>
                                        </p:tav>
                                      </p:tavLst>
                                    </p:anim>
                                    <p:anim calcmode="lin" valueType="num">
                                      <p:cBhvr>
                                        <p:cTn id="28"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circle(in)">
                                      <p:cBhvr>
                                        <p:cTn id="3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1025957" y="185370"/>
            <a:ext cx="996208" cy="727633"/>
          </a:xfrm>
          <a:prstGeom prst="rect">
            <a:avLst/>
          </a:prstGeom>
        </p:spPr>
      </p:pic>
      <p:sp>
        <p:nvSpPr>
          <p:cNvPr id="7"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8"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b="1" dirty="0" smtClean="0">
                <a:latin typeface="Traditional Arabic" panose="02020603050405020304" pitchFamily="18" charset="-78"/>
                <a:cs typeface="Traditional Arabic" panose="02020603050405020304" pitchFamily="18" charset="-78"/>
              </a:rPr>
              <a:t>أكاديمية آيات للعلوم الإسلامية      </a:t>
            </a:r>
            <a:r>
              <a:rPr lang="en-US" dirty="0" smtClean="0">
                <a:latin typeface="Traditional Arabic" panose="02020603050405020304" pitchFamily="18" charset="-78"/>
                <a:cs typeface="Traditional Arabic" panose="02020603050405020304" pitchFamily="18" charset="-78"/>
              </a:rPr>
              <a:t>www.ayaatacademy.ca     </a:t>
            </a:r>
            <a:endParaRPr lang="en-US" dirty="0">
              <a:latin typeface="Traditional Arabic" panose="02020603050405020304" pitchFamily="18" charset="-78"/>
              <a:cs typeface="Traditional Arabic" panose="02020603050405020304" pitchFamily="18" charset="-78"/>
            </a:endParaRPr>
          </a:p>
        </p:txBody>
      </p:sp>
      <p:sp>
        <p:nvSpPr>
          <p:cNvPr id="10" name="Google Shape;86;p1"/>
          <p:cNvSpPr txBox="1"/>
          <p:nvPr/>
        </p:nvSpPr>
        <p:spPr>
          <a:xfrm>
            <a:off x="6594165" y="1907152"/>
            <a:ext cx="5010172" cy="729760"/>
          </a:xfrm>
          <a:prstGeom prst="rect">
            <a:avLst/>
          </a:prstGeom>
          <a:noFill/>
          <a:ln>
            <a:noFill/>
          </a:ln>
        </p:spPr>
        <p:txBody>
          <a:bodyPr spcFirstLastPara="1" wrap="square" lIns="91425" tIns="45700" rIns="91425" bIns="45700" anchor="b" anchorCtr="0">
            <a:noAutofit/>
          </a:bodyPr>
          <a:lstStyle/>
          <a:p>
            <a:pPr marL="571500" lvl="0" indent="-571500">
              <a:buClr>
                <a:schemeClr val="dk1"/>
              </a:buClr>
              <a:buSzPts val="6000"/>
              <a:buFont typeface="Arial" panose="020B0604020202020204" pitchFamily="34" charset="0"/>
              <a:buChar char="•"/>
            </a:pPr>
            <a:r>
              <a:rPr lang="ar-KW"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من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مقاصد الآيات:</a:t>
            </a:r>
            <a:endParaRPr lang="en-US"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sym typeface="Calibri"/>
            </a:endParaRPr>
          </a:p>
        </p:txBody>
      </p:sp>
      <p:sp>
        <p:nvSpPr>
          <p:cNvPr id="11" name="Google Shape;86;p1"/>
          <p:cNvSpPr txBox="1"/>
          <p:nvPr/>
        </p:nvSpPr>
        <p:spPr>
          <a:xfrm>
            <a:off x="619290" y="2683024"/>
            <a:ext cx="10873208" cy="648072"/>
          </a:xfrm>
          <a:prstGeom prst="rect">
            <a:avLst/>
          </a:prstGeom>
          <a:noFill/>
          <a:ln>
            <a:noFill/>
          </a:ln>
        </p:spPr>
        <p:txBody>
          <a:bodyPr spcFirstLastPara="1" wrap="square" lIns="91425" tIns="45700" rIns="91425" bIns="45700" anchor="b" anchorCtr="0">
            <a:noAutofit/>
          </a:bodyPr>
          <a:lstStyle/>
          <a:p>
            <a:pPr algn="just"/>
            <a:r>
              <a:rPr lang="ar-KW" sz="3000" b="1" dirty="0">
                <a:solidFill>
                  <a:srgbClr val="002060"/>
                </a:solidFill>
                <a:latin typeface="Traditional Arabic" panose="02020603050405020304" pitchFamily="18" charset="-78"/>
                <a:cs typeface="Traditional Arabic" panose="02020603050405020304" pitchFamily="18" charset="-78"/>
              </a:rPr>
              <a:t>تخليص قلوب المؤمنين من الولاء لغير دين الله </a:t>
            </a:r>
            <a:r>
              <a:rPr lang="ar-KW" sz="2800" b="1" dirty="0">
                <a:solidFill>
                  <a:srgbClr val="002060"/>
                </a:solidFill>
                <a:latin typeface="Traditional Arabic" panose="02020603050405020304" pitchFamily="18" charset="-78"/>
                <a:cs typeface="Traditional Arabic" panose="02020603050405020304" pitchFamily="18" charset="-78"/>
              </a:rPr>
              <a:t>-</a:t>
            </a:r>
            <a:r>
              <a:rPr lang="en-GB" sz="2800" b="1" dirty="0">
                <a:solidFill>
                  <a:srgbClr val="002060"/>
                </a:solidFill>
                <a:latin typeface="AGA Arabesque" panose="05010101010101010101" pitchFamily="2" charset="2"/>
                <a:cs typeface="Traditional Arabic" panose="02020603050405020304" pitchFamily="18" charset="-78"/>
              </a:rPr>
              <a:t>I</a:t>
            </a:r>
            <a:r>
              <a:rPr lang="ar-KW" sz="2800" b="1" dirty="0" smtClean="0">
                <a:solidFill>
                  <a:srgbClr val="002060"/>
                </a:solidFill>
                <a:latin typeface="Traditional Arabic" panose="02020603050405020304" pitchFamily="18" charset="-78"/>
                <a:cs typeface="Traditional Arabic" panose="02020603050405020304" pitchFamily="18" charset="-78"/>
              </a:rPr>
              <a:t>-</a:t>
            </a:r>
            <a:r>
              <a:rPr lang="ar-KW" sz="3000" b="1" dirty="0" smtClean="0">
                <a:solidFill>
                  <a:srgbClr val="002060"/>
                </a:solidFill>
                <a:latin typeface="Traditional Arabic" panose="02020603050405020304" pitchFamily="18" charset="-78"/>
                <a:cs typeface="Traditional Arabic" panose="02020603050405020304" pitchFamily="18" charset="-78"/>
              </a:rPr>
              <a:t>.</a:t>
            </a:r>
            <a:endParaRPr lang="en-US" sz="3000" b="1" dirty="0">
              <a:solidFill>
                <a:srgbClr val="002060"/>
              </a:solidFill>
              <a:latin typeface="Traditional Arabic" panose="02020603050405020304" pitchFamily="18" charset="-78"/>
              <a:cs typeface="Traditional Arabic" panose="02020603050405020304" pitchFamily="18" charset="-78"/>
            </a:endParaRPr>
          </a:p>
        </p:txBody>
      </p:sp>
      <p:sp>
        <p:nvSpPr>
          <p:cNvPr id="12" name="Google Shape;86;p1"/>
          <p:cNvSpPr txBox="1"/>
          <p:nvPr/>
        </p:nvSpPr>
        <p:spPr>
          <a:xfrm>
            <a:off x="6726140" y="3923374"/>
            <a:ext cx="4876839" cy="72976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من</a:t>
            </a: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effectLst>
                <a:latin typeface="Calibri" panose="020F0502020204030204" pitchFamily="34" charset="0"/>
                <a:ea typeface="Calibri"/>
                <a:cs typeface="Al-Mujahed Free" pitchFamily="2" charset="-78"/>
              </a:rPr>
              <a:t> </a:t>
            </a:r>
            <a:r>
              <a:rPr lang="ar-KW"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rPr>
              <a:t>فوائد الآيات:</a:t>
            </a:r>
            <a:endParaRPr lang="en-US"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raditional Arabic" panose="02020603050405020304" pitchFamily="18" charset="-78"/>
              <a:ea typeface="Calibri"/>
              <a:cs typeface="AF_Najed" pitchFamily="2" charset="-78"/>
              <a:sym typeface="Calibri"/>
            </a:endParaRPr>
          </a:p>
        </p:txBody>
      </p:sp>
      <p:sp>
        <p:nvSpPr>
          <p:cNvPr id="13" name="Google Shape;86;p1"/>
          <p:cNvSpPr txBox="1"/>
          <p:nvPr/>
        </p:nvSpPr>
        <p:spPr>
          <a:xfrm>
            <a:off x="550590" y="4653136"/>
            <a:ext cx="10873208" cy="1728192"/>
          </a:xfrm>
          <a:prstGeom prst="rect">
            <a:avLst/>
          </a:prstGeom>
          <a:noFill/>
          <a:ln>
            <a:noFill/>
          </a:ln>
        </p:spPr>
        <p:txBody>
          <a:bodyPr spcFirstLastPara="1" wrap="square" lIns="91425" tIns="45700" rIns="91425" bIns="45700" anchor="b" anchorCtr="0">
            <a:noAutofit/>
          </a:bodyPr>
          <a:lstStyle/>
          <a:p>
            <a:r>
              <a:rPr lang="en-US" sz="3200" dirty="0" smtClean="0">
                <a:solidFill>
                  <a:srgbClr val="002060"/>
                </a:solidFill>
                <a:latin typeface="Traditional Arabic" panose="02020603050405020304" pitchFamily="18" charset="-78"/>
                <a:cs typeface="Traditional Arabic" panose="02020603050405020304" pitchFamily="18" charset="-78"/>
              </a:rPr>
              <a:t>•</a:t>
            </a:r>
            <a:r>
              <a:rPr lang="ar-KW" sz="3200" dirty="0" smtClean="0">
                <a:solidFill>
                  <a:srgbClr val="002060"/>
                </a:solidFill>
                <a:latin typeface="Traditional Arabic" panose="02020603050405020304" pitchFamily="18" charset="-78"/>
                <a:cs typeface="Traditional Arabic" panose="02020603050405020304" pitchFamily="18" charset="-78"/>
              </a:rPr>
              <a:t>  </a:t>
            </a:r>
            <a:r>
              <a:rPr lang="ar-KW" sz="3200" dirty="0">
                <a:solidFill>
                  <a:srgbClr val="002060"/>
                </a:solidFill>
                <a:latin typeface="Traditional Arabic" panose="02020603050405020304" pitchFamily="18" charset="-78"/>
                <a:cs typeface="Traditional Arabic" panose="02020603050405020304" pitchFamily="18" charset="-78"/>
              </a:rPr>
              <a:t>تسريب أخبار أهل الإسلام إلى الكفار كبيرة من الكبائر.</a:t>
            </a:r>
            <a:endParaRPr lang="en-US" sz="3200" dirty="0">
              <a:solidFill>
                <a:srgbClr val="002060"/>
              </a:solidFill>
              <a:latin typeface="Traditional Arabic" panose="02020603050405020304" pitchFamily="18" charset="-78"/>
              <a:cs typeface="Traditional Arabic" panose="02020603050405020304" pitchFamily="18" charset="-78"/>
            </a:endParaRPr>
          </a:p>
          <a:p>
            <a:r>
              <a:rPr lang="en-US" sz="3200" dirty="0">
                <a:solidFill>
                  <a:srgbClr val="002060"/>
                </a:solidFill>
                <a:latin typeface="Traditional Arabic" panose="02020603050405020304" pitchFamily="18" charset="-78"/>
                <a:cs typeface="Traditional Arabic" panose="02020603050405020304" pitchFamily="18" charset="-78"/>
              </a:rPr>
              <a:t>•</a:t>
            </a:r>
            <a:r>
              <a:rPr lang="ar-KW" sz="3200" dirty="0">
                <a:solidFill>
                  <a:srgbClr val="002060"/>
                </a:solidFill>
                <a:latin typeface="Traditional Arabic" panose="02020603050405020304" pitchFamily="18" charset="-78"/>
                <a:cs typeface="Traditional Arabic" panose="02020603050405020304" pitchFamily="18" charset="-78"/>
              </a:rPr>
              <a:t> عداوة الكفار عداوة مُتَأصِّلة لا تؤثر فيها موالاتهم.</a:t>
            </a:r>
            <a:endParaRPr lang="en-US" sz="3200" dirty="0">
              <a:solidFill>
                <a:srgbClr val="002060"/>
              </a:solidFill>
              <a:latin typeface="Traditional Arabic" panose="02020603050405020304" pitchFamily="18" charset="-78"/>
              <a:cs typeface="Traditional Arabic" panose="02020603050405020304" pitchFamily="18" charset="-78"/>
            </a:endParaRPr>
          </a:p>
          <a:p>
            <a:r>
              <a:rPr lang="ar-KW" sz="3200" dirty="0">
                <a:solidFill>
                  <a:srgbClr val="002060"/>
                </a:solidFill>
                <a:latin typeface="Traditional Arabic" panose="02020603050405020304" pitchFamily="18" charset="-78"/>
                <a:cs typeface="Traditional Arabic" panose="02020603050405020304" pitchFamily="18" charset="-78"/>
              </a:rPr>
              <a:t>• استغفار إبراهيم لأبيه لوعده له بذلك، فلما نهاه الله عن ذلك لموته على الكفر ترك الاستغفار له</a:t>
            </a:r>
            <a:r>
              <a:rPr lang="ar-KW" sz="3200" dirty="0" smtClean="0">
                <a:solidFill>
                  <a:srgbClr val="002060"/>
                </a:solidFill>
                <a:latin typeface="Traditional Arabic" panose="02020603050405020304" pitchFamily="18" charset="-78"/>
                <a:cs typeface="Traditional Arabic" panose="02020603050405020304" pitchFamily="18" charset="-78"/>
              </a:rPr>
              <a:t>.</a:t>
            </a:r>
            <a:endParaRPr lang="en-US" sz="3200" dirty="0">
              <a:solidFill>
                <a:srgbClr val="002060"/>
              </a:solidFill>
              <a:latin typeface="Traditional Arabic" panose="02020603050405020304" pitchFamily="18" charset="-78"/>
              <a:cs typeface="Traditional Arabic" panose="02020603050405020304" pitchFamily="18" charset="-78"/>
            </a:endParaRPr>
          </a:p>
        </p:txBody>
      </p:sp>
      <p:sp>
        <p:nvSpPr>
          <p:cNvPr id="14" name="Google Shape;86;p1"/>
          <p:cNvSpPr txBox="1"/>
          <p:nvPr/>
        </p:nvSpPr>
        <p:spPr>
          <a:xfrm>
            <a:off x="4254538" y="260648"/>
            <a:ext cx="3640868" cy="766632"/>
          </a:xfrm>
          <a:prstGeom prst="rect">
            <a:avLst/>
          </a:prstGeom>
          <a:solidFill>
            <a:schemeClr val="accent5">
              <a:lumMod val="40000"/>
              <a:lumOff val="60000"/>
            </a:schemeClr>
          </a:solidFill>
          <a:ln/>
        </p:spPr>
        <p:style>
          <a:lnRef idx="1">
            <a:schemeClr val="accent2"/>
          </a:lnRef>
          <a:fillRef idx="2">
            <a:schemeClr val="accent2"/>
          </a:fillRef>
          <a:effectRef idx="1">
            <a:schemeClr val="accent2"/>
          </a:effectRef>
          <a:fontRef idx="minor">
            <a:schemeClr val="dk1"/>
          </a:fontRef>
        </p:style>
        <p:txBody>
          <a:bodyPr spcFirstLastPara="1" wrap="square" lIns="91425" tIns="45700" rIns="91425" bIns="45700" anchor="b" anchorCtr="0">
            <a:noAutofit/>
          </a:bodyPr>
          <a:lstStyle/>
          <a:p>
            <a:pPr algn="ctr">
              <a:buClr>
                <a:prstClr val="black"/>
              </a:buClr>
              <a:buSzPts val="6000"/>
            </a:pPr>
            <a:r>
              <a:rPr lang="ar-KW" sz="4000" b="1" dirty="0" smtClean="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rPr>
              <a:t>سورة  الممتحنة</a:t>
            </a:r>
            <a:endParaRPr lang="en-US" sz="4000" b="1" dirty="0">
              <a:ln w="12700">
                <a:solidFill>
                  <a:schemeClr val="tx2">
                    <a:satMod val="155000"/>
                  </a:schemeClr>
                </a:solidFill>
                <a:prstDash val="solid"/>
              </a:ln>
              <a:solidFill>
                <a:srgbClr val="FF0000"/>
              </a:solidFill>
              <a:latin typeface="Traditional Arabic" panose="02020603050405020304" pitchFamily="18" charset="-78"/>
              <a:ea typeface="Calibri"/>
              <a:cs typeface="AL-Mateen" pitchFamily="2" charset="-78"/>
              <a:sym typeface="Calibri"/>
            </a:endParaRPr>
          </a:p>
        </p:txBody>
      </p:sp>
    </p:spTree>
    <p:extLst>
      <p:ext uri="{BB962C8B-B14F-4D97-AF65-F5344CB8AC3E}">
        <p14:creationId xmlns:p14="http://schemas.microsoft.com/office/powerpoint/2010/main" val="131561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anim calcmode="lin" valueType="num">
                                      <p:cBhvr>
                                        <p:cTn id="13" dur="2000" fill="hold"/>
                                        <p:tgtEl>
                                          <p:spTgt spid="7"/>
                                        </p:tgtEl>
                                        <p:attrNameLst>
                                          <p:attrName>ppt_w</p:attrName>
                                        </p:attrNameLst>
                                      </p:cBhvr>
                                      <p:tavLst>
                                        <p:tav tm="0" fmla="#ppt_w*sin(2.5*pi*$)">
                                          <p:val>
                                            <p:fltVal val="0"/>
                                          </p:val>
                                        </p:tav>
                                        <p:tav tm="100000">
                                          <p:val>
                                            <p:fltVal val="1"/>
                                          </p:val>
                                        </p:tav>
                                      </p:tavLst>
                                    </p:anim>
                                    <p:anim calcmode="lin" valueType="num">
                                      <p:cBhvr>
                                        <p:cTn id="1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2000"/>
                                        <p:tgtEl>
                                          <p:spTgt spid="14"/>
                                        </p:tgtEl>
                                      </p:cBhvr>
                                    </p:animEffect>
                                    <p:anim calcmode="lin" valueType="num">
                                      <p:cBhvr>
                                        <p:cTn id="20" dur="2000" fill="hold"/>
                                        <p:tgtEl>
                                          <p:spTgt spid="14"/>
                                        </p:tgtEl>
                                        <p:attrNameLst>
                                          <p:attrName>ppt_w</p:attrName>
                                        </p:attrNameLst>
                                      </p:cBhvr>
                                      <p:tavLst>
                                        <p:tav tm="0" fmla="#ppt_w*sin(2.5*pi*$)">
                                          <p:val>
                                            <p:fltVal val="0"/>
                                          </p:val>
                                        </p:tav>
                                        <p:tav tm="100000">
                                          <p:val>
                                            <p:fltVal val="1"/>
                                          </p:val>
                                        </p:tav>
                                      </p:tavLst>
                                    </p:anim>
                                    <p:anim calcmode="lin" valueType="num">
                                      <p:cBhvr>
                                        <p:cTn id="21"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2000"/>
                                        <p:tgtEl>
                                          <p:spTgt spid="10"/>
                                        </p:tgtEl>
                                      </p:cBhvr>
                                    </p:animEffect>
                                    <p:anim calcmode="lin" valueType="num">
                                      <p:cBhvr>
                                        <p:cTn id="27" dur="2000" fill="hold"/>
                                        <p:tgtEl>
                                          <p:spTgt spid="10"/>
                                        </p:tgtEl>
                                        <p:attrNameLst>
                                          <p:attrName>ppt_w</p:attrName>
                                        </p:attrNameLst>
                                      </p:cBhvr>
                                      <p:tavLst>
                                        <p:tav tm="0" fmla="#ppt_w*sin(2.5*pi*$)">
                                          <p:val>
                                            <p:fltVal val="0"/>
                                          </p:val>
                                        </p:tav>
                                        <p:tav tm="100000">
                                          <p:val>
                                            <p:fltVal val="1"/>
                                          </p:val>
                                        </p:tav>
                                      </p:tavLst>
                                    </p:anim>
                                    <p:anim calcmode="lin" valueType="num">
                                      <p:cBhvr>
                                        <p:cTn id="28"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2000"/>
                                        <p:tgtEl>
                                          <p:spTgt spid="12"/>
                                        </p:tgtEl>
                                      </p:cBhvr>
                                    </p:animEffect>
                                    <p:anim calcmode="lin" valueType="num">
                                      <p:cBhvr>
                                        <p:cTn id="41" dur="2000" fill="hold"/>
                                        <p:tgtEl>
                                          <p:spTgt spid="12"/>
                                        </p:tgtEl>
                                        <p:attrNameLst>
                                          <p:attrName>ppt_w</p:attrName>
                                        </p:attrNameLst>
                                      </p:cBhvr>
                                      <p:tavLst>
                                        <p:tav tm="0" fmla="#ppt_w*sin(2.5*pi*$)">
                                          <p:val>
                                            <p:fltVal val="0"/>
                                          </p:val>
                                        </p:tav>
                                        <p:tav tm="100000">
                                          <p:val>
                                            <p:fltVal val="1"/>
                                          </p:val>
                                        </p:tav>
                                      </p:tavLst>
                                    </p:anim>
                                    <p:anim calcmode="lin" valueType="num">
                                      <p:cBhvr>
                                        <p:cTn id="42"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animEffect transition="in" filter="fade">
                                      <p:cBhvr>
                                        <p:cTn id="47" dur="2000"/>
                                        <p:tgtEl>
                                          <p:spTgt spid="13">
                                            <p:txEl>
                                              <p:pRg st="0" end="0"/>
                                            </p:txEl>
                                          </p:spTgt>
                                        </p:tgtEl>
                                      </p:cBhvr>
                                    </p:animEffect>
                                    <p:anim calcmode="lin" valueType="num">
                                      <p:cBhvr>
                                        <p:cTn id="48" dur="2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49" dur="2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45" presetClass="entr" presetSubtype="0" fill="hold" nodeType="clickEffect">
                                  <p:stCondLst>
                                    <p:cond delay="0"/>
                                  </p:stCondLst>
                                  <p:childTnLst>
                                    <p:set>
                                      <p:cBhvr>
                                        <p:cTn id="53" dur="1" fill="hold">
                                          <p:stCondLst>
                                            <p:cond delay="0"/>
                                          </p:stCondLst>
                                        </p:cTn>
                                        <p:tgtEl>
                                          <p:spTgt spid="13">
                                            <p:txEl>
                                              <p:pRg st="1" end="1"/>
                                            </p:txEl>
                                          </p:spTgt>
                                        </p:tgtEl>
                                        <p:attrNameLst>
                                          <p:attrName>style.visibility</p:attrName>
                                        </p:attrNameLst>
                                      </p:cBhvr>
                                      <p:to>
                                        <p:strVal val="visible"/>
                                      </p:to>
                                    </p:set>
                                    <p:animEffect transition="in" filter="fade">
                                      <p:cBhvr>
                                        <p:cTn id="54" dur="2000"/>
                                        <p:tgtEl>
                                          <p:spTgt spid="13">
                                            <p:txEl>
                                              <p:pRg st="1" end="1"/>
                                            </p:txEl>
                                          </p:spTgt>
                                        </p:tgtEl>
                                      </p:cBhvr>
                                    </p:animEffect>
                                    <p:anim calcmode="lin" valueType="num">
                                      <p:cBhvr>
                                        <p:cTn id="55" dur="2000" fill="hold"/>
                                        <p:tgtEl>
                                          <p:spTgt spid="13">
                                            <p:txEl>
                                              <p:pRg st="1" end="1"/>
                                            </p:txEl>
                                          </p:spTgt>
                                        </p:tgtEl>
                                        <p:attrNameLst>
                                          <p:attrName>ppt_w</p:attrName>
                                        </p:attrNameLst>
                                      </p:cBhvr>
                                      <p:tavLst>
                                        <p:tav tm="0" fmla="#ppt_w*sin(2.5*pi*$)">
                                          <p:val>
                                            <p:fltVal val="0"/>
                                          </p:val>
                                        </p:tav>
                                        <p:tav tm="100000">
                                          <p:val>
                                            <p:fltVal val="1"/>
                                          </p:val>
                                        </p:tav>
                                      </p:tavLst>
                                    </p:anim>
                                    <p:anim calcmode="lin" valueType="num">
                                      <p:cBhvr>
                                        <p:cTn id="56" dur="2000" fill="hold"/>
                                        <p:tgtEl>
                                          <p:spTgt spid="1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45" presetClass="entr" presetSubtype="0" fill="hold" nodeType="clickEffect">
                                  <p:stCondLst>
                                    <p:cond delay="0"/>
                                  </p:stCondLst>
                                  <p:childTnLst>
                                    <p:set>
                                      <p:cBhvr>
                                        <p:cTn id="60" dur="1" fill="hold">
                                          <p:stCondLst>
                                            <p:cond delay="0"/>
                                          </p:stCondLst>
                                        </p:cTn>
                                        <p:tgtEl>
                                          <p:spTgt spid="13">
                                            <p:txEl>
                                              <p:pRg st="2" end="2"/>
                                            </p:txEl>
                                          </p:spTgt>
                                        </p:tgtEl>
                                        <p:attrNameLst>
                                          <p:attrName>style.visibility</p:attrName>
                                        </p:attrNameLst>
                                      </p:cBhvr>
                                      <p:to>
                                        <p:strVal val="visible"/>
                                      </p:to>
                                    </p:set>
                                    <p:animEffect transition="in" filter="fade">
                                      <p:cBhvr>
                                        <p:cTn id="61" dur="2000"/>
                                        <p:tgtEl>
                                          <p:spTgt spid="13">
                                            <p:txEl>
                                              <p:pRg st="2" end="2"/>
                                            </p:txEl>
                                          </p:spTgt>
                                        </p:tgtEl>
                                      </p:cBhvr>
                                    </p:animEffect>
                                    <p:anim calcmode="lin" valueType="num">
                                      <p:cBhvr>
                                        <p:cTn id="62" dur="2000" fill="hold"/>
                                        <p:tgtEl>
                                          <p:spTgt spid="13">
                                            <p:txEl>
                                              <p:pRg st="2" end="2"/>
                                            </p:txEl>
                                          </p:spTgt>
                                        </p:tgtEl>
                                        <p:attrNameLst>
                                          <p:attrName>ppt_w</p:attrName>
                                        </p:attrNameLst>
                                      </p:cBhvr>
                                      <p:tavLst>
                                        <p:tav tm="0" fmla="#ppt_w*sin(2.5*pi*$)">
                                          <p:val>
                                            <p:fltVal val="0"/>
                                          </p:val>
                                        </p:tav>
                                        <p:tav tm="100000">
                                          <p:val>
                                            <p:fltVal val="1"/>
                                          </p:val>
                                        </p:tav>
                                      </p:tavLst>
                                    </p:anim>
                                    <p:anim calcmode="lin" valueType="num">
                                      <p:cBhvr>
                                        <p:cTn id="63" dur="2000" fill="hold"/>
                                        <p:tgtEl>
                                          <p:spTgt spid="1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2" grpId="0"/>
      <p:bldP spid="14"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2588</TotalTime>
  <Words>861</Words>
  <Application>Microsoft Office PowerPoint</Application>
  <PresentationFormat>مخصص</PresentationFormat>
  <Paragraphs>65</Paragraphs>
  <Slides>7</Slides>
  <Notes>7</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Shikh kamal</dc:creator>
  <cp:lastModifiedBy>Dr. kamal</cp:lastModifiedBy>
  <cp:revision>83</cp:revision>
  <dcterms:created xsi:type="dcterms:W3CDTF">2020-09-26T19:22:49Z</dcterms:created>
  <dcterms:modified xsi:type="dcterms:W3CDTF">2021-10-30T19:20:25Z</dcterms:modified>
</cp:coreProperties>
</file>