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11" r:id="rId3"/>
    <p:sldId id="291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2"/>
    <p:restoredTop sz="92683"/>
  </p:normalViewPr>
  <p:slideViewPr>
    <p:cSldViewPr snapToGrid="0" snapToObjects="1">
      <p:cViewPr varScale="1">
        <p:scale>
          <a:sx n="71" d="100"/>
          <a:sy n="71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9850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91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9921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9822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473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3384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542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2725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29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err="1" smtClean="0"/>
              <a:t>Tajw</a:t>
            </a:r>
            <a:r>
              <a:rPr lang="en-US" sz="1800" b="1" baseline="0" dirty="0" smtClean="0"/>
              <a:t> 281 </a:t>
            </a:r>
            <a:r>
              <a:rPr lang="en-CA" sz="1800" b="1" dirty="0" smtClean="0"/>
              <a:t>– </a:t>
            </a:r>
            <a:r>
              <a:rPr lang="en-CA" sz="1800" b="1" dirty="0" err="1" smtClean="0"/>
              <a:t>Tajweed</a:t>
            </a:r>
            <a:r>
              <a:rPr lang="en-CA" sz="1800" b="1" dirty="0" smtClean="0"/>
              <a:t> </a:t>
            </a:r>
            <a:r>
              <a:rPr lang="en-CA" sz="1800" b="1" dirty="0"/>
              <a:t>Curriculum – Lecture No. </a:t>
            </a:r>
            <a:r>
              <a:rPr lang="en-US" sz="1800" b="1" dirty="0" smtClean="0"/>
              <a:t>3</a:t>
            </a:r>
            <a:r>
              <a:rPr lang="en-CA" sz="1800" b="1" dirty="0" smtClean="0"/>
              <a:t> </a:t>
            </a:r>
            <a:r>
              <a:rPr lang="en-CA" sz="1800" b="1" dirty="0" smtClean="0"/>
              <a:t>– Semester 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2021-10-11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2021-10-11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2021-10-11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2021-10-11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2021-10-11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2021-10-11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2" y="2550237"/>
            <a:ext cx="8875059" cy="2387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Rules of Al-</a:t>
            </a:r>
            <a:r>
              <a:rPr lang="en-US" sz="4000" dirty="0" err="1" smtClean="0"/>
              <a:t>Mudood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(2)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Madd</a:t>
            </a:r>
            <a:r>
              <a:rPr lang="en-US" sz="4000" dirty="0" smtClean="0"/>
              <a:t> </a:t>
            </a:r>
            <a:r>
              <a:rPr lang="en-US" sz="4000" dirty="0" err="1" smtClean="0"/>
              <a:t>Far’I</a:t>
            </a:r>
            <a:r>
              <a:rPr lang="en-US" sz="4000" dirty="0" smtClean="0"/>
              <a:t> &amp; </a:t>
            </a:r>
            <a:br>
              <a:rPr lang="en-US" sz="4000" dirty="0" smtClean="0"/>
            </a:br>
            <a:r>
              <a:rPr lang="en-US" sz="4000" dirty="0" err="1" smtClean="0"/>
              <a:t>Madd</a:t>
            </a:r>
            <a:r>
              <a:rPr lang="en-US" sz="4000" dirty="0" smtClean="0"/>
              <a:t> </a:t>
            </a:r>
            <a:r>
              <a:rPr lang="en-US" sz="4000" dirty="0" err="1" smtClean="0"/>
              <a:t>Muttasil</a:t>
            </a:r>
            <a:r>
              <a:rPr lang="en-US" sz="4000" dirty="0" smtClean="0"/>
              <a:t> </a:t>
            </a:r>
            <a:r>
              <a:rPr lang="en-US" sz="2800" dirty="0" smtClean="0"/>
              <a:t>(connected)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2760"/>
            <a:ext cx="9144000" cy="1335199"/>
          </a:xfrm>
        </p:spPr>
        <p:txBody>
          <a:bodyPr/>
          <a:lstStyle/>
          <a:p>
            <a:r>
              <a:rPr lang="en-US" b="1" dirty="0"/>
              <a:t>Dr. </a:t>
            </a:r>
            <a:r>
              <a:rPr lang="en-US" b="1" dirty="0" smtClean="0"/>
              <a:t>Ashraf </a:t>
            </a:r>
            <a:r>
              <a:rPr lang="en-US" b="1" dirty="0" err="1" smtClean="0"/>
              <a:t>Negm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996082" y="3608368"/>
            <a:ext cx="2952241" cy="28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79500" y="2578657"/>
            <a:ext cx="1766048" cy="125458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smtClean="0">
                <a:solidFill>
                  <a:schemeClr val="bg1"/>
                </a:solidFill>
              </a:rPr>
              <a:t>Definition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>
                <a:solidFill>
                  <a:schemeClr val="bg1"/>
                </a:solidFill>
              </a:rPr>
              <a:t>تعريفه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3619" y="481984"/>
            <a:ext cx="4382840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Connected) </a:t>
            </a:r>
            <a:endParaRPr lang="en-US" sz="16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CA" sz="2800" b="1" dirty="0">
              <a:solidFill>
                <a:srgbClr val="FFFF0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95744" y="2377312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When a </a:t>
            </a:r>
            <a:r>
              <a:rPr lang="en-US" sz="2800" dirty="0" err="1">
                <a:solidFill>
                  <a:srgbClr val="FF0000"/>
                </a:solidFill>
              </a:rPr>
              <a:t>hamzah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/>
              <a:t>follows </a:t>
            </a:r>
            <a:r>
              <a:rPr lang="en-US" sz="2800" dirty="0"/>
              <a:t>a </a:t>
            </a:r>
            <a:r>
              <a:rPr lang="en-US" sz="2800" dirty="0" err="1"/>
              <a:t>madd</a:t>
            </a:r>
            <a:r>
              <a:rPr lang="en-US" sz="2800" dirty="0"/>
              <a:t> letter</a:t>
            </a:r>
          </a:p>
          <a:p>
            <a:pPr marL="0" indent="0" algn="ctr">
              <a:buNone/>
            </a:pPr>
            <a:r>
              <a:rPr lang="en-US" sz="2800" dirty="0"/>
              <a:t> in the </a:t>
            </a:r>
            <a:r>
              <a:rPr lang="en-US" sz="2800" dirty="0">
                <a:solidFill>
                  <a:srgbClr val="FF0000"/>
                </a:solidFill>
              </a:rPr>
              <a:t>same word </a:t>
            </a:r>
          </a:p>
          <a:p>
            <a:pPr marL="0" indent="0" algn="ctr">
              <a:buNone/>
            </a:pPr>
            <a:endParaRPr lang="en-US" sz="1800" b="1" dirty="0" smtClean="0"/>
          </a:p>
          <a:p>
            <a:pPr marL="0" indent="0" algn="ctr">
              <a:buNone/>
            </a:pPr>
            <a:r>
              <a:rPr lang="ar-DZ" sz="1800" b="1" dirty="0" smtClean="0"/>
              <a:t>أن </a:t>
            </a:r>
            <a:r>
              <a:rPr lang="ar-DZ" sz="1800" b="1" dirty="0"/>
              <a:t>يقع بعد حرف المد </a:t>
            </a:r>
            <a:r>
              <a:rPr lang="ar-DZ" sz="1800" b="1" dirty="0">
                <a:solidFill>
                  <a:srgbClr val="FF0000"/>
                </a:solidFill>
              </a:rPr>
              <a:t>همز</a:t>
            </a:r>
            <a:r>
              <a:rPr lang="ar-DZ" sz="1800" b="1" dirty="0"/>
              <a:t> </a:t>
            </a:r>
            <a:endParaRPr lang="en-US" sz="1800" b="1" dirty="0" smtClean="0"/>
          </a:p>
          <a:p>
            <a:pPr marL="0" indent="0" algn="ctr">
              <a:buNone/>
            </a:pPr>
            <a:r>
              <a:rPr lang="ar-DZ" sz="1800" b="1" dirty="0" smtClean="0">
                <a:solidFill>
                  <a:srgbClr val="FF0000"/>
                </a:solidFill>
              </a:rPr>
              <a:t>متصل </a:t>
            </a:r>
            <a:r>
              <a:rPr lang="ar-DZ" sz="1800" b="1" dirty="0">
                <a:solidFill>
                  <a:srgbClr val="FF0000"/>
                </a:solidFill>
              </a:rPr>
              <a:t>به </a:t>
            </a:r>
            <a:r>
              <a:rPr lang="ar-DZ" sz="1800" b="1" dirty="0"/>
              <a:t>في كلمة </a:t>
            </a:r>
            <a:r>
              <a:rPr lang="ar-DZ" sz="1800" b="1" dirty="0" smtClean="0"/>
              <a:t>واحدة</a:t>
            </a:r>
            <a:endParaRPr lang="ar-DZ" sz="1800" b="1" dirty="0"/>
          </a:p>
        </p:txBody>
      </p:sp>
    </p:spTree>
    <p:extLst>
      <p:ext uri="{BB962C8B-B14F-4D97-AF65-F5344CB8AC3E}">
        <p14:creationId xmlns:p14="http://schemas.microsoft.com/office/powerpoint/2010/main" val="101366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66053" y="2174413"/>
            <a:ext cx="1766048" cy="1994175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Reason </a:t>
            </a:r>
            <a:r>
              <a:rPr lang="en-US" sz="2400" dirty="0">
                <a:solidFill>
                  <a:schemeClr val="bg1"/>
                </a:solidFill>
              </a:rPr>
              <a:t>for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dirty="0" smtClean="0">
                <a:solidFill>
                  <a:schemeClr val="bg1"/>
                </a:solidFill>
              </a:rPr>
              <a:t>Name</a:t>
            </a:r>
          </a:p>
          <a:p>
            <a:pPr marL="0" indent="0" algn="ctr">
              <a:buNone/>
            </a:pPr>
            <a:r>
              <a:rPr lang="ar-SA" sz="2400" b="1" dirty="0">
                <a:solidFill>
                  <a:schemeClr val="bg1"/>
                </a:solidFill>
              </a:rPr>
              <a:t>سبب </a:t>
            </a:r>
            <a:r>
              <a:rPr lang="ar-SA" sz="2400" b="1" dirty="0" smtClean="0">
                <a:solidFill>
                  <a:schemeClr val="bg1"/>
                </a:solidFill>
              </a:rPr>
              <a:t>تسميته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62240" y="2527431"/>
            <a:ext cx="6670379" cy="2158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en-US" sz="3200" b="1" dirty="0"/>
              <a:t>Because the </a:t>
            </a:r>
            <a:r>
              <a:rPr lang="en-US" sz="3200" b="1" dirty="0" err="1"/>
              <a:t>hamzah</a:t>
            </a:r>
            <a:r>
              <a:rPr lang="en-US" sz="3200" b="1" dirty="0"/>
              <a:t> that causes the </a:t>
            </a:r>
            <a:r>
              <a:rPr lang="en-US" sz="3200" b="1" dirty="0" err="1"/>
              <a:t>Madd</a:t>
            </a:r>
            <a:r>
              <a:rPr lang="en-US" sz="3200" b="1" dirty="0"/>
              <a:t> is connected to the letter of </a:t>
            </a:r>
            <a:r>
              <a:rPr lang="en-US" sz="3200" b="1" dirty="0" err="1"/>
              <a:t>Madd</a:t>
            </a:r>
            <a:r>
              <a:rPr lang="en-US" sz="3200" b="1" dirty="0"/>
              <a:t> in the same word</a:t>
            </a:r>
            <a:endParaRPr lang="en-CA" sz="5400" b="1" dirty="0"/>
          </a:p>
          <a:p>
            <a:pPr marL="0" indent="0" algn="ctr" rtl="1">
              <a:lnSpc>
                <a:spcPct val="100000"/>
              </a:lnSpc>
              <a:buNone/>
            </a:pPr>
            <a:endParaRPr lang="en-US" sz="2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لاتصال سبب المد (الهمزة)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بحرف المد في نفس الكلمة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3619" y="481984"/>
            <a:ext cx="4382840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Connected) </a:t>
            </a:r>
            <a:endParaRPr lang="en-US" sz="16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60183" y="1984129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Rule</a:t>
            </a:r>
          </a:p>
          <a:p>
            <a:pPr marL="0" indent="0" algn="ctr">
              <a:buNone/>
            </a:pPr>
            <a:r>
              <a:rPr lang="ar-SA" sz="2400" b="1" dirty="0">
                <a:solidFill>
                  <a:schemeClr val="bg1"/>
                </a:solidFill>
              </a:rPr>
              <a:t>حكمه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628900" y="1672237"/>
            <a:ext cx="7109459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Obligatory</a:t>
            </a:r>
          </a:p>
          <a:p>
            <a:pPr marL="0" indent="0" algn="ctr">
              <a:buNone/>
            </a:pPr>
            <a:r>
              <a:rPr lang="en-US" sz="2400" dirty="0"/>
              <a:t>It should be stretched </a:t>
            </a:r>
            <a:r>
              <a:rPr lang="en-US" sz="2400" b="1" dirty="0">
                <a:solidFill>
                  <a:srgbClr val="FF0000"/>
                </a:solidFill>
              </a:rPr>
              <a:t>4-5 </a:t>
            </a:r>
            <a:r>
              <a:rPr lang="en-US" sz="2400" b="1" dirty="0" err="1">
                <a:solidFill>
                  <a:srgbClr val="FF0000"/>
                </a:solidFill>
              </a:rPr>
              <a:t>Harakah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(counts)</a:t>
            </a:r>
          </a:p>
          <a:p>
            <a:pPr marL="0" indent="0" algn="ctr">
              <a:buNone/>
            </a:pPr>
            <a:r>
              <a:rPr lang="en-US" sz="2400" dirty="0"/>
              <a:t>If the </a:t>
            </a:r>
            <a:r>
              <a:rPr lang="en-US" sz="2400" dirty="0" err="1"/>
              <a:t>Hamzah</a:t>
            </a:r>
            <a:r>
              <a:rPr lang="en-US" sz="2400" dirty="0"/>
              <a:t> is at the end of the word and we stopped on it, </a:t>
            </a:r>
            <a:r>
              <a:rPr lang="en-US" sz="2400" dirty="0" err="1"/>
              <a:t>Madd</a:t>
            </a:r>
            <a:r>
              <a:rPr lang="en-US" sz="2400" dirty="0"/>
              <a:t> can be stretched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up </a:t>
            </a:r>
            <a:r>
              <a:rPr lang="en-US" sz="2400" dirty="0"/>
              <a:t>to </a:t>
            </a:r>
            <a:r>
              <a:rPr lang="en-US" sz="2400" b="1" dirty="0">
                <a:solidFill>
                  <a:srgbClr val="FF0000"/>
                </a:solidFill>
              </a:rPr>
              <a:t>6 </a:t>
            </a:r>
            <a:r>
              <a:rPr lang="en-US" sz="2400" b="1" dirty="0" err="1">
                <a:solidFill>
                  <a:srgbClr val="FF0000"/>
                </a:solidFill>
              </a:rPr>
              <a:t>Harakah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(counts)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الوجوب</a:t>
            </a:r>
            <a:endParaRPr lang="ar-SA" sz="14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400" b="1" dirty="0" smtClean="0"/>
              <a:t>يجب المد بمقدار </a:t>
            </a:r>
            <a:r>
              <a:rPr lang="ar-SA" sz="2000" b="1" dirty="0" smtClean="0">
                <a:solidFill>
                  <a:srgbClr val="FF0000"/>
                </a:solidFill>
              </a:rPr>
              <a:t>4 أو 5 حركات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400" b="1" dirty="0"/>
              <a:t>وإذا كان الهمز متطرفاً موقوف </a:t>
            </a:r>
            <a:r>
              <a:rPr lang="ar-SA" sz="1400" b="1" dirty="0" smtClean="0"/>
              <a:t>عليه</a:t>
            </a:r>
            <a:r>
              <a:rPr lang="en-US" sz="1400" b="1" dirty="0" smtClean="0"/>
              <a:t> </a:t>
            </a:r>
            <a:r>
              <a:rPr lang="ar-SA" sz="1400" b="1" dirty="0" smtClean="0"/>
              <a:t>جاز </a:t>
            </a:r>
            <a:r>
              <a:rPr lang="ar-SA" sz="1400" b="1" dirty="0"/>
              <a:t>مده </a:t>
            </a:r>
            <a:r>
              <a:rPr lang="ar-SA" sz="1400" b="1" dirty="0">
                <a:solidFill>
                  <a:srgbClr val="FF0000"/>
                </a:solidFill>
              </a:rPr>
              <a:t>6 </a:t>
            </a:r>
            <a:r>
              <a:rPr lang="ar-SA" sz="1400" b="1" dirty="0" smtClean="0">
                <a:solidFill>
                  <a:srgbClr val="FF0000"/>
                </a:solidFill>
              </a:rPr>
              <a:t>حركات</a:t>
            </a:r>
            <a:endParaRPr lang="ar-SA" sz="1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3619" y="481984"/>
            <a:ext cx="4382840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Connected) </a:t>
            </a:r>
            <a:endParaRPr lang="en-US" sz="16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2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4084" y="1874614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2400" b="1" dirty="0" smtClean="0">
                <a:solidFill>
                  <a:schemeClr val="bg1"/>
                </a:solidFill>
              </a:rPr>
              <a:t>أمثلته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3619" y="481984"/>
            <a:ext cx="4382840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Connected) </a:t>
            </a:r>
            <a:endParaRPr lang="en-US" sz="16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CA" sz="2800" b="1" dirty="0">
              <a:solidFill>
                <a:srgbClr val="FFFF00"/>
              </a:solidFill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019477" y="2150934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قَ</a:t>
            </a:r>
            <a:r>
              <a:rPr lang="ar-SA" sz="5400" b="1" dirty="0" smtClean="0">
                <a:solidFill>
                  <a:srgbClr val="FF0000"/>
                </a:solidFill>
              </a:rPr>
              <a:t>آ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ئِ</a:t>
            </a:r>
            <a:r>
              <a:rPr lang="ar-SA" sz="5400" b="1" dirty="0" smtClean="0"/>
              <a:t>ماً</a:t>
            </a:r>
            <a:r>
              <a:rPr lang="ar-SA" sz="4000" dirty="0" smtClean="0"/>
              <a:t>         </a:t>
            </a:r>
            <a:r>
              <a:rPr lang="ar-SA" sz="5400" b="1" dirty="0"/>
              <a:t>ٱلسَّمَ</a:t>
            </a:r>
            <a:r>
              <a:rPr lang="ar-SA" sz="5400" b="1" dirty="0">
                <a:solidFill>
                  <a:srgbClr val="FF0000"/>
                </a:solidFill>
              </a:rPr>
              <a:t>آ</a:t>
            </a:r>
            <a:r>
              <a:rPr lang="ar-SA" sz="5400" b="1" dirty="0">
                <a:solidFill>
                  <a:schemeClr val="accent6">
                    <a:lumMod val="75000"/>
                  </a:schemeClr>
                </a:solidFill>
              </a:rPr>
              <a:t>ءِ</a:t>
            </a:r>
            <a:endParaRPr lang="ar-SA" sz="4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سِ</a:t>
            </a:r>
            <a:r>
              <a:rPr lang="ar-SA" sz="5400" b="1" dirty="0" smtClean="0">
                <a:solidFill>
                  <a:srgbClr val="FF0000"/>
                </a:solidFill>
              </a:rPr>
              <a:t>ي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ٓ‍</a:t>
            </a:r>
            <a:r>
              <a:rPr lang="ar-SA" sz="5400" b="1" dirty="0" smtClean="0">
                <a:solidFill>
                  <a:srgbClr val="FF0000"/>
                </a:solidFill>
              </a:rPr>
              <a:t>َٔ</a:t>
            </a:r>
            <a:r>
              <a:rPr lang="ar-SA" sz="5400" b="1" dirty="0" smtClean="0"/>
              <a:t>تۡ</a:t>
            </a:r>
            <a:r>
              <a:rPr lang="ar-SA" sz="4400" dirty="0" smtClean="0"/>
              <a:t> </a:t>
            </a:r>
            <a:r>
              <a:rPr lang="ar-SA" sz="4000" b="1" dirty="0" smtClean="0"/>
              <a:t>       </a:t>
            </a:r>
            <a:r>
              <a:rPr lang="ar-SA" sz="5400" b="1" dirty="0" smtClean="0"/>
              <a:t>وَجِاْ</a:t>
            </a:r>
            <a:r>
              <a:rPr lang="ar-SA" sz="5400" b="1" dirty="0" smtClean="0">
                <a:solidFill>
                  <a:srgbClr val="FF0000"/>
                </a:solidFill>
              </a:rPr>
              <a:t>يٓ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ء</a:t>
            </a:r>
            <a:r>
              <a:rPr lang="ar-SA" sz="5400" b="1" dirty="0" smtClean="0"/>
              <a:t>َ</a:t>
            </a:r>
            <a:endParaRPr lang="ar-SA" sz="54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سُ</a:t>
            </a:r>
            <a:r>
              <a:rPr lang="ar-SA" sz="5400" b="1" dirty="0" smtClean="0">
                <a:solidFill>
                  <a:srgbClr val="FF0000"/>
                </a:solidFill>
              </a:rPr>
              <a:t>وٓ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ء</a:t>
            </a:r>
            <a:endParaRPr lang="ar-S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804" y="655262"/>
            <a:ext cx="2826227" cy="1325563"/>
          </a:xfrm>
        </p:spPr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37" y="2147597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7BA23FD4-8E45-2C4E-A2B0-7EE5066E270B}"/>
              </a:ext>
            </a:extLst>
          </p:cNvPr>
          <p:cNvSpPr txBox="1">
            <a:spLocks/>
          </p:cNvSpPr>
          <p:nvPr/>
        </p:nvSpPr>
        <p:spPr>
          <a:xfrm>
            <a:off x="555778" y="2152255"/>
            <a:ext cx="7324198" cy="3626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Definition of </a:t>
            </a:r>
            <a:r>
              <a:rPr lang="en-US" sz="3600" dirty="0" err="1" smtClean="0"/>
              <a:t>Madd</a:t>
            </a:r>
            <a:r>
              <a:rPr lang="en-US" sz="3600" dirty="0" smtClean="0"/>
              <a:t> </a:t>
            </a:r>
            <a:r>
              <a:rPr lang="en-US" sz="3600" dirty="0" err="1" smtClean="0"/>
              <a:t>Far’i</a:t>
            </a:r>
            <a:endParaRPr lang="en-US" sz="3600" dirty="0" smtClean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Types </a:t>
            </a:r>
            <a:r>
              <a:rPr lang="en-US" sz="3600" dirty="0"/>
              <a:t>of </a:t>
            </a:r>
            <a:r>
              <a:rPr lang="en-US" sz="3600" dirty="0" err="1"/>
              <a:t>Madd</a:t>
            </a:r>
            <a:r>
              <a:rPr lang="en-US" sz="3600" dirty="0"/>
              <a:t> </a:t>
            </a:r>
            <a:r>
              <a:rPr lang="en-US" sz="3600" dirty="0" err="1"/>
              <a:t>Far’i</a:t>
            </a:r>
            <a:endParaRPr lang="en-US" sz="3600" dirty="0" smtClean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err="1" smtClean="0"/>
              <a:t>Madd</a:t>
            </a:r>
            <a:r>
              <a:rPr lang="en-US" sz="3600" dirty="0" smtClean="0"/>
              <a:t> </a:t>
            </a:r>
            <a:r>
              <a:rPr lang="en-US" sz="3600" dirty="0" err="1" smtClean="0"/>
              <a:t>Muttasil</a:t>
            </a:r>
            <a:r>
              <a:rPr lang="en-US" sz="3600" dirty="0" smtClean="0"/>
              <a:t> </a:t>
            </a:r>
            <a:r>
              <a:rPr lang="en-US" sz="2800" dirty="0" smtClean="0"/>
              <a:t>(connected)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83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</a:t>
            </a:r>
            <a:r>
              <a:rPr lang="en-US" sz="4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(secondary)</a:t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الفرعي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4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904" y="1410576"/>
            <a:ext cx="4315604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of 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ar-SA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</a:t>
            </a:r>
            <a:r>
              <a:rPr lang="ar-SA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المدود</a:t>
            </a:r>
            <a:endParaRPr lang="en-CA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872242"/>
            <a:ext cx="8376493" cy="4546040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2694986"/>
            <a:ext cx="9090210" cy="3723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010835" y="2780940"/>
            <a:ext cx="3429000" cy="2736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Necessary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/>
              <a:t>for the proper p</a:t>
            </a:r>
            <a:r>
              <a:rPr lang="en-US" sz="1200" dirty="0" smtClean="0"/>
              <a:t>ronunciation </a:t>
            </a:r>
            <a:r>
              <a:rPr lang="en-US" sz="1200" dirty="0"/>
              <a:t>of </a:t>
            </a:r>
            <a:r>
              <a:rPr lang="en-US" sz="1200" dirty="0" smtClean="0"/>
              <a:t>the letter </a:t>
            </a:r>
            <a:r>
              <a:rPr lang="en-US" sz="1200" dirty="0"/>
              <a:t>and is </a:t>
            </a:r>
            <a:r>
              <a:rPr lang="en-US" sz="1200" b="1" dirty="0">
                <a:solidFill>
                  <a:srgbClr val="FF0000"/>
                </a:solidFill>
              </a:rPr>
              <a:t>needed</a:t>
            </a:r>
            <a:r>
              <a:rPr lang="en-US" sz="1200" dirty="0"/>
              <a:t> for the </a:t>
            </a:r>
            <a:r>
              <a:rPr lang="en-US" sz="1200" dirty="0" smtClean="0"/>
              <a:t>word </a:t>
            </a:r>
            <a:r>
              <a:rPr lang="en-US" sz="1200" dirty="0"/>
              <a:t>to be correct. </a:t>
            </a:r>
            <a:endParaRPr lang="en-US" sz="1200" dirty="0" smtClean="0"/>
          </a:p>
          <a:p>
            <a:pPr marL="0" indent="0" algn="ctr" rtl="1">
              <a:buNone/>
            </a:pPr>
            <a:r>
              <a:rPr lang="en-US" sz="1200" dirty="0" smtClean="0"/>
              <a:t>It </a:t>
            </a:r>
            <a:r>
              <a:rPr lang="en-US" sz="1200" dirty="0"/>
              <a:t>is </a:t>
            </a:r>
            <a:r>
              <a:rPr lang="en-US" sz="1200" b="1" dirty="0" smtClean="0">
                <a:solidFill>
                  <a:srgbClr val="FF0000"/>
                </a:solidFill>
              </a:rPr>
              <a:t>NOT based </a:t>
            </a:r>
            <a:r>
              <a:rPr lang="en-US" sz="1200" b="1" dirty="0">
                <a:solidFill>
                  <a:srgbClr val="FF0000"/>
                </a:solidFill>
              </a:rPr>
              <a:t>on a reason </a:t>
            </a:r>
            <a:r>
              <a:rPr lang="en-US" sz="1200" dirty="0"/>
              <a:t>e.g</a:t>
            </a:r>
            <a:r>
              <a:rPr lang="en-US" sz="1200" dirty="0" smtClean="0"/>
              <a:t>. the </a:t>
            </a:r>
            <a:r>
              <a:rPr lang="en-US" sz="1200" dirty="0"/>
              <a:t>presence of a </a:t>
            </a:r>
            <a:r>
              <a:rPr lang="en-US" sz="1200" dirty="0" err="1"/>
              <a:t>hamz</a:t>
            </a:r>
            <a:r>
              <a:rPr lang="en-US" sz="1200" dirty="0"/>
              <a:t> or </a:t>
            </a:r>
            <a:r>
              <a:rPr lang="en-US" sz="1200" dirty="0" err="1" smtClean="0"/>
              <a:t>sukoon</a:t>
            </a:r>
            <a:endParaRPr lang="en-US" sz="1200" dirty="0" smtClean="0"/>
          </a:p>
          <a:p>
            <a:pPr marL="0" indent="0" algn="ctr" rtl="1">
              <a:buNone/>
            </a:pPr>
            <a:r>
              <a:rPr lang="ar-SA" sz="1200" dirty="0" smtClean="0"/>
              <a:t>لا تقوم ذات الحرف إلا به، ولا تستقيم الكلمة إلا بوجوده، ولا يتوقف على سبب من همز أو سكون</a:t>
            </a:r>
            <a:endParaRPr lang="en-US" sz="1200" dirty="0"/>
          </a:p>
          <a:p>
            <a:pPr marL="0" indent="0" algn="ctr" rtl="1">
              <a:buNone/>
            </a:pPr>
            <a:r>
              <a:rPr lang="en-US" sz="1200" dirty="0" smtClean="0"/>
              <a:t> </a:t>
            </a:r>
            <a:r>
              <a:rPr lang="ar-SA" sz="1800" b="1" dirty="0" smtClean="0"/>
              <a:t>قـَـ</a:t>
            </a:r>
            <a:r>
              <a:rPr lang="ar-SA" sz="1800" b="1" dirty="0" smtClean="0">
                <a:solidFill>
                  <a:srgbClr val="FF0000"/>
                </a:solidFill>
              </a:rPr>
              <a:t>ا</a:t>
            </a:r>
            <a:r>
              <a:rPr lang="ar-SA" sz="1800" b="1" dirty="0" smtClean="0"/>
              <a:t>لَ الله</a:t>
            </a:r>
            <a:r>
              <a:rPr lang="en-US" sz="1800" b="1" dirty="0" smtClean="0"/>
              <a:t> - </a:t>
            </a:r>
            <a:r>
              <a:rPr lang="ar-SA" sz="1800" b="1" dirty="0" smtClean="0"/>
              <a:t>يقـُـ</a:t>
            </a:r>
            <a:r>
              <a:rPr lang="ar-SA" sz="1800" b="1" dirty="0" smtClean="0">
                <a:solidFill>
                  <a:srgbClr val="FF0000"/>
                </a:solidFill>
              </a:rPr>
              <a:t>وْ</a:t>
            </a:r>
            <a:r>
              <a:rPr lang="ar-SA" sz="1800" b="1" dirty="0" smtClean="0"/>
              <a:t>لَ الرسول - </a:t>
            </a:r>
            <a:r>
              <a:rPr lang="en-US" sz="1800" b="1" dirty="0" smtClean="0"/>
              <a:t> </a:t>
            </a:r>
            <a:r>
              <a:rPr lang="ar-SA" sz="1800" b="1" dirty="0" smtClean="0"/>
              <a:t>قـِـ</a:t>
            </a:r>
            <a:r>
              <a:rPr lang="ar-SA" sz="1800" b="1" dirty="0" smtClean="0">
                <a:solidFill>
                  <a:srgbClr val="FF0000"/>
                </a:solidFill>
              </a:rPr>
              <a:t>يْـ</a:t>
            </a:r>
            <a:r>
              <a:rPr lang="ar-SA" sz="1800" b="1" dirty="0" smtClean="0"/>
              <a:t>لَ لهم</a:t>
            </a:r>
            <a:endParaRPr lang="en-CA" sz="18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EEFB6DC8-743F-44FF-A9A7-4754C062D4B3}"/>
              </a:ext>
            </a:extLst>
          </p:cNvPr>
          <p:cNvSpPr txBox="1">
            <a:spLocks/>
          </p:cNvSpPr>
          <p:nvPr/>
        </p:nvSpPr>
        <p:spPr>
          <a:xfrm>
            <a:off x="525459" y="2866896"/>
            <a:ext cx="5350905" cy="35513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Longer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than </a:t>
            </a:r>
            <a:r>
              <a:rPr lang="en-US" sz="2400" dirty="0" smtClean="0"/>
              <a:t>Al-</a:t>
            </a:r>
            <a:r>
              <a:rPr lang="en-US" sz="2400" dirty="0" err="1" smtClean="0"/>
              <a:t>Madd</a:t>
            </a:r>
            <a:r>
              <a:rPr lang="en-US" sz="2400" dirty="0" smtClean="0"/>
              <a:t> Al-</a:t>
            </a:r>
            <a:r>
              <a:rPr lang="en-US" sz="2400" dirty="0" err="1" smtClean="0"/>
              <a:t>Tabee’ee</a:t>
            </a:r>
            <a:r>
              <a:rPr lang="en-US" sz="2400" dirty="0" smtClean="0"/>
              <a:t> for </a:t>
            </a:r>
            <a:r>
              <a:rPr lang="en-US" sz="2400" b="1" dirty="0">
                <a:solidFill>
                  <a:srgbClr val="FF0000"/>
                </a:solidFill>
              </a:rPr>
              <a:t>a reason </a:t>
            </a:r>
            <a:r>
              <a:rPr lang="en-US" sz="2400" dirty="0" smtClean="0"/>
              <a:t>(</a:t>
            </a:r>
            <a:r>
              <a:rPr lang="en-US" sz="2400" dirty="0" err="1" smtClean="0"/>
              <a:t>hamz</a:t>
            </a:r>
            <a:r>
              <a:rPr lang="en-US" sz="2400" dirty="0" smtClean="0"/>
              <a:t> </a:t>
            </a:r>
            <a:r>
              <a:rPr lang="en-US" sz="2400" dirty="0"/>
              <a:t>or </a:t>
            </a:r>
            <a:r>
              <a:rPr lang="en-US" sz="2400" dirty="0" err="1" smtClean="0"/>
              <a:t>sukoon</a:t>
            </a:r>
            <a:r>
              <a:rPr lang="en-US" sz="2400" dirty="0" smtClean="0"/>
              <a:t>)</a:t>
            </a:r>
          </a:p>
          <a:p>
            <a:pPr marL="0" indent="0" algn="ctr" rtl="1">
              <a:buNone/>
            </a:pPr>
            <a:r>
              <a:rPr lang="ar-SA" sz="1800" dirty="0" smtClean="0"/>
              <a:t>المد الزائد عن المد الأصلي لسبب من </a:t>
            </a:r>
            <a:r>
              <a:rPr lang="ar-SA" sz="1800" dirty="0"/>
              <a:t>همز أو سكون</a:t>
            </a:r>
            <a:endParaRPr lang="en-US" sz="1800" dirty="0"/>
          </a:p>
          <a:p>
            <a:pPr marL="0" indent="0" algn="ctr" rtl="1">
              <a:buNone/>
            </a:pPr>
            <a:r>
              <a:rPr lang="en-US" sz="1800" dirty="0"/>
              <a:t> </a:t>
            </a:r>
            <a:r>
              <a:rPr lang="ar-SA" sz="2800" dirty="0" smtClean="0"/>
              <a:t>و</a:t>
            </a:r>
            <a:r>
              <a:rPr lang="ar-SA" sz="2800" b="1" dirty="0" smtClean="0"/>
              <a:t>السم</a:t>
            </a:r>
            <a:r>
              <a:rPr lang="ar-SA" sz="2800" b="1" dirty="0" smtClean="0">
                <a:solidFill>
                  <a:srgbClr val="FF0000"/>
                </a:solidFill>
              </a:rPr>
              <a:t>ا</a:t>
            </a:r>
            <a:r>
              <a:rPr lang="ar-SA" sz="2800" b="1" dirty="0" smtClean="0"/>
              <a:t>ءَ بنيناها</a:t>
            </a:r>
            <a:r>
              <a:rPr lang="en-US" sz="2800" b="1" dirty="0" smtClean="0"/>
              <a:t> </a:t>
            </a:r>
            <a:endParaRPr lang="ar-SA" sz="2800" b="1" dirty="0" smtClean="0"/>
          </a:p>
          <a:p>
            <a:pPr marL="0" indent="0" algn="ctr" rtl="1">
              <a:buNone/>
            </a:pPr>
            <a:r>
              <a:rPr lang="en-US" sz="2800" b="1" dirty="0" smtClean="0"/>
              <a:t> </a:t>
            </a:r>
            <a:r>
              <a:rPr lang="ar-SA" sz="2800" b="1" dirty="0" smtClean="0"/>
              <a:t>لا يشعر</a:t>
            </a:r>
            <a:r>
              <a:rPr lang="ar-SA" sz="2800" b="1" dirty="0" smtClean="0">
                <a:solidFill>
                  <a:srgbClr val="FF0000"/>
                </a:solidFill>
              </a:rPr>
              <a:t>وْ</a:t>
            </a:r>
            <a:r>
              <a:rPr lang="ar-SA" sz="2800" b="1" dirty="0" smtClean="0"/>
              <a:t>نْ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2631" y="462984"/>
            <a:ext cx="4246394" cy="7386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pPr algn="ctr" rtl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الفرعي</a:t>
            </a:r>
            <a:endParaRPr lang="en-C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8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3334871"/>
            <a:ext cx="5526740" cy="3106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876365" y="3334871"/>
            <a:ext cx="1657447" cy="3000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533811" y="4708010"/>
            <a:ext cx="1368141" cy="162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52631" y="462984"/>
            <a:ext cx="4246394" cy="7386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pPr algn="ctr" rtl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الفرعي</a:t>
            </a:r>
            <a:endParaRPr lang="en-C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3334871"/>
            <a:ext cx="3455893" cy="3106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05518" y="4572001"/>
            <a:ext cx="3728293" cy="1806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533811" y="4708010"/>
            <a:ext cx="1368141" cy="162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52631" y="462984"/>
            <a:ext cx="4246394" cy="7386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pPr algn="ctr" rtl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الفرعي</a:t>
            </a:r>
            <a:endParaRPr lang="en-C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5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4894729"/>
            <a:ext cx="3052481" cy="1546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097742" y="4572001"/>
            <a:ext cx="5436070" cy="1806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533811" y="4708010"/>
            <a:ext cx="1368141" cy="162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52631" y="462984"/>
            <a:ext cx="4246394" cy="7386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pPr algn="ctr" rtl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الفرعي</a:t>
            </a:r>
            <a:endParaRPr lang="en-C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52631" y="462984"/>
            <a:ext cx="4246394" cy="7386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pPr algn="ctr" rtl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الفرعي</a:t>
            </a:r>
            <a:endParaRPr lang="en-C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9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955" y="2021008"/>
            <a:ext cx="7345125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(Connected) </a:t>
            </a:r>
            <a:b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35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5852</TotalTime>
  <Words>324</Words>
  <Application>Microsoft Office PowerPoint</Application>
  <PresentationFormat>Widescreen</PresentationFormat>
  <Paragraphs>75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Rules of Al-Mudood (2) Madd Far’I &amp;  Madd Muttasil (connected)</vt:lpstr>
      <vt:lpstr>Agenda</vt:lpstr>
      <vt:lpstr>Al-Madd al-Far’i  (secondary) المد الفرعي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Al-Madd Al-Muttasil (Connected)   المدُّ المتصل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49</cp:revision>
  <dcterms:created xsi:type="dcterms:W3CDTF">2020-09-13T16:40:33Z</dcterms:created>
  <dcterms:modified xsi:type="dcterms:W3CDTF">2021-10-12T02:13:21Z</dcterms:modified>
</cp:coreProperties>
</file>