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6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7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8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8" r:id="rId4"/>
    <p:sldId id="545" r:id="rId5"/>
    <p:sldId id="638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444" r:id="rId15"/>
    <p:sldId id="335" r:id="rId16"/>
    <p:sldId id="651" r:id="rId17"/>
    <p:sldId id="656" r:id="rId18"/>
    <p:sldId id="446" r:id="rId19"/>
    <p:sldId id="581" r:id="rId20"/>
    <p:sldId id="657" r:id="rId21"/>
    <p:sldId id="658" r:id="rId22"/>
    <p:sldId id="659" r:id="rId23"/>
    <p:sldId id="58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7"/>
    <p:restoredTop sz="94778"/>
  </p:normalViewPr>
  <p:slideViewPr>
    <p:cSldViewPr snapToGrid="0" snapToObjects="1">
      <p:cViewPr varScale="1">
        <p:scale>
          <a:sx n="71" d="100"/>
          <a:sy n="71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b="1" dirty="0" smtClean="0">
              <a:solidFill>
                <a:srgbClr val="FF0000"/>
              </a:solidFill>
            </a:rPr>
            <a:t>اضطراري</a:t>
          </a:r>
        </a:p>
        <a:p>
          <a:pPr rtl="1"/>
          <a:r>
            <a:rPr lang="en-US" b="1" dirty="0" smtClean="0">
              <a:solidFill>
                <a:srgbClr val="FF0000"/>
              </a:solidFill>
            </a:rPr>
            <a:t>(Forcible)</a:t>
          </a:r>
          <a:r>
            <a:rPr lang="ar-SA" b="1" dirty="0" smtClean="0">
              <a:solidFill>
                <a:srgbClr val="FF0000"/>
              </a:solidFill>
            </a:rPr>
            <a:t> </a:t>
          </a:r>
          <a:r>
            <a:rPr lang="en-US" b="1" dirty="0" err="1" smtClean="0">
              <a:solidFill>
                <a:srgbClr val="FF0000"/>
              </a:solidFill>
            </a:rPr>
            <a:t>Ideterary</a:t>
          </a:r>
          <a:endParaRPr lang="fr-CA" b="1" dirty="0">
            <a:solidFill>
              <a:srgbClr val="FF0000"/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ar-SA" dirty="0">
              <a:solidFill>
                <a:srgbClr val="002060"/>
              </a:solidFill>
            </a:rPr>
            <a:t>الوقوف على كلمة  </a:t>
          </a:r>
          <a:r>
            <a:rPr lang="ar-SA" dirty="0" smtClean="0">
              <a:solidFill>
                <a:srgbClr val="002060"/>
              </a:solidFill>
            </a:rPr>
            <a:t>للضرورة</a:t>
          </a:r>
          <a:endParaRPr lang="en-US" dirty="0" smtClean="0">
            <a:solidFill>
              <a:srgbClr val="002060"/>
            </a:solidFill>
          </a:endParaRPr>
        </a:p>
        <a:p>
          <a:r>
            <a:rPr lang="en-US" dirty="0" smtClean="0">
              <a:solidFill>
                <a:srgbClr val="002060"/>
              </a:solidFill>
            </a:rPr>
            <a:t>The reciter is forced to stop</a:t>
          </a:r>
          <a:endParaRPr lang="fr-CA" dirty="0">
            <a:solidFill>
              <a:srgbClr val="002060"/>
            </a:solidFill>
          </a:endParaRP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ar-SA" dirty="0">
              <a:solidFill>
                <a:srgbClr val="FF0000"/>
              </a:solidFill>
            </a:rPr>
            <a:t>الجواز</a:t>
          </a:r>
          <a:r>
            <a:rPr lang="ar-SA" dirty="0"/>
            <a:t> </a:t>
          </a:r>
          <a:r>
            <a:rPr lang="ar-SA" dirty="0">
              <a:solidFill>
                <a:srgbClr val="002060"/>
              </a:solidFill>
            </a:rPr>
            <a:t>مع </a:t>
          </a:r>
          <a:r>
            <a:rPr lang="ar-SA" u="sng" dirty="0">
              <a:solidFill>
                <a:srgbClr val="002060"/>
              </a:solidFill>
            </a:rPr>
            <a:t>مراعاة</a:t>
          </a:r>
          <a:r>
            <a:rPr lang="ar-SA" dirty="0">
              <a:solidFill>
                <a:srgbClr val="002060"/>
              </a:solidFill>
            </a:rPr>
            <a:t> </a:t>
          </a:r>
          <a:r>
            <a:rPr lang="ar-SA" u="sng" dirty="0">
              <a:solidFill>
                <a:srgbClr val="002060"/>
              </a:solidFill>
            </a:rPr>
            <a:t>الإبتداء </a:t>
          </a:r>
          <a:r>
            <a:rPr lang="ar-SA" u="sng" dirty="0" smtClean="0">
              <a:solidFill>
                <a:srgbClr val="002060"/>
              </a:solidFill>
            </a:rPr>
            <a:t>الصحيح</a:t>
          </a:r>
          <a:endParaRPr lang="en-US" u="sng" dirty="0" smtClean="0">
            <a:solidFill>
              <a:srgbClr val="002060"/>
            </a:solidFill>
          </a:endParaRPr>
        </a:p>
        <a:p>
          <a:r>
            <a:rPr lang="en-US" u="none" dirty="0" smtClean="0">
              <a:solidFill>
                <a:srgbClr val="FF0000"/>
              </a:solidFill>
            </a:rPr>
            <a:t>Allowable</a:t>
          </a:r>
          <a:r>
            <a:rPr lang="en-US" u="sng" dirty="0" smtClean="0">
              <a:solidFill>
                <a:srgbClr val="002060"/>
              </a:solidFill>
            </a:rPr>
            <a:t>, He would according to the correct rules for starting.</a:t>
          </a:r>
          <a:endParaRPr lang="fr-CA" u="sng" dirty="0">
            <a:solidFill>
              <a:srgbClr val="00206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46043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6419C-5FB9-4C75-8114-9E9095E48FB4}" type="presOf" srcId="{B60FD638-B9EA-4719-8F93-A87CA6CED83F}" destId="{0BA7D25F-8D1A-4995-9321-FAEA72221AFC}" srcOrd="1" destOrd="0" presId="urn:microsoft.com/office/officeart/2005/8/layout/hierarchy3"/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8D8DE65A-332E-4DBD-AAAD-3DF8CF686EDB}" type="presOf" srcId="{F2B9C90E-8634-42AF-A2A7-30A851D5E577}" destId="{D3BFFFD1-84F0-4431-A7BC-2AD4A5FDE42C}" srcOrd="0" destOrd="0" presId="urn:microsoft.com/office/officeart/2005/8/layout/hierarchy3"/>
    <dgm:cxn modelId="{9FE72835-22F1-495D-89F1-671BE30BBE70}" type="presOf" srcId="{B60FD638-B9EA-4719-8F93-A87CA6CED83F}" destId="{E9B98B73-FF2B-48F8-840C-5CB170B43CC6}" srcOrd="0" destOrd="0" presId="urn:microsoft.com/office/officeart/2005/8/layout/hierarchy3"/>
    <dgm:cxn modelId="{E4AE8652-1641-4A1E-A87D-B2DE311E5ED1}" type="presOf" srcId="{3F2B48C2-1685-47A3-8A8C-3A1F2CCB1625}" destId="{A1AE8F48-A3C9-4E46-888B-642200D21621}" srcOrd="0" destOrd="0" presId="urn:microsoft.com/office/officeart/2005/8/layout/hierarchy3"/>
    <dgm:cxn modelId="{AE7BC3EE-3D54-437D-A021-2148C85972C5}" type="presOf" srcId="{33EA8D3C-4578-47A7-9BD3-A6607A1E31C0}" destId="{33E969D1-CBC7-4612-A8DF-C38615FB86D8}" srcOrd="0" destOrd="0" presId="urn:microsoft.com/office/officeart/2005/8/layout/hierarchy3"/>
    <dgm:cxn modelId="{303FB2AB-F379-4DE8-9189-81E1E5DCA47C}" type="presOf" srcId="{1A54B56F-14BA-416A-8BF4-A4851823CA6E}" destId="{522F7AFE-74C3-47BE-B551-36386679E7C4}" srcOrd="0" destOrd="0" presId="urn:microsoft.com/office/officeart/2005/8/layout/hierarchy3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03790F4F-5F0C-430D-ACBE-11A2273AB5A6}" type="presOf" srcId="{0463C9C5-97ED-494E-818C-F91F8B3F53B8}" destId="{7290032A-6EC8-435D-B741-3F3F15200750}" srcOrd="0" destOrd="0" presId="urn:microsoft.com/office/officeart/2005/8/layout/hierarchy3"/>
    <dgm:cxn modelId="{F7F62E8D-69A5-4575-A16D-865CFF61A654}" type="presParOf" srcId="{A1AE8F48-A3C9-4E46-888B-642200D21621}" destId="{DA77C02D-C422-45A1-AD39-E3201F89345C}" srcOrd="0" destOrd="0" presId="urn:microsoft.com/office/officeart/2005/8/layout/hierarchy3"/>
    <dgm:cxn modelId="{105FFC4B-56BD-4AB3-B95F-DE3E36F4B692}" type="presParOf" srcId="{DA77C02D-C422-45A1-AD39-E3201F89345C}" destId="{F33F66D8-261A-44F5-B77E-D96F1EE0645C}" srcOrd="0" destOrd="0" presId="urn:microsoft.com/office/officeart/2005/8/layout/hierarchy3"/>
    <dgm:cxn modelId="{849696D2-1B97-42A8-AD28-4B806C7D95A2}" type="presParOf" srcId="{F33F66D8-261A-44F5-B77E-D96F1EE0645C}" destId="{E9B98B73-FF2B-48F8-840C-5CB170B43CC6}" srcOrd="0" destOrd="0" presId="urn:microsoft.com/office/officeart/2005/8/layout/hierarchy3"/>
    <dgm:cxn modelId="{BB3C31C5-784C-455F-92A4-C9CBA2229D62}" type="presParOf" srcId="{F33F66D8-261A-44F5-B77E-D96F1EE0645C}" destId="{0BA7D25F-8D1A-4995-9321-FAEA72221AFC}" srcOrd="1" destOrd="0" presId="urn:microsoft.com/office/officeart/2005/8/layout/hierarchy3"/>
    <dgm:cxn modelId="{24FB3C3B-6560-4AD3-8197-E20C71A8CCB9}" type="presParOf" srcId="{DA77C02D-C422-45A1-AD39-E3201F89345C}" destId="{F4551D57-3606-4275-8C5D-439D9208B63B}" srcOrd="1" destOrd="0" presId="urn:microsoft.com/office/officeart/2005/8/layout/hierarchy3"/>
    <dgm:cxn modelId="{8161A921-3589-4447-ABEE-63CA2E58076D}" type="presParOf" srcId="{F4551D57-3606-4275-8C5D-439D9208B63B}" destId="{D3BFFFD1-84F0-4431-A7BC-2AD4A5FDE42C}" srcOrd="0" destOrd="0" presId="urn:microsoft.com/office/officeart/2005/8/layout/hierarchy3"/>
    <dgm:cxn modelId="{C9C32584-2569-47EC-B319-19DF78F1627C}" type="presParOf" srcId="{F4551D57-3606-4275-8C5D-439D9208B63B}" destId="{522F7AFE-74C3-47BE-B551-36386679E7C4}" srcOrd="1" destOrd="0" presId="urn:microsoft.com/office/officeart/2005/8/layout/hierarchy3"/>
    <dgm:cxn modelId="{ACF00618-769E-48D9-9D7B-B52E3C57BF8F}" type="presParOf" srcId="{F4551D57-3606-4275-8C5D-439D9208B63B}" destId="{7290032A-6EC8-435D-B741-3F3F15200750}" srcOrd="2" destOrd="0" presId="urn:microsoft.com/office/officeart/2005/8/layout/hierarchy3"/>
    <dgm:cxn modelId="{7BB39579-FB4F-47B0-BF55-3189F3C2FBE6}" type="presParOf" srcId="{F4551D57-3606-4275-8C5D-439D9208B63B}" destId="{33E969D1-CBC7-4612-A8DF-C38615FB86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التام</a:t>
          </a:r>
        </a:p>
        <a:p>
          <a:pPr rtl="1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(Complete)</a:t>
          </a:r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Tamm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2060"/>
              </a:solidFill>
            </a:rPr>
            <a:t>تام لازم</a:t>
          </a:r>
          <a:endParaRPr lang="en-US" sz="2000" b="1" dirty="0" smtClean="0">
            <a:solidFill>
              <a:srgbClr val="002060"/>
            </a:solidFill>
          </a:endParaRPr>
        </a:p>
        <a:p>
          <a:pPr rtl="1"/>
          <a:r>
            <a:rPr lang="en-US" sz="2000" b="1" dirty="0" smtClean="0">
              <a:solidFill>
                <a:srgbClr val="002060"/>
              </a:solidFill>
            </a:rPr>
            <a:t>Tamm </a:t>
          </a:r>
          <a:r>
            <a:rPr lang="en-US" sz="2000" b="1" dirty="0" err="1" smtClean="0">
              <a:solidFill>
                <a:srgbClr val="002060"/>
              </a:solidFill>
            </a:rPr>
            <a:t>Lazim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ar-SA" b="1" dirty="0" smtClean="0">
              <a:solidFill>
                <a:srgbClr val="002060"/>
              </a:solidFill>
            </a:rPr>
            <a:t>تام مطلق</a:t>
          </a:r>
          <a:endParaRPr lang="en-US" b="1" dirty="0" smtClean="0">
            <a:solidFill>
              <a:srgbClr val="002060"/>
            </a:solidFill>
          </a:endParaRPr>
        </a:p>
        <a:p>
          <a:pPr rtl="1"/>
          <a:r>
            <a:rPr lang="en-US" b="1" dirty="0" smtClean="0">
              <a:solidFill>
                <a:srgbClr val="002060"/>
              </a:solidFill>
            </a:rPr>
            <a:t>Tamm </a:t>
          </a:r>
          <a:r>
            <a:rPr lang="en-US" b="1" dirty="0" err="1" smtClean="0">
              <a:solidFill>
                <a:srgbClr val="002060"/>
              </a:solidFill>
            </a:rPr>
            <a:t>Mutlaq</a:t>
          </a:r>
          <a:endParaRPr lang="fr-CA" u="sng" dirty="0">
            <a:solidFill>
              <a:srgbClr val="00206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35F410-A6D2-4A0A-BF64-17D98397F358}" type="presOf" srcId="{B60FD638-B9EA-4719-8F93-A87CA6CED83F}" destId="{0BA7D25F-8D1A-4995-9321-FAEA72221AFC}" srcOrd="1" destOrd="0" presId="urn:microsoft.com/office/officeart/2005/8/layout/hierarchy3"/>
    <dgm:cxn modelId="{2C78AC06-CB9D-4A66-902F-90F5403EB438}" type="presOf" srcId="{3F2B48C2-1685-47A3-8A8C-3A1F2CCB1625}" destId="{A1AE8F48-A3C9-4E46-888B-642200D21621}" srcOrd="0" destOrd="0" presId="urn:microsoft.com/office/officeart/2005/8/layout/hierarchy3"/>
    <dgm:cxn modelId="{6F928515-E47A-444F-B46B-91B7482F5083}" type="presOf" srcId="{1A54B56F-14BA-416A-8BF4-A4851823CA6E}" destId="{522F7AFE-74C3-47BE-B551-36386679E7C4}" srcOrd="0" destOrd="0" presId="urn:microsoft.com/office/officeart/2005/8/layout/hierarchy3"/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BA919437-4B98-47A4-8F88-81A1D0225604}" type="presOf" srcId="{0463C9C5-97ED-494E-818C-F91F8B3F53B8}" destId="{7290032A-6EC8-435D-B741-3F3F15200750}" srcOrd="0" destOrd="0" presId="urn:microsoft.com/office/officeart/2005/8/layout/hierarchy3"/>
    <dgm:cxn modelId="{EB101BA7-8C0F-4608-8373-C41E191CC088}" type="presOf" srcId="{F2B9C90E-8634-42AF-A2A7-30A851D5E577}" destId="{D3BFFFD1-84F0-4431-A7BC-2AD4A5FDE42C}" srcOrd="0" destOrd="0" presId="urn:microsoft.com/office/officeart/2005/8/layout/hierarchy3"/>
    <dgm:cxn modelId="{AEE2CE17-CCCC-403E-8EF5-9726CCE93650}" type="presOf" srcId="{33EA8D3C-4578-47A7-9BD3-A6607A1E31C0}" destId="{33E969D1-CBC7-4612-A8DF-C38615FB86D8}" srcOrd="0" destOrd="0" presId="urn:microsoft.com/office/officeart/2005/8/layout/hierarchy3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8E6434EA-546B-4328-B204-9C01F10AC5BA}" type="presOf" srcId="{B60FD638-B9EA-4719-8F93-A87CA6CED83F}" destId="{E9B98B73-FF2B-48F8-840C-5CB170B43CC6}" srcOrd="0" destOrd="0" presId="urn:microsoft.com/office/officeart/2005/8/layout/hierarchy3"/>
    <dgm:cxn modelId="{7A04E768-E528-4EB0-BB5B-075997CEEEDF}" type="presParOf" srcId="{A1AE8F48-A3C9-4E46-888B-642200D21621}" destId="{DA77C02D-C422-45A1-AD39-E3201F89345C}" srcOrd="0" destOrd="0" presId="urn:microsoft.com/office/officeart/2005/8/layout/hierarchy3"/>
    <dgm:cxn modelId="{0C287F4C-F8CD-4589-A5C9-7DD6E8AC18B3}" type="presParOf" srcId="{DA77C02D-C422-45A1-AD39-E3201F89345C}" destId="{F33F66D8-261A-44F5-B77E-D96F1EE0645C}" srcOrd="0" destOrd="0" presId="urn:microsoft.com/office/officeart/2005/8/layout/hierarchy3"/>
    <dgm:cxn modelId="{3DDF35CF-ADF8-4376-AE1F-CAA93E01C87B}" type="presParOf" srcId="{F33F66D8-261A-44F5-B77E-D96F1EE0645C}" destId="{E9B98B73-FF2B-48F8-840C-5CB170B43CC6}" srcOrd="0" destOrd="0" presId="urn:microsoft.com/office/officeart/2005/8/layout/hierarchy3"/>
    <dgm:cxn modelId="{B227BDAC-1422-49F6-A8F7-02E0B5F98DBB}" type="presParOf" srcId="{F33F66D8-261A-44F5-B77E-D96F1EE0645C}" destId="{0BA7D25F-8D1A-4995-9321-FAEA72221AFC}" srcOrd="1" destOrd="0" presId="urn:microsoft.com/office/officeart/2005/8/layout/hierarchy3"/>
    <dgm:cxn modelId="{AFE86C22-0B84-43A9-9FBE-FB82ED300487}" type="presParOf" srcId="{DA77C02D-C422-45A1-AD39-E3201F89345C}" destId="{F4551D57-3606-4275-8C5D-439D9208B63B}" srcOrd="1" destOrd="0" presId="urn:microsoft.com/office/officeart/2005/8/layout/hierarchy3"/>
    <dgm:cxn modelId="{3587AF07-45A8-4F22-84EF-E2A83B190704}" type="presParOf" srcId="{F4551D57-3606-4275-8C5D-439D9208B63B}" destId="{D3BFFFD1-84F0-4431-A7BC-2AD4A5FDE42C}" srcOrd="0" destOrd="0" presId="urn:microsoft.com/office/officeart/2005/8/layout/hierarchy3"/>
    <dgm:cxn modelId="{A11EFF48-4A7D-48E5-8654-3E1ACF1382B7}" type="presParOf" srcId="{F4551D57-3606-4275-8C5D-439D9208B63B}" destId="{522F7AFE-74C3-47BE-B551-36386679E7C4}" srcOrd="1" destOrd="0" presId="urn:microsoft.com/office/officeart/2005/8/layout/hierarchy3"/>
    <dgm:cxn modelId="{504B2D6A-2186-4B9E-AE1B-7DE8B01583D7}" type="presParOf" srcId="{F4551D57-3606-4275-8C5D-439D9208B63B}" destId="{7290032A-6EC8-435D-B741-3F3F15200750}" srcOrd="2" destOrd="0" presId="urn:microsoft.com/office/officeart/2005/8/layout/hierarchy3"/>
    <dgm:cxn modelId="{4D3BFEC5-CA36-459B-B1F4-13A54938520B}" type="presParOf" srcId="{F4551D57-3606-4275-8C5D-439D9208B63B}" destId="{33E969D1-CBC7-4612-A8DF-C38615FB86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 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X="160273" custScaleY="27741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</dgm:ptLst>
  <dgm:cxnLst>
    <dgm:cxn modelId="{2E5A50C4-DBAB-4CB5-879E-89CD8728FF04}" type="presOf" srcId="{3F2B48C2-1685-47A3-8A8C-3A1F2CCB1625}" destId="{A1AE8F48-A3C9-4E46-888B-642200D21621}" srcOrd="0" destOrd="0" presId="urn:microsoft.com/office/officeart/2005/8/layout/hierarchy3"/>
    <dgm:cxn modelId="{1D8D9401-3B94-4F60-AD6E-1A52DE63A06D}" type="presOf" srcId="{7618F62A-FAAF-49FA-8DF2-40139D25087B}" destId="{7D786978-AC8F-4FD7-941E-D3229238E7F9}" srcOrd="0" destOrd="0" presId="urn:microsoft.com/office/officeart/2005/8/layout/hierarchy3"/>
    <dgm:cxn modelId="{6CEB8591-5D02-4355-B976-014C5A16408E}" type="presOf" srcId="{7618F62A-FAAF-49FA-8DF2-40139D25087B}" destId="{AFB00A5D-139E-4529-93EB-DDBA4E0A7296}" srcOrd="1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C6F47840-5A76-4F73-8E29-B3708AC29E78}" type="presParOf" srcId="{A1AE8F48-A3C9-4E46-888B-642200D21621}" destId="{C1E53458-8946-432B-959B-798E549FD853}" srcOrd="0" destOrd="0" presId="urn:microsoft.com/office/officeart/2005/8/layout/hierarchy3"/>
    <dgm:cxn modelId="{8F05492A-23D5-435D-8DC0-30279FEFFE31}" type="presParOf" srcId="{C1E53458-8946-432B-959B-798E549FD853}" destId="{069B834B-76B1-4E47-AE2E-CF0F5D17C012}" srcOrd="0" destOrd="0" presId="urn:microsoft.com/office/officeart/2005/8/layout/hierarchy3"/>
    <dgm:cxn modelId="{B3719158-D2C7-4D4B-8979-359C7208B74A}" type="presParOf" srcId="{069B834B-76B1-4E47-AE2E-CF0F5D17C012}" destId="{7D786978-AC8F-4FD7-941E-D3229238E7F9}" srcOrd="0" destOrd="0" presId="urn:microsoft.com/office/officeart/2005/8/layout/hierarchy3"/>
    <dgm:cxn modelId="{16C75AD9-DE7D-4AAD-BAA0-56654069A0EF}" type="presParOf" srcId="{069B834B-76B1-4E47-AE2E-CF0F5D17C012}" destId="{AFB00A5D-139E-4529-93EB-DDBA4E0A7296}" srcOrd="1" destOrd="0" presId="urn:microsoft.com/office/officeart/2005/8/layout/hierarchy3"/>
    <dgm:cxn modelId="{707CB439-D6CA-462A-A2E0-F8B266911AC3}" type="presParOf" srcId="{C1E53458-8946-432B-959B-798E549FD853}" destId="{37F51C37-187E-4859-B2AA-57BD1048C2F1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الكافي</a:t>
          </a:r>
        </a:p>
        <a:p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</a:rPr>
            <a:t>Adeqate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</a:rPr>
            <a:t>Kafi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 custLinFactNeighborX="-1911" custLinFactNeighborY="-75511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</dgm:ptLst>
  <dgm:cxnLst>
    <dgm:cxn modelId="{88E0DDF8-FA11-4474-8DE6-8F01B69C0CAD}" type="presOf" srcId="{3F2B48C2-1685-47A3-8A8C-3A1F2CCB1625}" destId="{A1AE8F48-A3C9-4E46-888B-642200D21621}" srcOrd="0" destOrd="0" presId="urn:microsoft.com/office/officeart/2005/8/layout/hierarchy3"/>
    <dgm:cxn modelId="{91A1FCA5-A03C-49BD-A2D2-5F5C4A992B0C}" type="presOf" srcId="{B60FD638-B9EA-4719-8F93-A87CA6CED83F}" destId="{0BA7D25F-8D1A-4995-9321-FAEA72221AFC}" srcOrd="1" destOrd="0" presId="urn:microsoft.com/office/officeart/2005/8/layout/hierarchy3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7339CE6A-56D2-4B85-9030-1737EA071563}" type="presOf" srcId="{B60FD638-B9EA-4719-8F93-A87CA6CED83F}" destId="{E9B98B73-FF2B-48F8-840C-5CB170B43CC6}" srcOrd="0" destOrd="0" presId="urn:microsoft.com/office/officeart/2005/8/layout/hierarchy3"/>
    <dgm:cxn modelId="{05DFFD96-E225-42F8-A1EE-9DF98567483E}" type="presParOf" srcId="{A1AE8F48-A3C9-4E46-888B-642200D21621}" destId="{DA77C02D-C422-45A1-AD39-E3201F89345C}" srcOrd="0" destOrd="0" presId="urn:microsoft.com/office/officeart/2005/8/layout/hierarchy3"/>
    <dgm:cxn modelId="{EE24DFE7-D464-4BD0-9D1A-15C3AEABEF85}" type="presParOf" srcId="{DA77C02D-C422-45A1-AD39-E3201F89345C}" destId="{F33F66D8-261A-44F5-B77E-D96F1EE0645C}" srcOrd="0" destOrd="0" presId="urn:microsoft.com/office/officeart/2005/8/layout/hierarchy3"/>
    <dgm:cxn modelId="{DD6C2EF8-2839-4E44-A93D-7DEA0E5223E9}" type="presParOf" srcId="{F33F66D8-261A-44F5-B77E-D96F1EE0645C}" destId="{E9B98B73-FF2B-48F8-840C-5CB170B43CC6}" srcOrd="0" destOrd="0" presId="urn:microsoft.com/office/officeart/2005/8/layout/hierarchy3"/>
    <dgm:cxn modelId="{F6325474-172D-4195-9585-BC819DFF5AC0}" type="presParOf" srcId="{F33F66D8-261A-44F5-B77E-D96F1EE0645C}" destId="{0BA7D25F-8D1A-4995-9321-FAEA72221AFC}" srcOrd="1" destOrd="0" presId="urn:microsoft.com/office/officeart/2005/8/layout/hierarchy3"/>
    <dgm:cxn modelId="{B31B853E-E997-4DF6-8575-A6A5E1924B97}" type="presParOf" srcId="{DA77C02D-C422-45A1-AD39-E3201F89345C}" destId="{F4551D57-3606-4275-8C5D-439D9208B63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 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X="160273" custScaleY="27741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</dgm:ptLst>
  <dgm:cxnLst>
    <dgm:cxn modelId="{F2CE83C4-E16A-4927-B2A3-94D97742450A}" type="presOf" srcId="{3F2B48C2-1685-47A3-8A8C-3A1F2CCB1625}" destId="{A1AE8F48-A3C9-4E46-888B-642200D21621}" srcOrd="0" destOrd="0" presId="urn:microsoft.com/office/officeart/2005/8/layout/hierarchy3"/>
    <dgm:cxn modelId="{7314D0C0-E609-4E0F-B5E0-C262C2842042}" type="presOf" srcId="{7618F62A-FAAF-49FA-8DF2-40139D25087B}" destId="{7D786978-AC8F-4FD7-941E-D3229238E7F9}" srcOrd="0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1B225741-D26A-4B52-935D-F5B873CA6019}" type="presOf" srcId="{7618F62A-FAAF-49FA-8DF2-40139D25087B}" destId="{AFB00A5D-139E-4529-93EB-DDBA4E0A7296}" srcOrd="1" destOrd="0" presId="urn:microsoft.com/office/officeart/2005/8/layout/hierarchy3"/>
    <dgm:cxn modelId="{40B683CE-0ED5-44A7-A8B1-0E704B2C0AC7}" type="presParOf" srcId="{A1AE8F48-A3C9-4E46-888B-642200D21621}" destId="{C1E53458-8946-432B-959B-798E549FD853}" srcOrd="0" destOrd="0" presId="urn:microsoft.com/office/officeart/2005/8/layout/hierarchy3"/>
    <dgm:cxn modelId="{1FCC91DD-E9FB-4950-BDEB-C820B93BDEB0}" type="presParOf" srcId="{C1E53458-8946-432B-959B-798E549FD853}" destId="{069B834B-76B1-4E47-AE2E-CF0F5D17C012}" srcOrd="0" destOrd="0" presId="urn:microsoft.com/office/officeart/2005/8/layout/hierarchy3"/>
    <dgm:cxn modelId="{5C54CC09-A623-43BE-ACC0-8155373A3B93}" type="presParOf" srcId="{069B834B-76B1-4E47-AE2E-CF0F5D17C012}" destId="{7D786978-AC8F-4FD7-941E-D3229238E7F9}" srcOrd="0" destOrd="0" presId="urn:microsoft.com/office/officeart/2005/8/layout/hierarchy3"/>
    <dgm:cxn modelId="{FF92D444-35D7-46AD-87E6-48A4B7C1AB5B}" type="presParOf" srcId="{069B834B-76B1-4E47-AE2E-CF0F5D17C012}" destId="{AFB00A5D-139E-4529-93EB-DDBA4E0A7296}" srcOrd="1" destOrd="0" presId="urn:microsoft.com/office/officeart/2005/8/layout/hierarchy3"/>
    <dgm:cxn modelId="{28AB06AE-77D5-45B4-9DC5-BC2D02F4CE05}" type="presParOf" srcId="{C1E53458-8946-432B-959B-798E549FD853}" destId="{37F51C37-187E-4859-B2AA-57BD1048C2F1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الحسن</a:t>
          </a:r>
        </a:p>
        <a:p>
          <a:pPr rtl="1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(Good)</a:t>
          </a:r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Hasan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 custLinFactNeighborX="-1911" custLinFactNeighborY="-75511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</dgm:ptLst>
  <dgm:cxnLst>
    <dgm:cxn modelId="{1FC17267-269B-4667-AAA2-0C1EFCB68601}" type="presOf" srcId="{3F2B48C2-1685-47A3-8A8C-3A1F2CCB1625}" destId="{A1AE8F48-A3C9-4E46-888B-642200D21621}" srcOrd="0" destOrd="0" presId="urn:microsoft.com/office/officeart/2005/8/layout/hierarchy3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4EF26392-35AA-40DB-98A0-F74DC9874B75}" type="presOf" srcId="{B60FD638-B9EA-4719-8F93-A87CA6CED83F}" destId="{0BA7D25F-8D1A-4995-9321-FAEA72221AFC}" srcOrd="1" destOrd="0" presId="urn:microsoft.com/office/officeart/2005/8/layout/hierarchy3"/>
    <dgm:cxn modelId="{06E6D6E6-9F83-440C-989E-9E2D7F91500D}" type="presOf" srcId="{B60FD638-B9EA-4719-8F93-A87CA6CED83F}" destId="{E9B98B73-FF2B-48F8-840C-5CB170B43CC6}" srcOrd="0" destOrd="0" presId="urn:microsoft.com/office/officeart/2005/8/layout/hierarchy3"/>
    <dgm:cxn modelId="{90F03EE0-9070-4A61-A7D4-EFA922CA996A}" type="presParOf" srcId="{A1AE8F48-A3C9-4E46-888B-642200D21621}" destId="{DA77C02D-C422-45A1-AD39-E3201F89345C}" srcOrd="0" destOrd="0" presId="urn:microsoft.com/office/officeart/2005/8/layout/hierarchy3"/>
    <dgm:cxn modelId="{E15EAB25-2364-4C05-9B42-F87207C35A5F}" type="presParOf" srcId="{DA77C02D-C422-45A1-AD39-E3201F89345C}" destId="{F33F66D8-261A-44F5-B77E-D96F1EE0645C}" srcOrd="0" destOrd="0" presId="urn:microsoft.com/office/officeart/2005/8/layout/hierarchy3"/>
    <dgm:cxn modelId="{8F95A0B1-220A-441E-A6F5-207923C94A75}" type="presParOf" srcId="{F33F66D8-261A-44F5-B77E-D96F1EE0645C}" destId="{E9B98B73-FF2B-48F8-840C-5CB170B43CC6}" srcOrd="0" destOrd="0" presId="urn:microsoft.com/office/officeart/2005/8/layout/hierarchy3"/>
    <dgm:cxn modelId="{4B7AF898-92AF-4DBD-B1C7-FA1CD634BE86}" type="presParOf" srcId="{F33F66D8-261A-44F5-B77E-D96F1EE0645C}" destId="{0BA7D25F-8D1A-4995-9321-FAEA72221AFC}" srcOrd="1" destOrd="0" presId="urn:microsoft.com/office/officeart/2005/8/layout/hierarchy3"/>
    <dgm:cxn modelId="{8475E9E4-55BA-49D4-BF90-6DF88507C40C}" type="presParOf" srcId="{DA77C02D-C422-45A1-AD39-E3201F89345C}" destId="{F4551D57-3606-4275-8C5D-439D9208B63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 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X="160273" custScaleY="27741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</dgm:ptLst>
  <dgm:cxnLst>
    <dgm:cxn modelId="{53F20BDA-7000-498F-99A2-514F63A20651}" type="presOf" srcId="{7618F62A-FAAF-49FA-8DF2-40139D25087B}" destId="{7D786978-AC8F-4FD7-941E-D3229238E7F9}" srcOrd="0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DFE83206-776B-47CF-BE85-550745E69C33}" type="presOf" srcId="{7618F62A-FAAF-49FA-8DF2-40139D25087B}" destId="{AFB00A5D-139E-4529-93EB-DDBA4E0A7296}" srcOrd="1" destOrd="0" presId="urn:microsoft.com/office/officeart/2005/8/layout/hierarchy3"/>
    <dgm:cxn modelId="{C422D183-1C19-4AE5-AC2B-F2AED227BDE0}" type="presOf" srcId="{3F2B48C2-1685-47A3-8A8C-3A1F2CCB1625}" destId="{A1AE8F48-A3C9-4E46-888B-642200D21621}" srcOrd="0" destOrd="0" presId="urn:microsoft.com/office/officeart/2005/8/layout/hierarchy3"/>
    <dgm:cxn modelId="{E7AAE9B6-5353-4393-A9D0-97BC3787A93C}" type="presParOf" srcId="{A1AE8F48-A3C9-4E46-888B-642200D21621}" destId="{C1E53458-8946-432B-959B-798E549FD853}" srcOrd="0" destOrd="0" presId="urn:microsoft.com/office/officeart/2005/8/layout/hierarchy3"/>
    <dgm:cxn modelId="{0EF436DF-8118-40AF-893E-D0D9095562CA}" type="presParOf" srcId="{C1E53458-8946-432B-959B-798E549FD853}" destId="{069B834B-76B1-4E47-AE2E-CF0F5D17C012}" srcOrd="0" destOrd="0" presId="urn:microsoft.com/office/officeart/2005/8/layout/hierarchy3"/>
    <dgm:cxn modelId="{95073CEC-2338-4C38-BF56-28F4F5C53F8D}" type="presParOf" srcId="{069B834B-76B1-4E47-AE2E-CF0F5D17C012}" destId="{7D786978-AC8F-4FD7-941E-D3229238E7F9}" srcOrd="0" destOrd="0" presId="urn:microsoft.com/office/officeart/2005/8/layout/hierarchy3"/>
    <dgm:cxn modelId="{5E984622-4F70-4385-8994-1872516D8C2F}" type="presParOf" srcId="{069B834B-76B1-4E47-AE2E-CF0F5D17C012}" destId="{AFB00A5D-139E-4529-93EB-DDBA4E0A7296}" srcOrd="1" destOrd="0" presId="urn:microsoft.com/office/officeart/2005/8/layout/hierarchy3"/>
    <dgm:cxn modelId="{4AE4ED99-8403-4E8E-9C31-3648E601471F}" type="presParOf" srcId="{C1E53458-8946-432B-959B-798E549FD853}" destId="{37F51C37-187E-4859-B2AA-57BD1048C2F1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القبيح</a:t>
          </a:r>
        </a:p>
        <a:p>
          <a:r>
            <a:rPr lang="fr-CA" sz="2400" b="1" dirty="0" err="1" smtClean="0">
              <a:solidFill>
                <a:schemeClr val="accent1">
                  <a:lumMod val="50000"/>
                </a:schemeClr>
              </a:solidFill>
            </a:rPr>
            <a:t>Qabeeh</a:t>
          </a:r>
          <a:r>
            <a:rPr lang="fr-CA" sz="2400" b="1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fr-CA" sz="2400" b="1" dirty="0" err="1" smtClean="0">
              <a:solidFill>
                <a:schemeClr val="accent1">
                  <a:lumMod val="50000"/>
                </a:schemeClr>
              </a:solidFill>
            </a:rPr>
            <a:t>Ugly</a:t>
          </a:r>
          <a:r>
            <a:rPr lang="fr-CA" sz="24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2060"/>
              </a:solidFill>
            </a:rPr>
            <a:t>قبيح</a:t>
          </a:r>
          <a:endParaRPr lang="en-US" sz="2000" b="1" dirty="0" smtClean="0">
            <a:solidFill>
              <a:srgbClr val="002060"/>
            </a:solidFill>
          </a:endParaRPr>
        </a:p>
        <a:p>
          <a:pPr rtl="1"/>
          <a:r>
            <a:rPr lang="en-US" sz="2000" b="1" dirty="0" smtClean="0">
              <a:solidFill>
                <a:srgbClr val="002060"/>
              </a:solidFill>
            </a:rPr>
            <a:t>Ugly</a:t>
          </a: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ar-SA" b="1" dirty="0" smtClean="0">
              <a:solidFill>
                <a:srgbClr val="002060"/>
              </a:solidFill>
            </a:rPr>
            <a:t>أشد قبحاً</a:t>
          </a:r>
          <a:endParaRPr lang="en-US" b="1" dirty="0" smtClean="0">
            <a:solidFill>
              <a:srgbClr val="002060"/>
            </a:solidFill>
          </a:endParaRPr>
        </a:p>
        <a:p>
          <a:pPr rtl="1"/>
          <a:r>
            <a:rPr lang="en-US" b="1" dirty="0" smtClean="0">
              <a:solidFill>
                <a:srgbClr val="002060"/>
              </a:solidFill>
            </a:rPr>
            <a:t>Very Ugly</a:t>
          </a:r>
          <a:endParaRPr lang="fr-CA" u="sng" dirty="0">
            <a:solidFill>
              <a:srgbClr val="00206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F94D31CE-4F53-4125-A190-B974258C0975}" type="presOf" srcId="{3F2B48C2-1685-47A3-8A8C-3A1F2CCB1625}" destId="{A1AE8F48-A3C9-4E46-888B-642200D21621}" srcOrd="0" destOrd="0" presId="urn:microsoft.com/office/officeart/2005/8/layout/hierarchy3"/>
    <dgm:cxn modelId="{EE16B80A-EA29-4AA9-AA86-FCCFB9A08012}" type="presOf" srcId="{33EA8D3C-4578-47A7-9BD3-A6607A1E31C0}" destId="{33E969D1-CBC7-4612-A8DF-C38615FB86D8}" srcOrd="0" destOrd="0" presId="urn:microsoft.com/office/officeart/2005/8/layout/hierarchy3"/>
    <dgm:cxn modelId="{210FC612-4737-482D-A819-5069851E5463}" type="presOf" srcId="{F2B9C90E-8634-42AF-A2A7-30A851D5E577}" destId="{D3BFFFD1-84F0-4431-A7BC-2AD4A5FDE42C}" srcOrd="0" destOrd="0" presId="urn:microsoft.com/office/officeart/2005/8/layout/hierarchy3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CC49E315-E91D-4ACB-B25E-681859BA78E2}" type="presOf" srcId="{B60FD638-B9EA-4719-8F93-A87CA6CED83F}" destId="{0BA7D25F-8D1A-4995-9321-FAEA72221AFC}" srcOrd="1" destOrd="0" presId="urn:microsoft.com/office/officeart/2005/8/layout/hierarchy3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9A13676E-48DA-4837-8D40-B2680B97D5CD}" type="presOf" srcId="{1A54B56F-14BA-416A-8BF4-A4851823CA6E}" destId="{522F7AFE-74C3-47BE-B551-36386679E7C4}" srcOrd="0" destOrd="0" presId="urn:microsoft.com/office/officeart/2005/8/layout/hierarchy3"/>
    <dgm:cxn modelId="{F88399AB-6000-45BD-A1C6-5DF5E515F44A}" type="presOf" srcId="{0463C9C5-97ED-494E-818C-F91F8B3F53B8}" destId="{7290032A-6EC8-435D-B741-3F3F15200750}" srcOrd="0" destOrd="0" presId="urn:microsoft.com/office/officeart/2005/8/layout/hierarchy3"/>
    <dgm:cxn modelId="{9BD56B52-C188-40DF-A188-D8EB4B2C8E3F}" type="presOf" srcId="{B60FD638-B9EA-4719-8F93-A87CA6CED83F}" destId="{E9B98B73-FF2B-48F8-840C-5CB170B43CC6}" srcOrd="0" destOrd="0" presId="urn:microsoft.com/office/officeart/2005/8/layout/hierarchy3"/>
    <dgm:cxn modelId="{2A4CBD7B-C8E5-453B-8195-4DDFE1351D47}" type="presParOf" srcId="{A1AE8F48-A3C9-4E46-888B-642200D21621}" destId="{DA77C02D-C422-45A1-AD39-E3201F89345C}" srcOrd="0" destOrd="0" presId="urn:microsoft.com/office/officeart/2005/8/layout/hierarchy3"/>
    <dgm:cxn modelId="{36864E56-E66E-4F82-8C43-63585C703564}" type="presParOf" srcId="{DA77C02D-C422-45A1-AD39-E3201F89345C}" destId="{F33F66D8-261A-44F5-B77E-D96F1EE0645C}" srcOrd="0" destOrd="0" presId="urn:microsoft.com/office/officeart/2005/8/layout/hierarchy3"/>
    <dgm:cxn modelId="{83B7E367-4BF3-499F-8E55-47B8590490DA}" type="presParOf" srcId="{F33F66D8-261A-44F5-B77E-D96F1EE0645C}" destId="{E9B98B73-FF2B-48F8-840C-5CB170B43CC6}" srcOrd="0" destOrd="0" presId="urn:microsoft.com/office/officeart/2005/8/layout/hierarchy3"/>
    <dgm:cxn modelId="{EDE3AF5E-4C41-4BC7-B043-620A910A8242}" type="presParOf" srcId="{F33F66D8-261A-44F5-B77E-D96F1EE0645C}" destId="{0BA7D25F-8D1A-4995-9321-FAEA72221AFC}" srcOrd="1" destOrd="0" presId="urn:microsoft.com/office/officeart/2005/8/layout/hierarchy3"/>
    <dgm:cxn modelId="{DAF1FCA9-AFC9-4AE4-AFAD-3F2784882344}" type="presParOf" srcId="{DA77C02D-C422-45A1-AD39-E3201F89345C}" destId="{F4551D57-3606-4275-8C5D-439D9208B63B}" srcOrd="1" destOrd="0" presId="urn:microsoft.com/office/officeart/2005/8/layout/hierarchy3"/>
    <dgm:cxn modelId="{EB6C07B4-0085-4D09-9151-36AE2D8D1474}" type="presParOf" srcId="{F4551D57-3606-4275-8C5D-439D9208B63B}" destId="{D3BFFFD1-84F0-4431-A7BC-2AD4A5FDE42C}" srcOrd="0" destOrd="0" presId="urn:microsoft.com/office/officeart/2005/8/layout/hierarchy3"/>
    <dgm:cxn modelId="{A5C07448-6D10-46CC-B3EC-A68563EE0976}" type="presParOf" srcId="{F4551D57-3606-4275-8C5D-439D9208B63B}" destId="{522F7AFE-74C3-47BE-B551-36386679E7C4}" srcOrd="1" destOrd="0" presId="urn:microsoft.com/office/officeart/2005/8/layout/hierarchy3"/>
    <dgm:cxn modelId="{321167BC-4073-4F35-9414-19C3904EE7FA}" type="presParOf" srcId="{F4551D57-3606-4275-8C5D-439D9208B63B}" destId="{7290032A-6EC8-435D-B741-3F3F15200750}" srcOrd="2" destOrd="0" presId="urn:microsoft.com/office/officeart/2005/8/layout/hierarchy3"/>
    <dgm:cxn modelId="{8A317660-FEF6-45CD-9F8D-43BD6E4A2573}" type="presParOf" srcId="{F4551D57-3606-4275-8C5D-439D9208B63B}" destId="{33E969D1-CBC7-4612-A8DF-C38615FB86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1800" b="1" dirty="0" smtClean="0">
              <a:solidFill>
                <a:srgbClr val="FF0000"/>
              </a:solidFill>
            </a:rPr>
            <a:t>انتظاري</a:t>
          </a:r>
          <a:endParaRPr lang="ar-SA" sz="1300" b="1" dirty="0" smtClean="0">
            <a:solidFill>
              <a:srgbClr val="FF0000"/>
            </a:solidFill>
          </a:endParaRPr>
        </a:p>
        <a:p>
          <a:pPr rtl="1"/>
          <a:r>
            <a:rPr lang="en-US" sz="1300" b="1" dirty="0" smtClean="0">
              <a:solidFill>
                <a:srgbClr val="FF0000"/>
              </a:solidFill>
            </a:rPr>
            <a:t>(Waiting)</a:t>
          </a:r>
          <a:r>
            <a:rPr lang="ar-SA" sz="1300" b="1" dirty="0" smtClean="0">
              <a:solidFill>
                <a:srgbClr val="FF0000"/>
              </a:solidFill>
            </a:rPr>
            <a:t> </a:t>
          </a:r>
          <a:r>
            <a:rPr lang="en-US" sz="1300" b="1" dirty="0" err="1" smtClean="0">
              <a:solidFill>
                <a:srgbClr val="FF0000"/>
              </a:solidFill>
            </a:rPr>
            <a:t>Intizary</a:t>
          </a:r>
          <a:endParaRPr lang="fr-CA" sz="1300" b="1" dirty="0">
            <a:solidFill>
              <a:srgbClr val="FF0000"/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1300" dirty="0">
              <a:solidFill>
                <a:srgbClr val="002060"/>
              </a:solidFill>
            </a:rPr>
            <a:t>الوقوف على كلمة لبيان أوجه الخلاف في </a:t>
          </a:r>
          <a:r>
            <a:rPr lang="ar-SA" sz="1300" dirty="0" smtClean="0">
              <a:solidFill>
                <a:srgbClr val="002060"/>
              </a:solidFill>
            </a:rPr>
            <a:t>القراءات</a:t>
          </a:r>
          <a:endParaRPr lang="en-US" sz="1300" dirty="0" smtClean="0">
            <a:solidFill>
              <a:srgbClr val="002060"/>
            </a:solidFill>
          </a:endParaRPr>
        </a:p>
        <a:p>
          <a:r>
            <a:rPr lang="en-US" sz="1300" dirty="0" smtClean="0">
              <a:solidFill>
                <a:srgbClr val="002060"/>
              </a:solidFill>
            </a:rPr>
            <a:t>The reciter stops at a place to show the difference between  the ways of </a:t>
          </a:r>
          <a:r>
            <a:rPr lang="en-US" sz="1300" dirty="0" err="1" smtClean="0">
              <a:solidFill>
                <a:srgbClr val="002060"/>
              </a:solidFill>
            </a:rPr>
            <a:t>Qira’at</a:t>
          </a:r>
          <a:endParaRPr lang="fr-CA" sz="1300" dirty="0">
            <a:solidFill>
              <a:srgbClr val="002060"/>
            </a:solidFill>
          </a:endParaRP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1200" dirty="0">
              <a:solidFill>
                <a:srgbClr val="FF0000"/>
              </a:solidFill>
            </a:rPr>
            <a:t>الجواز</a:t>
          </a:r>
          <a:r>
            <a:rPr lang="ar-SA" sz="1200" dirty="0"/>
            <a:t> </a:t>
          </a:r>
          <a:r>
            <a:rPr lang="ar-SA" sz="1200" dirty="0">
              <a:solidFill>
                <a:srgbClr val="002060"/>
              </a:solidFill>
            </a:rPr>
            <a:t>مع </a:t>
          </a:r>
          <a:r>
            <a:rPr lang="ar-SA" sz="1200" u="sng" dirty="0">
              <a:solidFill>
                <a:srgbClr val="002060"/>
              </a:solidFill>
            </a:rPr>
            <a:t>مراعاة</a:t>
          </a:r>
          <a:r>
            <a:rPr lang="ar-SA" sz="1200" dirty="0">
              <a:solidFill>
                <a:srgbClr val="002060"/>
              </a:solidFill>
            </a:rPr>
            <a:t> </a:t>
          </a:r>
          <a:r>
            <a:rPr lang="ar-SA" sz="1200" u="sng" dirty="0" smtClean="0">
              <a:solidFill>
                <a:srgbClr val="002060"/>
              </a:solidFill>
            </a:rPr>
            <a:t>المعنى</a:t>
          </a:r>
          <a:endParaRPr lang="en-US" sz="1200" u="sng" dirty="0" smtClean="0">
            <a:solidFill>
              <a:srgbClr val="002060"/>
            </a:solidFill>
          </a:endParaRPr>
        </a:p>
        <a:p>
          <a:r>
            <a:rPr lang="en-US" sz="1200" u="none" dirty="0" smtClean="0">
              <a:solidFill>
                <a:srgbClr val="FF0000"/>
              </a:solidFill>
            </a:rPr>
            <a:t>Allowable</a:t>
          </a:r>
          <a:r>
            <a:rPr lang="en-US" sz="1200" u="sng" dirty="0" smtClean="0">
              <a:solidFill>
                <a:srgbClr val="002060"/>
              </a:solidFill>
            </a:rPr>
            <a:t>, provided the meaning is not obscured or changed</a:t>
          </a:r>
          <a:endParaRPr lang="ar-SA" sz="1200" u="sng" dirty="0" smtClean="0">
            <a:solidFill>
              <a:srgbClr val="002060"/>
            </a:solidFill>
          </a:endParaRPr>
        </a:p>
        <a:p>
          <a:r>
            <a:rPr lang="ar-SA" sz="2000" b="1" i="0" dirty="0" smtClean="0">
              <a:solidFill>
                <a:srgbClr val="FF0000"/>
              </a:solidFill>
            </a:rPr>
            <a:t>فَمَآ ءَاتَىٰنِۦَ ٱللَّهُ خَيْر</a:t>
          </a:r>
          <a:endParaRPr lang="fr-CA" sz="1200" dirty="0">
            <a:solidFill>
              <a:srgbClr val="FF000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56687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EA7CF284-6DA9-441E-B2F3-BA74B6B62706}" type="presOf" srcId="{F2B9C90E-8634-42AF-A2A7-30A851D5E577}" destId="{D3BFFFD1-84F0-4431-A7BC-2AD4A5FDE42C}" srcOrd="0" destOrd="0" presId="urn:microsoft.com/office/officeart/2005/8/layout/hierarchy3"/>
    <dgm:cxn modelId="{350F1DFD-1675-4721-9D67-EE13A2B141F9}" type="presOf" srcId="{B60FD638-B9EA-4719-8F93-A87CA6CED83F}" destId="{E9B98B73-FF2B-48F8-840C-5CB170B43CC6}" srcOrd="0" destOrd="0" presId="urn:microsoft.com/office/officeart/2005/8/layout/hierarchy3"/>
    <dgm:cxn modelId="{DD31AA00-7A41-4DE9-B7DC-8081B1BAAF93}" type="presOf" srcId="{1A54B56F-14BA-416A-8BF4-A4851823CA6E}" destId="{522F7AFE-74C3-47BE-B551-36386679E7C4}" srcOrd="0" destOrd="0" presId="urn:microsoft.com/office/officeart/2005/8/layout/hierarchy3"/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CA338991-9A9F-4038-82B2-7A775F3F5E4C}" type="presOf" srcId="{33EA8D3C-4578-47A7-9BD3-A6607A1E31C0}" destId="{33E969D1-CBC7-4612-A8DF-C38615FB86D8}" srcOrd="0" destOrd="0" presId="urn:microsoft.com/office/officeart/2005/8/layout/hierarchy3"/>
    <dgm:cxn modelId="{3C4C7433-F823-4114-A084-8A1DEBA2A127}" type="presOf" srcId="{0463C9C5-97ED-494E-818C-F91F8B3F53B8}" destId="{7290032A-6EC8-435D-B741-3F3F15200750}" srcOrd="0" destOrd="0" presId="urn:microsoft.com/office/officeart/2005/8/layout/hierarchy3"/>
    <dgm:cxn modelId="{5FBBA47C-7AAF-4777-BADA-52AADB79C0E3}" type="presOf" srcId="{3F2B48C2-1685-47A3-8A8C-3A1F2CCB1625}" destId="{A1AE8F48-A3C9-4E46-888B-642200D21621}" srcOrd="0" destOrd="0" presId="urn:microsoft.com/office/officeart/2005/8/layout/hierarchy3"/>
    <dgm:cxn modelId="{71DDC169-D049-4302-9723-381EE121E5A5}" type="presOf" srcId="{B60FD638-B9EA-4719-8F93-A87CA6CED83F}" destId="{0BA7D25F-8D1A-4995-9321-FAEA72221AFC}" srcOrd="1" destOrd="0" presId="urn:microsoft.com/office/officeart/2005/8/layout/hierarchy3"/>
    <dgm:cxn modelId="{000F803C-29A5-4497-8C9F-BACBA56D8E7C}" type="presParOf" srcId="{A1AE8F48-A3C9-4E46-888B-642200D21621}" destId="{DA77C02D-C422-45A1-AD39-E3201F89345C}" srcOrd="0" destOrd="0" presId="urn:microsoft.com/office/officeart/2005/8/layout/hierarchy3"/>
    <dgm:cxn modelId="{6CF77F3A-1252-46CC-A078-F980F0A2E9EE}" type="presParOf" srcId="{DA77C02D-C422-45A1-AD39-E3201F89345C}" destId="{F33F66D8-261A-44F5-B77E-D96F1EE0645C}" srcOrd="0" destOrd="0" presId="urn:microsoft.com/office/officeart/2005/8/layout/hierarchy3"/>
    <dgm:cxn modelId="{9BBA8080-5143-4C8B-893D-051A033E2D99}" type="presParOf" srcId="{F33F66D8-261A-44F5-B77E-D96F1EE0645C}" destId="{E9B98B73-FF2B-48F8-840C-5CB170B43CC6}" srcOrd="0" destOrd="0" presId="urn:microsoft.com/office/officeart/2005/8/layout/hierarchy3"/>
    <dgm:cxn modelId="{C0DA1317-EEB2-422A-82CC-9D03A3C44654}" type="presParOf" srcId="{F33F66D8-261A-44F5-B77E-D96F1EE0645C}" destId="{0BA7D25F-8D1A-4995-9321-FAEA72221AFC}" srcOrd="1" destOrd="0" presId="urn:microsoft.com/office/officeart/2005/8/layout/hierarchy3"/>
    <dgm:cxn modelId="{57F6D163-6B18-4A4A-BDF2-51834B9AF854}" type="presParOf" srcId="{DA77C02D-C422-45A1-AD39-E3201F89345C}" destId="{F4551D57-3606-4275-8C5D-439D9208B63B}" srcOrd="1" destOrd="0" presId="urn:microsoft.com/office/officeart/2005/8/layout/hierarchy3"/>
    <dgm:cxn modelId="{87C6150D-E5DB-401A-8C31-4AE4DEEFBCD2}" type="presParOf" srcId="{F4551D57-3606-4275-8C5D-439D9208B63B}" destId="{D3BFFFD1-84F0-4431-A7BC-2AD4A5FDE42C}" srcOrd="0" destOrd="0" presId="urn:microsoft.com/office/officeart/2005/8/layout/hierarchy3"/>
    <dgm:cxn modelId="{AF90E78A-8DF1-4F7B-BE98-94FDD552DA78}" type="presParOf" srcId="{F4551D57-3606-4275-8C5D-439D9208B63B}" destId="{522F7AFE-74C3-47BE-B551-36386679E7C4}" srcOrd="1" destOrd="0" presId="urn:microsoft.com/office/officeart/2005/8/layout/hierarchy3"/>
    <dgm:cxn modelId="{43C291BD-F89B-4BA1-8097-BDAD69B1677B}" type="presParOf" srcId="{F4551D57-3606-4275-8C5D-439D9208B63B}" destId="{7290032A-6EC8-435D-B741-3F3F15200750}" srcOrd="2" destOrd="0" presId="urn:microsoft.com/office/officeart/2005/8/layout/hierarchy3"/>
    <dgm:cxn modelId="{BC01E2B6-9DE8-48FF-89FF-6CE8380A4BC9}" type="presParOf" srcId="{F4551D57-3606-4275-8C5D-439D9208B63B}" destId="{33E969D1-CBC7-4612-A8DF-C38615FB86D8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D2CFF60D-AE63-4324-ABCB-D80E01FB901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1200" dirty="0">
              <a:solidFill>
                <a:srgbClr val="FF0000"/>
              </a:solidFill>
            </a:rPr>
            <a:t>الجواز</a:t>
          </a:r>
          <a:r>
            <a:rPr lang="ar-SA" sz="1200" dirty="0"/>
            <a:t> </a:t>
          </a:r>
          <a:r>
            <a:rPr lang="ar-SA" sz="1200" dirty="0">
              <a:solidFill>
                <a:srgbClr val="002060"/>
              </a:solidFill>
            </a:rPr>
            <a:t>مع </a:t>
          </a:r>
          <a:r>
            <a:rPr lang="ar-SA" sz="1200" u="sng" dirty="0">
              <a:solidFill>
                <a:srgbClr val="002060"/>
              </a:solidFill>
            </a:rPr>
            <a:t>مراعاة</a:t>
          </a:r>
          <a:r>
            <a:rPr lang="ar-SA" sz="1200" dirty="0">
              <a:solidFill>
                <a:srgbClr val="002060"/>
              </a:solidFill>
            </a:rPr>
            <a:t> </a:t>
          </a:r>
          <a:r>
            <a:rPr lang="ar-SA" sz="1200" u="sng" dirty="0">
              <a:solidFill>
                <a:srgbClr val="002060"/>
              </a:solidFill>
            </a:rPr>
            <a:t>الإبتداء </a:t>
          </a:r>
          <a:r>
            <a:rPr lang="ar-SA" sz="1200" u="sng" dirty="0" smtClean="0">
              <a:solidFill>
                <a:srgbClr val="002060"/>
              </a:solidFill>
            </a:rPr>
            <a:t>الصحيح</a:t>
          </a:r>
          <a:endParaRPr lang="en-US" sz="1200" u="sng" dirty="0" smtClean="0">
            <a:solidFill>
              <a:srgbClr val="002060"/>
            </a:solidFill>
          </a:endParaRPr>
        </a:p>
        <a:p>
          <a:r>
            <a:rPr lang="en-US" sz="1200" u="none" dirty="0" smtClean="0">
              <a:solidFill>
                <a:srgbClr val="FF0000"/>
              </a:solidFill>
            </a:rPr>
            <a:t>Allowable</a:t>
          </a:r>
          <a:r>
            <a:rPr lang="en-US" sz="1200" u="sng" dirty="0" smtClean="0">
              <a:solidFill>
                <a:srgbClr val="002060"/>
              </a:solidFill>
            </a:rPr>
            <a:t>, provided the rules for correct beginning of recitation is practiced.</a:t>
          </a:r>
        </a:p>
        <a:p>
          <a:pPr marL="0" indent="0"/>
          <a:r>
            <a:rPr lang="ar-SA" sz="1900" b="1" u="none" dirty="0" smtClean="0">
              <a:solidFill>
                <a:srgbClr val="FF0000"/>
              </a:solidFill>
            </a:rPr>
            <a:t>امرأت نوح - أُوْلِي الْأَيْدِي </a:t>
          </a:r>
          <a:endParaRPr lang="fr-CA" sz="1900" b="1" u="none" dirty="0">
            <a:solidFill>
              <a:srgbClr val="FF0000"/>
            </a:solidFill>
          </a:endParaRPr>
        </a:p>
      </dgm:t>
    </dgm:pt>
    <dgm:pt modelId="{A3E3CADF-1C36-4558-A583-484784AD2E0D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ar-SA" dirty="0">
              <a:solidFill>
                <a:srgbClr val="002060"/>
              </a:solidFill>
            </a:rPr>
            <a:t>الوقوف على كلمة لبيان حكم الكلمة من حيث الوصل و القطع و الحذف</a:t>
          </a:r>
          <a:r>
            <a:rPr lang="ar-SA" dirty="0" smtClean="0">
              <a:solidFill>
                <a:srgbClr val="002060"/>
              </a:solidFill>
            </a:rPr>
            <a:t>...</a:t>
          </a:r>
          <a:endParaRPr lang="en-US" dirty="0" smtClean="0">
            <a:solidFill>
              <a:srgbClr val="002060"/>
            </a:solidFill>
          </a:endParaRPr>
        </a:p>
        <a:p>
          <a:r>
            <a:rPr lang="en-US" dirty="0" smtClean="0">
              <a:solidFill>
                <a:srgbClr val="002060"/>
              </a:solidFill>
            </a:rPr>
            <a:t>To stop at a word to explain</a:t>
          </a:r>
        </a:p>
        <a:p>
          <a:r>
            <a:rPr lang="en-US" dirty="0" smtClean="0">
              <a:solidFill>
                <a:srgbClr val="002060"/>
              </a:solidFill>
            </a:rPr>
            <a:t>the rules of </a:t>
          </a:r>
          <a:r>
            <a:rPr lang="en-US" dirty="0" err="1" smtClean="0">
              <a:solidFill>
                <a:srgbClr val="002060"/>
              </a:solidFill>
            </a:rPr>
            <a:t>Qat</a:t>
          </a:r>
          <a:r>
            <a:rPr lang="en-US" dirty="0" smtClean="0">
              <a:solidFill>
                <a:srgbClr val="002060"/>
              </a:solidFill>
            </a:rPr>
            <a:t>’, </a:t>
          </a:r>
          <a:r>
            <a:rPr lang="en-US" dirty="0" err="1" smtClean="0">
              <a:solidFill>
                <a:srgbClr val="002060"/>
              </a:solidFill>
            </a:rPr>
            <a:t>Wasl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en-US" dirty="0" err="1" smtClean="0">
              <a:solidFill>
                <a:srgbClr val="002060"/>
              </a:solidFill>
            </a:rPr>
            <a:t>Hadhf</a:t>
          </a:r>
          <a:r>
            <a:rPr lang="en-US" dirty="0" smtClean="0">
              <a:solidFill>
                <a:srgbClr val="002060"/>
              </a:solidFill>
            </a:rPr>
            <a:t>, </a:t>
          </a:r>
          <a:r>
            <a:rPr lang="en-US" dirty="0" err="1" smtClean="0">
              <a:solidFill>
                <a:srgbClr val="002060"/>
              </a:solidFill>
            </a:rPr>
            <a:t>Ithbat</a:t>
          </a:r>
          <a:r>
            <a:rPr lang="en-US" dirty="0" smtClean="0">
              <a:solidFill>
                <a:srgbClr val="002060"/>
              </a:solidFill>
            </a:rPr>
            <a:t>, of script</a:t>
          </a:r>
          <a:endParaRPr lang="fr-CA" dirty="0">
            <a:solidFill>
              <a:srgbClr val="002060"/>
            </a:solidFill>
          </a:endParaRPr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1400" b="1" dirty="0">
              <a:solidFill>
                <a:srgbClr val="FF0000"/>
              </a:solidFill>
            </a:rPr>
            <a:t> </a:t>
          </a:r>
          <a:r>
            <a:rPr lang="ar-SA" sz="1800" b="1" dirty="0" smtClean="0">
              <a:solidFill>
                <a:srgbClr val="FF0000"/>
              </a:solidFill>
            </a:rPr>
            <a:t>اختباري</a:t>
          </a:r>
          <a:endParaRPr lang="ar-SA" sz="1400" b="1" dirty="0" smtClean="0">
            <a:solidFill>
              <a:srgbClr val="FF0000"/>
            </a:solidFill>
          </a:endParaRPr>
        </a:p>
        <a:p>
          <a:pPr rtl="1"/>
          <a:r>
            <a:rPr lang="en-US" sz="1400" b="1" dirty="0" smtClean="0">
              <a:solidFill>
                <a:srgbClr val="FF0000"/>
              </a:solidFill>
            </a:rPr>
            <a:t>(Trial)</a:t>
          </a:r>
          <a:r>
            <a:rPr lang="ar-SA" sz="1400" b="1" dirty="0" smtClean="0">
              <a:solidFill>
                <a:srgbClr val="FF0000"/>
              </a:solidFill>
            </a:rPr>
            <a:t> </a:t>
          </a:r>
          <a:r>
            <a:rPr lang="en-US" sz="1400" b="1" dirty="0" err="1" smtClean="0">
              <a:solidFill>
                <a:srgbClr val="FF0000"/>
              </a:solidFill>
            </a:rPr>
            <a:t>Ikhtibary</a:t>
          </a:r>
          <a:endParaRPr lang="fr-CA" sz="1400" b="1" dirty="0">
            <a:solidFill>
              <a:srgbClr val="FF0000"/>
            </a:solidFill>
          </a:endParaRPr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D7BC2901-A6F9-427D-99A2-8C26EFE7B6F6}" type="sibTrans" cxnId="{EE1E34EA-0215-48D7-B851-CB3D94643D89}">
      <dgm:prSet/>
      <dgm:spPr/>
      <dgm:t>
        <a:bodyPr/>
        <a:lstStyle/>
        <a:p>
          <a:endParaRPr lang="fr-CA"/>
        </a:p>
      </dgm:t>
    </dgm:pt>
    <dgm:pt modelId="{A5385E22-11B3-49B0-B2B2-248BF9EBE8BE}" type="parTrans" cxnId="{EE1E34EA-0215-48D7-B851-CB3D94643D89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A8032B0-11DF-4F61-A9FD-E6B9279398F4}" type="sibTrans" cxnId="{B120E81A-CBA4-42AA-BACF-9AC9473B8E86}">
      <dgm:prSet/>
      <dgm:spPr/>
      <dgm:t>
        <a:bodyPr/>
        <a:lstStyle/>
        <a:p>
          <a:endParaRPr lang="fr-CA"/>
        </a:p>
      </dgm:t>
    </dgm:pt>
    <dgm:pt modelId="{B5FCE39E-158E-4AC9-8827-4D020FEAAF84}" type="parTrans" cxnId="{B120E81A-CBA4-42AA-BACF-9AC9473B8E86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Y="52429" custLinFactNeighborX="9265" custLinFactNeighborY="0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  <dgm:pt modelId="{BF238E45-5E1E-4170-A999-D373FC29A605}" type="pres">
      <dgm:prSet presAssocID="{B5FCE39E-158E-4AC9-8827-4D020FEAAF8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ABFF20D-1C70-4ACD-AF55-64B9E7286FBD}" type="pres">
      <dgm:prSet presAssocID="{A3E3CADF-1C36-4558-A583-484784AD2E0D}" presName="childText" presStyleLbl="bgAcc1" presStyleIdx="0" presStyleCnt="2" custLinFactNeighborX="10071" custLinFactNeighborY="-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C4DA-E300-4900-B47C-8A493FE67C12}" type="pres">
      <dgm:prSet presAssocID="{A5385E22-11B3-49B0-B2B2-248BF9EBE8BE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3BEC60A-C2AF-4DA1-B2E9-07CA1134E185}" type="pres">
      <dgm:prSet presAssocID="{D2CFF60D-AE63-4324-ABCB-D80E01FB9013}" presName="childText" presStyleLbl="bgAcc1" presStyleIdx="1" presStyleCnt="2" custLinFactNeighborX="14100" custLinFactNeighborY="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47E6C-531E-4A38-AD02-F1FD316ADBC4}" type="presOf" srcId="{3F2B48C2-1685-47A3-8A8C-3A1F2CCB1625}" destId="{A1AE8F48-A3C9-4E46-888B-642200D21621}" srcOrd="0" destOrd="0" presId="urn:microsoft.com/office/officeart/2005/8/layout/hierarchy3"/>
    <dgm:cxn modelId="{EE1E34EA-0215-48D7-B851-CB3D94643D89}" srcId="{7618F62A-FAAF-49FA-8DF2-40139D25087B}" destId="{D2CFF60D-AE63-4324-ABCB-D80E01FB9013}" srcOrd="1" destOrd="0" parTransId="{A5385E22-11B3-49B0-B2B2-248BF9EBE8BE}" sibTransId="{D7BC2901-A6F9-427D-99A2-8C26EFE7B6F6}"/>
    <dgm:cxn modelId="{B120E81A-CBA4-42AA-BACF-9AC9473B8E86}" srcId="{7618F62A-FAAF-49FA-8DF2-40139D25087B}" destId="{A3E3CADF-1C36-4558-A583-484784AD2E0D}" srcOrd="0" destOrd="0" parTransId="{B5FCE39E-158E-4AC9-8827-4D020FEAAF84}" sibTransId="{1A8032B0-11DF-4F61-A9FD-E6B9279398F4}"/>
    <dgm:cxn modelId="{1982BAF4-5842-4A3A-B2C3-349269A59B12}" type="presOf" srcId="{B5FCE39E-158E-4AC9-8827-4D020FEAAF84}" destId="{BF238E45-5E1E-4170-A999-D373FC29A605}" srcOrd="0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3962767C-82D5-443C-BE2A-B29351165801}" type="presOf" srcId="{7618F62A-FAAF-49FA-8DF2-40139D25087B}" destId="{AFB00A5D-139E-4529-93EB-DDBA4E0A7296}" srcOrd="1" destOrd="0" presId="urn:microsoft.com/office/officeart/2005/8/layout/hierarchy3"/>
    <dgm:cxn modelId="{8E95B9B6-86AC-4CDE-9A37-31489990E4A0}" type="presOf" srcId="{7618F62A-FAAF-49FA-8DF2-40139D25087B}" destId="{7D786978-AC8F-4FD7-941E-D3229238E7F9}" srcOrd="0" destOrd="0" presId="urn:microsoft.com/office/officeart/2005/8/layout/hierarchy3"/>
    <dgm:cxn modelId="{53A680C1-7790-4AE5-B02D-515FEE7D73A4}" type="presOf" srcId="{D2CFF60D-AE63-4324-ABCB-D80E01FB9013}" destId="{F3BEC60A-C2AF-4DA1-B2E9-07CA1134E185}" srcOrd="0" destOrd="0" presId="urn:microsoft.com/office/officeart/2005/8/layout/hierarchy3"/>
    <dgm:cxn modelId="{786DFE00-DA3B-4374-8625-06D40080344E}" type="presOf" srcId="{A5385E22-11B3-49B0-B2B2-248BF9EBE8BE}" destId="{A8E1C4DA-E300-4900-B47C-8A493FE67C12}" srcOrd="0" destOrd="0" presId="urn:microsoft.com/office/officeart/2005/8/layout/hierarchy3"/>
    <dgm:cxn modelId="{7FA1900C-1437-4C63-8E1B-D3BFA9859E2D}" type="presOf" srcId="{A3E3CADF-1C36-4558-A583-484784AD2E0D}" destId="{2ABFF20D-1C70-4ACD-AF55-64B9E7286FBD}" srcOrd="0" destOrd="0" presId="urn:microsoft.com/office/officeart/2005/8/layout/hierarchy3"/>
    <dgm:cxn modelId="{84AE9BBD-9CC1-46E0-B09D-64E6CDD55CAA}" type="presParOf" srcId="{A1AE8F48-A3C9-4E46-888B-642200D21621}" destId="{C1E53458-8946-432B-959B-798E549FD853}" srcOrd="0" destOrd="0" presId="urn:microsoft.com/office/officeart/2005/8/layout/hierarchy3"/>
    <dgm:cxn modelId="{37C33603-8244-4F72-9E4F-7670BCE9B81D}" type="presParOf" srcId="{C1E53458-8946-432B-959B-798E549FD853}" destId="{069B834B-76B1-4E47-AE2E-CF0F5D17C012}" srcOrd="0" destOrd="0" presId="urn:microsoft.com/office/officeart/2005/8/layout/hierarchy3"/>
    <dgm:cxn modelId="{CBCA6380-CB45-4035-97EF-D3600CFA9AC3}" type="presParOf" srcId="{069B834B-76B1-4E47-AE2E-CF0F5D17C012}" destId="{7D786978-AC8F-4FD7-941E-D3229238E7F9}" srcOrd="0" destOrd="0" presId="urn:microsoft.com/office/officeart/2005/8/layout/hierarchy3"/>
    <dgm:cxn modelId="{AFC8E3D1-092F-40B2-B05F-EB3CB1271900}" type="presParOf" srcId="{069B834B-76B1-4E47-AE2E-CF0F5D17C012}" destId="{AFB00A5D-139E-4529-93EB-DDBA4E0A7296}" srcOrd="1" destOrd="0" presId="urn:microsoft.com/office/officeart/2005/8/layout/hierarchy3"/>
    <dgm:cxn modelId="{2DC51435-C701-4519-8F44-B1882F94BDD0}" type="presParOf" srcId="{C1E53458-8946-432B-959B-798E549FD853}" destId="{37F51C37-187E-4859-B2AA-57BD1048C2F1}" srcOrd="1" destOrd="0" presId="urn:microsoft.com/office/officeart/2005/8/layout/hierarchy3"/>
    <dgm:cxn modelId="{2CD5E8EF-386B-4829-895B-945908680A67}" type="presParOf" srcId="{37F51C37-187E-4859-B2AA-57BD1048C2F1}" destId="{BF238E45-5E1E-4170-A999-D373FC29A605}" srcOrd="0" destOrd="0" presId="urn:microsoft.com/office/officeart/2005/8/layout/hierarchy3"/>
    <dgm:cxn modelId="{88459004-58E1-45E4-8C66-5EDA2B18F180}" type="presParOf" srcId="{37F51C37-187E-4859-B2AA-57BD1048C2F1}" destId="{2ABFF20D-1C70-4ACD-AF55-64B9E7286FBD}" srcOrd="1" destOrd="0" presId="urn:microsoft.com/office/officeart/2005/8/layout/hierarchy3"/>
    <dgm:cxn modelId="{AD5B5849-E32F-4D0A-8234-C644804F7183}" type="presParOf" srcId="{37F51C37-187E-4859-B2AA-57BD1048C2F1}" destId="{A8E1C4DA-E300-4900-B47C-8A493FE67C12}" srcOrd="2" destOrd="0" presId="urn:microsoft.com/office/officeart/2005/8/layout/hierarchy3"/>
    <dgm:cxn modelId="{62E8C44A-A478-472D-93C0-364C2FBE147D}" type="presParOf" srcId="{37F51C37-187E-4859-B2AA-57BD1048C2F1}" destId="{F3BEC60A-C2AF-4DA1-B2E9-07CA1134E18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</a:t>
          </a:r>
          <a:endParaRPr lang="ar-SA" sz="1600" b="1" dirty="0" smtClean="0">
            <a:solidFill>
              <a:srgbClr val="FF0000"/>
            </a:solidFill>
          </a:endParaRPr>
        </a:p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3E3CADF-1C36-4558-A583-484784AD2E0D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1400" dirty="0">
              <a:solidFill>
                <a:srgbClr val="002060"/>
              </a:solidFill>
            </a:rPr>
            <a:t>الوقوف على كلمة بمحض اختيار </a:t>
          </a:r>
          <a:r>
            <a:rPr lang="ar-SA" sz="1400" dirty="0" smtClean="0">
              <a:solidFill>
                <a:srgbClr val="002060"/>
              </a:solidFill>
            </a:rPr>
            <a:t>القارئ</a:t>
          </a:r>
        </a:p>
        <a:p>
          <a:r>
            <a:rPr lang="en-US" sz="1400" dirty="0" smtClean="0">
              <a:solidFill>
                <a:srgbClr val="002060"/>
              </a:solidFill>
            </a:rPr>
            <a:t>To stop intentionally by choice. </a:t>
          </a:r>
          <a:endParaRPr lang="fr-CA" sz="1400" dirty="0">
            <a:solidFill>
              <a:srgbClr val="002060"/>
            </a:solidFill>
          </a:endParaRPr>
        </a:p>
      </dgm:t>
    </dgm:pt>
    <dgm:pt modelId="{B5FCE39E-158E-4AC9-8827-4D020FEAAF84}" type="parTrans" cxnId="{B120E81A-CBA4-42AA-BACF-9AC9473B8E86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A8032B0-11DF-4F61-A9FD-E6B9279398F4}" type="sibTrans" cxnId="{B120E81A-CBA4-42AA-BACF-9AC9473B8E86}">
      <dgm:prSet/>
      <dgm:spPr/>
      <dgm:t>
        <a:bodyPr/>
        <a:lstStyle/>
        <a:p>
          <a:endParaRPr lang="fr-CA"/>
        </a:p>
      </dgm:t>
    </dgm:pt>
    <dgm:pt modelId="{D2CFF60D-AE63-4324-ABCB-D80E01FB901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1400" dirty="0">
              <a:solidFill>
                <a:srgbClr val="FF0000"/>
              </a:solidFill>
            </a:rPr>
            <a:t>الجواز</a:t>
          </a:r>
          <a:r>
            <a:rPr lang="ar-SA" sz="1400" dirty="0"/>
            <a:t> </a:t>
          </a:r>
          <a:r>
            <a:rPr lang="ar-SA" sz="1400" dirty="0">
              <a:solidFill>
                <a:srgbClr val="002060"/>
              </a:solidFill>
            </a:rPr>
            <a:t>إلا إذا أوهم معنى غير مراد أو لم يفهم له معنى </a:t>
          </a:r>
          <a:endParaRPr lang="ar-SA" sz="1400" dirty="0" smtClean="0">
            <a:solidFill>
              <a:srgbClr val="002060"/>
            </a:solidFill>
          </a:endParaRPr>
        </a:p>
        <a:p>
          <a:r>
            <a:rPr lang="en-US" sz="1400" dirty="0" smtClean="0">
              <a:solidFill>
                <a:srgbClr val="FF0000"/>
              </a:solidFill>
            </a:rPr>
            <a:t>Allowable</a:t>
          </a:r>
          <a:r>
            <a:rPr lang="en-US" sz="1400" dirty="0" smtClean="0">
              <a:solidFill>
                <a:srgbClr val="002060"/>
              </a:solidFill>
            </a:rPr>
            <a:t>, provided the meaning is not obscured or changed</a:t>
          </a:r>
          <a:endParaRPr lang="fr-CA" sz="1400" dirty="0">
            <a:solidFill>
              <a:srgbClr val="002060"/>
            </a:solidFill>
          </a:endParaRPr>
        </a:p>
      </dgm:t>
    </dgm:pt>
    <dgm:pt modelId="{A5385E22-11B3-49B0-B2B2-248BF9EBE8BE}" type="parTrans" cxnId="{EE1E34EA-0215-48D7-B851-CB3D94643D89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D7BC2901-A6F9-427D-99A2-8C26EFE7B6F6}" type="sibTrans" cxnId="{EE1E34EA-0215-48D7-B851-CB3D94643D8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Y="64743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  <dgm:pt modelId="{BF238E45-5E1E-4170-A999-D373FC29A605}" type="pres">
      <dgm:prSet presAssocID="{B5FCE39E-158E-4AC9-8827-4D020FEAAF84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ABFF20D-1C70-4ACD-AF55-64B9E7286FBD}" type="pres">
      <dgm:prSet presAssocID="{A3E3CADF-1C36-4558-A583-484784AD2E0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C4DA-E300-4900-B47C-8A493FE67C12}" type="pres">
      <dgm:prSet presAssocID="{A5385E22-11B3-49B0-B2B2-248BF9EBE8BE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3BEC60A-C2AF-4DA1-B2E9-07CA1134E185}" type="pres">
      <dgm:prSet presAssocID="{D2CFF60D-AE63-4324-ABCB-D80E01FB9013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6238B7AE-334D-4B62-A803-83E07B7F1179}" type="presOf" srcId="{7618F62A-FAAF-49FA-8DF2-40139D25087B}" destId="{7D786978-AC8F-4FD7-941E-D3229238E7F9}" srcOrd="0" destOrd="0" presId="urn:microsoft.com/office/officeart/2005/8/layout/hierarchy3"/>
    <dgm:cxn modelId="{EE1E34EA-0215-48D7-B851-CB3D94643D89}" srcId="{7618F62A-FAAF-49FA-8DF2-40139D25087B}" destId="{D2CFF60D-AE63-4324-ABCB-D80E01FB9013}" srcOrd="1" destOrd="0" parTransId="{A5385E22-11B3-49B0-B2B2-248BF9EBE8BE}" sibTransId="{D7BC2901-A6F9-427D-99A2-8C26EFE7B6F6}"/>
    <dgm:cxn modelId="{B474A682-07FB-4291-AB7C-CE4DA4E54D6B}" type="presOf" srcId="{A5385E22-11B3-49B0-B2B2-248BF9EBE8BE}" destId="{A8E1C4DA-E300-4900-B47C-8A493FE67C12}" srcOrd="0" destOrd="0" presId="urn:microsoft.com/office/officeart/2005/8/layout/hierarchy3"/>
    <dgm:cxn modelId="{635D7375-FBBA-428B-9E55-45343E84A36E}" type="presOf" srcId="{A3E3CADF-1C36-4558-A583-484784AD2E0D}" destId="{2ABFF20D-1C70-4ACD-AF55-64B9E7286FBD}" srcOrd="0" destOrd="0" presId="urn:microsoft.com/office/officeart/2005/8/layout/hierarchy3"/>
    <dgm:cxn modelId="{07E522DF-28E7-4422-BD4E-ABB69405D89F}" type="presOf" srcId="{D2CFF60D-AE63-4324-ABCB-D80E01FB9013}" destId="{F3BEC60A-C2AF-4DA1-B2E9-07CA1134E185}" srcOrd="0" destOrd="0" presId="urn:microsoft.com/office/officeart/2005/8/layout/hierarchy3"/>
    <dgm:cxn modelId="{2ABF01F8-5DFD-4E25-BB38-86CBA5F5D2D4}" type="presOf" srcId="{3F2B48C2-1685-47A3-8A8C-3A1F2CCB1625}" destId="{A1AE8F48-A3C9-4E46-888B-642200D21621}" srcOrd="0" destOrd="0" presId="urn:microsoft.com/office/officeart/2005/8/layout/hierarchy3"/>
    <dgm:cxn modelId="{B120E81A-CBA4-42AA-BACF-9AC9473B8E86}" srcId="{7618F62A-FAAF-49FA-8DF2-40139D25087B}" destId="{A3E3CADF-1C36-4558-A583-484784AD2E0D}" srcOrd="0" destOrd="0" parTransId="{B5FCE39E-158E-4AC9-8827-4D020FEAAF84}" sibTransId="{1A8032B0-11DF-4F61-A9FD-E6B9279398F4}"/>
    <dgm:cxn modelId="{3D4217DF-1501-4605-8991-50DA6E91242B}" type="presOf" srcId="{B5FCE39E-158E-4AC9-8827-4D020FEAAF84}" destId="{BF238E45-5E1E-4170-A999-D373FC29A605}" srcOrd="0" destOrd="0" presId="urn:microsoft.com/office/officeart/2005/8/layout/hierarchy3"/>
    <dgm:cxn modelId="{4874E9BE-49F5-44D3-9C5A-F2AFB7083086}" type="presOf" srcId="{7618F62A-FAAF-49FA-8DF2-40139D25087B}" destId="{AFB00A5D-139E-4529-93EB-DDBA4E0A7296}" srcOrd="1" destOrd="0" presId="urn:microsoft.com/office/officeart/2005/8/layout/hierarchy3"/>
    <dgm:cxn modelId="{F6577ECD-7DE5-4E1A-8A61-4543EF6FB841}" type="presParOf" srcId="{A1AE8F48-A3C9-4E46-888B-642200D21621}" destId="{C1E53458-8946-432B-959B-798E549FD853}" srcOrd="0" destOrd="0" presId="urn:microsoft.com/office/officeart/2005/8/layout/hierarchy3"/>
    <dgm:cxn modelId="{11AC3548-7F9C-4045-ADCA-8DF7A08C74AE}" type="presParOf" srcId="{C1E53458-8946-432B-959B-798E549FD853}" destId="{069B834B-76B1-4E47-AE2E-CF0F5D17C012}" srcOrd="0" destOrd="0" presId="urn:microsoft.com/office/officeart/2005/8/layout/hierarchy3"/>
    <dgm:cxn modelId="{D51C6B13-203D-47D7-A4A7-1E7303476F96}" type="presParOf" srcId="{069B834B-76B1-4E47-AE2E-CF0F5D17C012}" destId="{7D786978-AC8F-4FD7-941E-D3229238E7F9}" srcOrd="0" destOrd="0" presId="urn:microsoft.com/office/officeart/2005/8/layout/hierarchy3"/>
    <dgm:cxn modelId="{4B8416E3-F0A1-4AD8-95DD-FC527808F946}" type="presParOf" srcId="{069B834B-76B1-4E47-AE2E-CF0F5D17C012}" destId="{AFB00A5D-139E-4529-93EB-DDBA4E0A7296}" srcOrd="1" destOrd="0" presId="urn:microsoft.com/office/officeart/2005/8/layout/hierarchy3"/>
    <dgm:cxn modelId="{7BCB90F1-7017-40AD-A039-58B3BBB37A8E}" type="presParOf" srcId="{C1E53458-8946-432B-959B-798E549FD853}" destId="{37F51C37-187E-4859-B2AA-57BD1048C2F1}" srcOrd="1" destOrd="0" presId="urn:microsoft.com/office/officeart/2005/8/layout/hierarchy3"/>
    <dgm:cxn modelId="{71C4CBC1-8464-45C3-BE33-7981E0C4F9D2}" type="presParOf" srcId="{37F51C37-187E-4859-B2AA-57BD1048C2F1}" destId="{BF238E45-5E1E-4170-A999-D373FC29A605}" srcOrd="0" destOrd="0" presId="urn:microsoft.com/office/officeart/2005/8/layout/hierarchy3"/>
    <dgm:cxn modelId="{9AF8A343-48A1-4A9D-A565-8BDDF9A32DF9}" type="presParOf" srcId="{37F51C37-187E-4859-B2AA-57BD1048C2F1}" destId="{2ABFF20D-1C70-4ACD-AF55-64B9E7286FBD}" srcOrd="1" destOrd="0" presId="urn:microsoft.com/office/officeart/2005/8/layout/hierarchy3"/>
    <dgm:cxn modelId="{156B2EF7-2EAC-4F5B-A11A-CF34FFE2AB39}" type="presParOf" srcId="{37F51C37-187E-4859-B2AA-57BD1048C2F1}" destId="{A8E1C4DA-E300-4900-B47C-8A493FE67C12}" srcOrd="2" destOrd="0" presId="urn:microsoft.com/office/officeart/2005/8/layout/hierarchy3"/>
    <dgm:cxn modelId="{34FCF594-E84B-4399-8C32-43E68F3BFBAB}" type="presParOf" srcId="{37F51C37-187E-4859-B2AA-57BD1048C2F1}" destId="{F3BEC60A-C2AF-4DA1-B2E9-07CA1134E185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 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X="160273" custScaleY="27741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</dgm:ptLst>
  <dgm:cxnLst>
    <dgm:cxn modelId="{92840FDF-00C1-427D-89B7-AE0BD349D071}" type="presOf" srcId="{7618F62A-FAAF-49FA-8DF2-40139D25087B}" destId="{AFB00A5D-139E-4529-93EB-DDBA4E0A7296}" srcOrd="1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DB39440F-C2AA-4858-964C-477AC2323EED}" type="presOf" srcId="{7618F62A-FAAF-49FA-8DF2-40139D25087B}" destId="{7D786978-AC8F-4FD7-941E-D3229238E7F9}" srcOrd="0" destOrd="0" presId="urn:microsoft.com/office/officeart/2005/8/layout/hierarchy3"/>
    <dgm:cxn modelId="{630F2D19-E867-4860-8644-2E10675C93A5}" type="presOf" srcId="{3F2B48C2-1685-47A3-8A8C-3A1F2CCB1625}" destId="{A1AE8F48-A3C9-4E46-888B-642200D21621}" srcOrd="0" destOrd="0" presId="urn:microsoft.com/office/officeart/2005/8/layout/hierarchy3"/>
    <dgm:cxn modelId="{34D7CCDA-91E3-46AB-AE97-1A3EB489B198}" type="presParOf" srcId="{A1AE8F48-A3C9-4E46-888B-642200D21621}" destId="{C1E53458-8946-432B-959B-798E549FD853}" srcOrd="0" destOrd="0" presId="urn:microsoft.com/office/officeart/2005/8/layout/hierarchy3"/>
    <dgm:cxn modelId="{A2C2D558-EBF0-4A2B-8C9B-7861A5F51954}" type="presParOf" srcId="{C1E53458-8946-432B-959B-798E549FD853}" destId="{069B834B-76B1-4E47-AE2E-CF0F5D17C012}" srcOrd="0" destOrd="0" presId="urn:microsoft.com/office/officeart/2005/8/layout/hierarchy3"/>
    <dgm:cxn modelId="{EE9C662A-EB1E-4264-B567-A111B2A6CDD7}" type="presParOf" srcId="{069B834B-76B1-4E47-AE2E-CF0F5D17C012}" destId="{7D786978-AC8F-4FD7-941E-D3229238E7F9}" srcOrd="0" destOrd="0" presId="urn:microsoft.com/office/officeart/2005/8/layout/hierarchy3"/>
    <dgm:cxn modelId="{0890A1F3-0E55-44A2-8959-869D5B67E43B}" type="presParOf" srcId="{069B834B-76B1-4E47-AE2E-CF0F5D17C012}" destId="{AFB00A5D-139E-4529-93EB-DDBA4E0A7296}" srcOrd="1" destOrd="0" presId="urn:microsoft.com/office/officeart/2005/8/layout/hierarchy3"/>
    <dgm:cxn modelId="{F35D446D-1D99-471A-829F-CBFD6D846737}" type="presParOf" srcId="{C1E53458-8946-432B-959B-798E549FD853}" destId="{37F51C37-187E-4859-B2AA-57BD1048C2F1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التام</a:t>
          </a:r>
        </a:p>
        <a:p>
          <a:pPr rtl="1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(Complete)</a:t>
          </a:r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Tamm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2060"/>
              </a:solidFill>
            </a:rPr>
            <a:t>تام لازم</a:t>
          </a:r>
          <a:endParaRPr lang="en-US" sz="2000" b="1" dirty="0" smtClean="0">
            <a:solidFill>
              <a:srgbClr val="002060"/>
            </a:solidFill>
          </a:endParaRPr>
        </a:p>
        <a:p>
          <a:pPr rtl="1"/>
          <a:r>
            <a:rPr lang="en-US" sz="2000" b="1" dirty="0" smtClean="0">
              <a:solidFill>
                <a:srgbClr val="002060"/>
              </a:solidFill>
            </a:rPr>
            <a:t>Tamm </a:t>
          </a:r>
          <a:r>
            <a:rPr lang="en-US" sz="2000" b="1" dirty="0" err="1" smtClean="0">
              <a:solidFill>
                <a:srgbClr val="002060"/>
              </a:solidFill>
            </a:rPr>
            <a:t>Lazim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ar-SA" b="1" dirty="0" smtClean="0">
              <a:solidFill>
                <a:srgbClr val="002060"/>
              </a:solidFill>
            </a:rPr>
            <a:t>تام مطلق</a:t>
          </a:r>
          <a:endParaRPr lang="en-US" b="1" dirty="0" smtClean="0">
            <a:solidFill>
              <a:srgbClr val="002060"/>
            </a:solidFill>
          </a:endParaRPr>
        </a:p>
        <a:p>
          <a:pPr rtl="1"/>
          <a:r>
            <a:rPr lang="en-US" b="1" dirty="0" smtClean="0">
              <a:solidFill>
                <a:srgbClr val="002060"/>
              </a:solidFill>
            </a:rPr>
            <a:t>Tamm </a:t>
          </a:r>
          <a:r>
            <a:rPr lang="en-US" b="1" dirty="0" err="1" smtClean="0">
              <a:solidFill>
                <a:srgbClr val="002060"/>
              </a:solidFill>
            </a:rPr>
            <a:t>Mutlaq</a:t>
          </a:r>
          <a:endParaRPr lang="fr-CA" u="sng" dirty="0">
            <a:solidFill>
              <a:srgbClr val="00206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C6EE7-1CC8-4F3C-949A-72101F80402C}" type="presOf" srcId="{3F2B48C2-1685-47A3-8A8C-3A1F2CCB1625}" destId="{A1AE8F48-A3C9-4E46-888B-642200D21621}" srcOrd="0" destOrd="0" presId="urn:microsoft.com/office/officeart/2005/8/layout/hierarchy3"/>
    <dgm:cxn modelId="{6E4F81BA-2CAC-4A02-9430-3FC557726FAE}" type="presOf" srcId="{F2B9C90E-8634-42AF-A2A7-30A851D5E577}" destId="{D3BFFFD1-84F0-4431-A7BC-2AD4A5FDE42C}" srcOrd="0" destOrd="0" presId="urn:microsoft.com/office/officeart/2005/8/layout/hierarchy3"/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815A47E6-8E90-48B6-85BB-816B987D5CBC}" type="presOf" srcId="{33EA8D3C-4578-47A7-9BD3-A6607A1E31C0}" destId="{33E969D1-CBC7-4612-A8DF-C38615FB86D8}" srcOrd="0" destOrd="0" presId="urn:microsoft.com/office/officeart/2005/8/layout/hierarchy3"/>
    <dgm:cxn modelId="{D1A1459F-B1A5-4B87-A2DD-0A6FEC777878}" type="presOf" srcId="{B60FD638-B9EA-4719-8F93-A87CA6CED83F}" destId="{E9B98B73-FF2B-48F8-840C-5CB170B43CC6}" srcOrd="0" destOrd="0" presId="urn:microsoft.com/office/officeart/2005/8/layout/hierarchy3"/>
    <dgm:cxn modelId="{DD0C59F7-BF09-4202-90D8-88F168E545B5}" type="presOf" srcId="{B60FD638-B9EA-4719-8F93-A87CA6CED83F}" destId="{0BA7D25F-8D1A-4995-9321-FAEA72221AFC}" srcOrd="1" destOrd="0" presId="urn:microsoft.com/office/officeart/2005/8/layout/hierarchy3"/>
    <dgm:cxn modelId="{8F2424C5-85C7-4E5C-BE5F-FB9B56AED1B2}" type="presOf" srcId="{1A54B56F-14BA-416A-8BF4-A4851823CA6E}" destId="{522F7AFE-74C3-47BE-B551-36386679E7C4}" srcOrd="0" destOrd="0" presId="urn:microsoft.com/office/officeart/2005/8/layout/hierarchy3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3323BBA7-85DA-4EC4-97A9-E7BE33551E9E}" type="presOf" srcId="{0463C9C5-97ED-494E-818C-F91F8B3F53B8}" destId="{7290032A-6EC8-435D-B741-3F3F15200750}" srcOrd="0" destOrd="0" presId="urn:microsoft.com/office/officeart/2005/8/layout/hierarchy3"/>
    <dgm:cxn modelId="{DCD16994-2C51-44ED-B191-F9D159A0C683}" type="presParOf" srcId="{A1AE8F48-A3C9-4E46-888B-642200D21621}" destId="{DA77C02D-C422-45A1-AD39-E3201F89345C}" srcOrd="0" destOrd="0" presId="urn:microsoft.com/office/officeart/2005/8/layout/hierarchy3"/>
    <dgm:cxn modelId="{09AF2EA3-8EEA-4EA3-9718-C4B6CAFB8136}" type="presParOf" srcId="{DA77C02D-C422-45A1-AD39-E3201F89345C}" destId="{F33F66D8-261A-44F5-B77E-D96F1EE0645C}" srcOrd="0" destOrd="0" presId="urn:microsoft.com/office/officeart/2005/8/layout/hierarchy3"/>
    <dgm:cxn modelId="{FDF331FA-2D36-401A-97CB-72D35B74EE3A}" type="presParOf" srcId="{F33F66D8-261A-44F5-B77E-D96F1EE0645C}" destId="{E9B98B73-FF2B-48F8-840C-5CB170B43CC6}" srcOrd="0" destOrd="0" presId="urn:microsoft.com/office/officeart/2005/8/layout/hierarchy3"/>
    <dgm:cxn modelId="{9BFD6B9D-57ED-4FDA-A21F-9BF65AA1B773}" type="presParOf" srcId="{F33F66D8-261A-44F5-B77E-D96F1EE0645C}" destId="{0BA7D25F-8D1A-4995-9321-FAEA72221AFC}" srcOrd="1" destOrd="0" presId="urn:microsoft.com/office/officeart/2005/8/layout/hierarchy3"/>
    <dgm:cxn modelId="{4B5035E2-5C4D-4068-8CF8-E1E854BE2A12}" type="presParOf" srcId="{DA77C02D-C422-45A1-AD39-E3201F89345C}" destId="{F4551D57-3606-4275-8C5D-439D9208B63B}" srcOrd="1" destOrd="0" presId="urn:microsoft.com/office/officeart/2005/8/layout/hierarchy3"/>
    <dgm:cxn modelId="{A0F26665-74D6-4988-8307-73217A10AC0C}" type="presParOf" srcId="{F4551D57-3606-4275-8C5D-439D9208B63B}" destId="{D3BFFFD1-84F0-4431-A7BC-2AD4A5FDE42C}" srcOrd="0" destOrd="0" presId="urn:microsoft.com/office/officeart/2005/8/layout/hierarchy3"/>
    <dgm:cxn modelId="{842ECDEB-A5D7-4504-8251-AD0160A7BD46}" type="presParOf" srcId="{F4551D57-3606-4275-8C5D-439D9208B63B}" destId="{522F7AFE-74C3-47BE-B551-36386679E7C4}" srcOrd="1" destOrd="0" presId="urn:microsoft.com/office/officeart/2005/8/layout/hierarchy3"/>
    <dgm:cxn modelId="{DD511BC6-5281-426B-92F9-C21C68296DCC}" type="presParOf" srcId="{F4551D57-3606-4275-8C5D-439D9208B63B}" destId="{7290032A-6EC8-435D-B741-3F3F15200750}" srcOrd="2" destOrd="0" presId="urn:microsoft.com/office/officeart/2005/8/layout/hierarchy3"/>
    <dgm:cxn modelId="{F9B2C187-78F8-4514-B52B-230AD4EEC863}" type="presParOf" srcId="{F4551D57-3606-4275-8C5D-439D9208B63B}" destId="{33E969D1-CBC7-4612-A8DF-C38615FB86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الكافي</a:t>
          </a:r>
        </a:p>
        <a:p>
          <a:pPr rtl="1"/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</a:rPr>
            <a:t>Adeqate</a:t>
          </a:r>
          <a:r>
            <a:rPr lang="en-US" sz="24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dirty="0" err="1" smtClean="0">
              <a:solidFill>
                <a:schemeClr val="accent1">
                  <a:lumMod val="50000"/>
                </a:schemeClr>
              </a:solidFill>
            </a:rPr>
            <a:t>Kafi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92085" custLinFactNeighborY="-79154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</dgm:ptLst>
  <dgm:cxnLst>
    <dgm:cxn modelId="{DD9D2733-0772-40FA-AFB2-45393ACE7CEF}" type="presOf" srcId="{B60FD638-B9EA-4719-8F93-A87CA6CED83F}" destId="{0BA7D25F-8D1A-4995-9321-FAEA72221AFC}" srcOrd="1" destOrd="0" presId="urn:microsoft.com/office/officeart/2005/8/layout/hierarchy3"/>
    <dgm:cxn modelId="{06C5131C-F79B-4F2F-A742-E83D8A5D3B75}" type="presOf" srcId="{B60FD638-B9EA-4719-8F93-A87CA6CED83F}" destId="{E9B98B73-FF2B-48F8-840C-5CB170B43CC6}" srcOrd="0" destOrd="0" presId="urn:microsoft.com/office/officeart/2005/8/layout/hierarchy3"/>
    <dgm:cxn modelId="{72A93DEC-6B96-4697-99EE-6EB79CC972D0}" type="presOf" srcId="{3F2B48C2-1685-47A3-8A8C-3A1F2CCB1625}" destId="{A1AE8F48-A3C9-4E46-888B-642200D21621}" srcOrd="0" destOrd="0" presId="urn:microsoft.com/office/officeart/2005/8/layout/hierarchy3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7C4759CA-C4E4-4CCA-AD3C-B52A3770B13E}" type="presParOf" srcId="{A1AE8F48-A3C9-4E46-888B-642200D21621}" destId="{DA77C02D-C422-45A1-AD39-E3201F89345C}" srcOrd="0" destOrd="0" presId="urn:microsoft.com/office/officeart/2005/8/layout/hierarchy3"/>
    <dgm:cxn modelId="{D91F24FC-CA9B-4DAC-B31D-F401B96B3743}" type="presParOf" srcId="{DA77C02D-C422-45A1-AD39-E3201F89345C}" destId="{F33F66D8-261A-44F5-B77E-D96F1EE0645C}" srcOrd="0" destOrd="0" presId="urn:microsoft.com/office/officeart/2005/8/layout/hierarchy3"/>
    <dgm:cxn modelId="{FBCDD78B-8308-49CE-8C14-29F2F67EC4C1}" type="presParOf" srcId="{F33F66D8-261A-44F5-B77E-D96F1EE0645C}" destId="{E9B98B73-FF2B-48F8-840C-5CB170B43CC6}" srcOrd="0" destOrd="0" presId="urn:microsoft.com/office/officeart/2005/8/layout/hierarchy3"/>
    <dgm:cxn modelId="{D739F2CD-758A-4158-8215-A3624B24D7EC}" type="presParOf" srcId="{F33F66D8-261A-44F5-B77E-D96F1EE0645C}" destId="{0BA7D25F-8D1A-4995-9321-FAEA72221AFC}" srcOrd="1" destOrd="0" presId="urn:microsoft.com/office/officeart/2005/8/layout/hierarchy3"/>
    <dgm:cxn modelId="{8345559D-9FDF-4437-A0E2-93CE05661C02}" type="presParOf" srcId="{DA77C02D-C422-45A1-AD39-E3201F89345C}" destId="{F4551D57-3606-4275-8C5D-439D9208B63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B60FD638-B9EA-4719-8F93-A87CA6CED83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ar-SA" sz="2400" b="1" dirty="0" smtClean="0">
              <a:solidFill>
                <a:schemeClr val="accent1">
                  <a:lumMod val="50000"/>
                </a:schemeClr>
              </a:solidFill>
            </a:rPr>
            <a:t>الوقف القبيح</a:t>
          </a:r>
        </a:p>
        <a:p>
          <a:pPr rtl="1"/>
          <a:r>
            <a:rPr lang="fr-CA" sz="2400" b="1" dirty="0" err="1" smtClean="0">
              <a:solidFill>
                <a:schemeClr val="accent1">
                  <a:lumMod val="50000"/>
                </a:schemeClr>
              </a:solidFill>
            </a:rPr>
            <a:t>Qabeeh</a:t>
          </a:r>
          <a:r>
            <a:rPr lang="fr-CA" sz="2400" b="1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fr-CA" sz="2400" b="1" dirty="0" err="1" smtClean="0">
              <a:solidFill>
                <a:schemeClr val="accent1">
                  <a:lumMod val="50000"/>
                </a:schemeClr>
              </a:solidFill>
            </a:rPr>
            <a:t>Ugly</a:t>
          </a:r>
          <a:r>
            <a:rPr lang="fr-CA" sz="2400" b="1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fr-CA" sz="2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2619C-12F4-45EF-A88B-7E13ACDAE11F}" type="parTrans" cxnId="{835F1F77-BE4D-4740-872B-AE30F1BF6841}">
      <dgm:prSet/>
      <dgm:spPr/>
      <dgm:t>
        <a:bodyPr/>
        <a:lstStyle/>
        <a:p>
          <a:endParaRPr lang="fr-CA"/>
        </a:p>
      </dgm:t>
    </dgm:pt>
    <dgm:pt modelId="{FD0A7B0C-FD23-407C-A066-7C037BF80732}" type="sibTrans" cxnId="{835F1F77-BE4D-4740-872B-AE30F1BF6841}">
      <dgm:prSet/>
      <dgm:spPr/>
      <dgm:t>
        <a:bodyPr/>
        <a:lstStyle/>
        <a:p>
          <a:endParaRPr lang="fr-CA"/>
        </a:p>
      </dgm:t>
    </dgm:pt>
    <dgm:pt modelId="{1A54B56F-14BA-416A-8BF4-A4851823CA6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sz="2000" b="1" dirty="0" smtClean="0">
              <a:solidFill>
                <a:srgbClr val="002060"/>
              </a:solidFill>
            </a:rPr>
            <a:t>قبيح</a:t>
          </a:r>
          <a:endParaRPr lang="en-US" sz="2000" b="1" dirty="0" smtClean="0">
            <a:solidFill>
              <a:srgbClr val="002060"/>
            </a:solidFill>
          </a:endParaRPr>
        </a:p>
        <a:p>
          <a:pPr rtl="1"/>
          <a:r>
            <a:rPr lang="en-US" sz="2000" b="1" dirty="0" smtClean="0">
              <a:solidFill>
                <a:srgbClr val="002060"/>
              </a:solidFill>
            </a:rPr>
            <a:t>Ugly</a:t>
          </a:r>
        </a:p>
      </dgm:t>
    </dgm:pt>
    <dgm:pt modelId="{F2B9C90E-8634-42AF-A2A7-30A851D5E577}" type="parTrans" cxnId="{DF6E9BF5-7E94-45CB-A530-5C4C50EC4EDC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46774E32-2772-4EC0-AEA5-67773D62D568}" type="sibTrans" cxnId="{DF6E9BF5-7E94-45CB-A530-5C4C50EC4EDC}">
      <dgm:prSet/>
      <dgm:spPr/>
      <dgm:t>
        <a:bodyPr/>
        <a:lstStyle/>
        <a:p>
          <a:endParaRPr lang="fr-CA"/>
        </a:p>
      </dgm:t>
    </dgm:pt>
    <dgm:pt modelId="{33EA8D3C-4578-47A7-9BD3-A6607A1E31C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ar-SA" sz="2500" b="1" dirty="0" smtClean="0">
              <a:solidFill>
                <a:srgbClr val="002060"/>
              </a:solidFill>
            </a:rPr>
            <a:t>أشد قبحاً</a:t>
          </a:r>
          <a:endParaRPr lang="en-US" sz="2500" b="1" dirty="0" smtClean="0">
            <a:solidFill>
              <a:srgbClr val="002060"/>
            </a:solidFill>
          </a:endParaRPr>
        </a:p>
        <a:p>
          <a:pPr rtl="1"/>
          <a:r>
            <a:rPr lang="en-US" sz="2000" b="1" dirty="0" smtClean="0">
              <a:solidFill>
                <a:srgbClr val="002060"/>
              </a:solidFill>
            </a:rPr>
            <a:t>Very Ugly</a:t>
          </a:r>
          <a:endParaRPr lang="fr-CA" sz="2000" u="sng" dirty="0">
            <a:solidFill>
              <a:srgbClr val="002060"/>
            </a:solidFill>
          </a:endParaRPr>
        </a:p>
      </dgm:t>
    </dgm:pt>
    <dgm:pt modelId="{0463C9C5-97ED-494E-818C-F91F8B3F53B8}" type="parTrans" cxnId="{F07A7C76-EC8C-4843-B8E9-AA6539266675}">
      <dgm:prSet/>
      <dgm:spPr>
        <a:ln>
          <a:solidFill>
            <a:schemeClr val="tx1"/>
          </a:solidFill>
        </a:ln>
      </dgm:spPr>
      <dgm:t>
        <a:bodyPr/>
        <a:lstStyle/>
        <a:p>
          <a:endParaRPr lang="fr-CA"/>
        </a:p>
      </dgm:t>
    </dgm:pt>
    <dgm:pt modelId="{1DC3E73B-09BC-44A1-A920-48A656007DC1}" type="sibTrans" cxnId="{F07A7C76-EC8C-4843-B8E9-AA6539266675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77C02D-C422-45A1-AD39-E3201F89345C}" type="pres">
      <dgm:prSet presAssocID="{B60FD638-B9EA-4719-8F93-A87CA6CED83F}" presName="root" presStyleCnt="0"/>
      <dgm:spPr/>
    </dgm:pt>
    <dgm:pt modelId="{F33F66D8-261A-44F5-B77E-D96F1EE0645C}" type="pres">
      <dgm:prSet presAssocID="{B60FD638-B9EA-4719-8F93-A87CA6CED83F}" presName="rootComposite" presStyleCnt="0"/>
      <dgm:spPr/>
    </dgm:pt>
    <dgm:pt modelId="{E9B98B73-FF2B-48F8-840C-5CB170B43CC6}" type="pres">
      <dgm:prSet presAssocID="{B60FD638-B9EA-4719-8F93-A87CA6CED83F}" presName="rootText" presStyleLbl="node1" presStyleIdx="0" presStyleCnt="1" custScaleY="120934"/>
      <dgm:spPr/>
      <dgm:t>
        <a:bodyPr/>
        <a:lstStyle/>
        <a:p>
          <a:endParaRPr lang="en-US"/>
        </a:p>
      </dgm:t>
    </dgm:pt>
    <dgm:pt modelId="{0BA7D25F-8D1A-4995-9321-FAEA72221AFC}" type="pres">
      <dgm:prSet presAssocID="{B60FD638-B9EA-4719-8F93-A87CA6CED83F}" presName="rootConnector" presStyleLbl="node1" presStyleIdx="0" presStyleCnt="1"/>
      <dgm:spPr/>
      <dgm:t>
        <a:bodyPr/>
        <a:lstStyle/>
        <a:p>
          <a:endParaRPr lang="en-US"/>
        </a:p>
      </dgm:t>
    </dgm:pt>
    <dgm:pt modelId="{F4551D57-3606-4275-8C5D-439D9208B63B}" type="pres">
      <dgm:prSet presAssocID="{B60FD638-B9EA-4719-8F93-A87CA6CED83F}" presName="childShape" presStyleCnt="0"/>
      <dgm:spPr/>
    </dgm:pt>
    <dgm:pt modelId="{D3BFFFD1-84F0-4431-A7BC-2AD4A5FDE42C}" type="pres">
      <dgm:prSet presAssocID="{F2B9C90E-8634-42AF-A2A7-30A851D5E57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22F7AFE-74C3-47BE-B551-36386679E7C4}" type="pres">
      <dgm:prSet presAssocID="{1A54B56F-14BA-416A-8BF4-A4851823CA6E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32A-6EC8-435D-B741-3F3F15200750}" type="pres">
      <dgm:prSet presAssocID="{0463C9C5-97ED-494E-818C-F91F8B3F53B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33E969D1-CBC7-4612-A8DF-C38615FB86D8}" type="pres">
      <dgm:prSet presAssocID="{33EA8D3C-4578-47A7-9BD3-A6607A1E31C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F6ACE-F9F3-45CC-9BEA-6C7E0118DE38}" type="presOf" srcId="{1A54B56F-14BA-416A-8BF4-A4851823CA6E}" destId="{522F7AFE-74C3-47BE-B551-36386679E7C4}" srcOrd="0" destOrd="0" presId="urn:microsoft.com/office/officeart/2005/8/layout/hierarchy3"/>
    <dgm:cxn modelId="{D49CC45F-28FD-4093-9429-5C40274F5DA2}" type="presOf" srcId="{B60FD638-B9EA-4719-8F93-A87CA6CED83F}" destId="{0BA7D25F-8D1A-4995-9321-FAEA72221AFC}" srcOrd="1" destOrd="0" presId="urn:microsoft.com/office/officeart/2005/8/layout/hierarchy3"/>
    <dgm:cxn modelId="{12387852-5C7A-4633-B814-5560EBA67A16}" type="presOf" srcId="{33EA8D3C-4578-47A7-9BD3-A6607A1E31C0}" destId="{33E969D1-CBC7-4612-A8DF-C38615FB86D8}" srcOrd="0" destOrd="0" presId="urn:microsoft.com/office/officeart/2005/8/layout/hierarchy3"/>
    <dgm:cxn modelId="{2221930D-35F8-476E-ACC6-ADE018953E66}" type="presOf" srcId="{F2B9C90E-8634-42AF-A2A7-30A851D5E577}" destId="{D3BFFFD1-84F0-4431-A7BC-2AD4A5FDE42C}" srcOrd="0" destOrd="0" presId="urn:microsoft.com/office/officeart/2005/8/layout/hierarchy3"/>
    <dgm:cxn modelId="{DF6E9BF5-7E94-45CB-A530-5C4C50EC4EDC}" srcId="{B60FD638-B9EA-4719-8F93-A87CA6CED83F}" destId="{1A54B56F-14BA-416A-8BF4-A4851823CA6E}" srcOrd="0" destOrd="0" parTransId="{F2B9C90E-8634-42AF-A2A7-30A851D5E577}" sibTransId="{46774E32-2772-4EC0-AEA5-67773D62D568}"/>
    <dgm:cxn modelId="{8E4556BD-6B83-47E8-B154-0352319CFF5F}" type="presOf" srcId="{0463C9C5-97ED-494E-818C-F91F8B3F53B8}" destId="{7290032A-6EC8-435D-B741-3F3F15200750}" srcOrd="0" destOrd="0" presId="urn:microsoft.com/office/officeart/2005/8/layout/hierarchy3"/>
    <dgm:cxn modelId="{D995A624-4385-4EE2-8FDA-8B9EAEB8732F}" type="presOf" srcId="{3F2B48C2-1685-47A3-8A8C-3A1F2CCB1625}" destId="{A1AE8F48-A3C9-4E46-888B-642200D21621}" srcOrd="0" destOrd="0" presId="urn:microsoft.com/office/officeart/2005/8/layout/hierarchy3"/>
    <dgm:cxn modelId="{F07A7C76-EC8C-4843-B8E9-AA6539266675}" srcId="{B60FD638-B9EA-4719-8F93-A87CA6CED83F}" destId="{33EA8D3C-4578-47A7-9BD3-A6607A1E31C0}" srcOrd="1" destOrd="0" parTransId="{0463C9C5-97ED-494E-818C-F91F8B3F53B8}" sibTransId="{1DC3E73B-09BC-44A1-A920-48A656007DC1}"/>
    <dgm:cxn modelId="{835F1F77-BE4D-4740-872B-AE30F1BF6841}" srcId="{3F2B48C2-1685-47A3-8A8C-3A1F2CCB1625}" destId="{B60FD638-B9EA-4719-8F93-A87CA6CED83F}" srcOrd="0" destOrd="0" parTransId="{CF52619C-12F4-45EF-A88B-7E13ACDAE11F}" sibTransId="{FD0A7B0C-FD23-407C-A066-7C037BF80732}"/>
    <dgm:cxn modelId="{B73167AF-599D-4F44-B983-8CDEB7871088}" type="presOf" srcId="{B60FD638-B9EA-4719-8F93-A87CA6CED83F}" destId="{E9B98B73-FF2B-48F8-840C-5CB170B43CC6}" srcOrd="0" destOrd="0" presId="urn:microsoft.com/office/officeart/2005/8/layout/hierarchy3"/>
    <dgm:cxn modelId="{4E079B2B-83F3-4813-90A9-16DC823A71BA}" type="presParOf" srcId="{A1AE8F48-A3C9-4E46-888B-642200D21621}" destId="{DA77C02D-C422-45A1-AD39-E3201F89345C}" srcOrd="0" destOrd="0" presId="urn:microsoft.com/office/officeart/2005/8/layout/hierarchy3"/>
    <dgm:cxn modelId="{0B19BC34-BC98-447F-8D07-964362128811}" type="presParOf" srcId="{DA77C02D-C422-45A1-AD39-E3201F89345C}" destId="{F33F66D8-261A-44F5-B77E-D96F1EE0645C}" srcOrd="0" destOrd="0" presId="urn:microsoft.com/office/officeart/2005/8/layout/hierarchy3"/>
    <dgm:cxn modelId="{EFA6695A-DF8B-48B9-ADD3-B1ED0D3C0AE1}" type="presParOf" srcId="{F33F66D8-261A-44F5-B77E-D96F1EE0645C}" destId="{E9B98B73-FF2B-48F8-840C-5CB170B43CC6}" srcOrd="0" destOrd="0" presId="urn:microsoft.com/office/officeart/2005/8/layout/hierarchy3"/>
    <dgm:cxn modelId="{6450AE83-645F-4B8C-A099-7A32796FA597}" type="presParOf" srcId="{F33F66D8-261A-44F5-B77E-D96F1EE0645C}" destId="{0BA7D25F-8D1A-4995-9321-FAEA72221AFC}" srcOrd="1" destOrd="0" presId="urn:microsoft.com/office/officeart/2005/8/layout/hierarchy3"/>
    <dgm:cxn modelId="{1B9E4784-516A-4C53-865B-017B5B43D188}" type="presParOf" srcId="{DA77C02D-C422-45A1-AD39-E3201F89345C}" destId="{F4551D57-3606-4275-8C5D-439D9208B63B}" srcOrd="1" destOrd="0" presId="urn:microsoft.com/office/officeart/2005/8/layout/hierarchy3"/>
    <dgm:cxn modelId="{465A9D19-26AF-49C9-9DA4-FC2975269528}" type="presParOf" srcId="{F4551D57-3606-4275-8C5D-439D9208B63B}" destId="{D3BFFFD1-84F0-4431-A7BC-2AD4A5FDE42C}" srcOrd="0" destOrd="0" presId="urn:microsoft.com/office/officeart/2005/8/layout/hierarchy3"/>
    <dgm:cxn modelId="{837D919D-9292-468D-ACEE-31EBD76A5EA9}" type="presParOf" srcId="{F4551D57-3606-4275-8C5D-439D9208B63B}" destId="{522F7AFE-74C3-47BE-B551-36386679E7C4}" srcOrd="1" destOrd="0" presId="urn:microsoft.com/office/officeart/2005/8/layout/hierarchy3"/>
    <dgm:cxn modelId="{35AE6807-5FE1-4435-A731-CEB1FCEB06CD}" type="presParOf" srcId="{F4551D57-3606-4275-8C5D-439D9208B63B}" destId="{7290032A-6EC8-435D-B741-3F3F15200750}" srcOrd="2" destOrd="0" presId="urn:microsoft.com/office/officeart/2005/8/layout/hierarchy3"/>
    <dgm:cxn modelId="{EF9638F3-310A-4FF9-BDC3-00A74B626E99}" type="presParOf" srcId="{F4551D57-3606-4275-8C5D-439D9208B63B}" destId="{33E969D1-CBC7-4612-A8DF-C38615FB86D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2B48C2-1685-47A3-8A8C-3A1F2CCB16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618F62A-FAAF-49FA-8DF2-40139D25087B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1"/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ar-SA" sz="2000" b="1" dirty="0" smtClean="0">
              <a:solidFill>
                <a:srgbClr val="FF0000"/>
              </a:solidFill>
            </a:rPr>
            <a:t>اختياري 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rgbClr val="FF0000"/>
              </a:solidFill>
            </a:rPr>
            <a:t>(By Choice)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r>
            <a:rPr lang="en-US" sz="1600" b="1" dirty="0" err="1" smtClean="0">
              <a:solidFill>
                <a:srgbClr val="FF0000"/>
              </a:solidFill>
            </a:rPr>
            <a:t>Ikhtiyary</a:t>
          </a:r>
          <a:r>
            <a:rPr lang="ar-SA" sz="1600" b="1" dirty="0" smtClean="0">
              <a:solidFill>
                <a:srgbClr val="FF0000"/>
              </a:solidFill>
            </a:rPr>
            <a:t> </a:t>
          </a:r>
          <a:endParaRPr lang="en-US" sz="1600" b="1" dirty="0" smtClean="0">
            <a:solidFill>
              <a:srgbClr val="FF0000"/>
            </a:solidFill>
          </a:endParaRPr>
        </a:p>
      </dgm:t>
    </dgm:pt>
    <dgm:pt modelId="{17A68CCF-8154-4DD9-8982-669C833C4489}" type="parTrans" cxnId="{948AA79E-18C9-47FC-A9E2-952EECA69649}">
      <dgm:prSet/>
      <dgm:spPr/>
      <dgm:t>
        <a:bodyPr/>
        <a:lstStyle/>
        <a:p>
          <a:endParaRPr lang="fr-CA"/>
        </a:p>
      </dgm:t>
    </dgm:pt>
    <dgm:pt modelId="{E41F2620-D0FC-4DC1-9356-990ED84B8A5D}" type="sibTrans" cxnId="{948AA79E-18C9-47FC-A9E2-952EECA69649}">
      <dgm:prSet/>
      <dgm:spPr/>
      <dgm:t>
        <a:bodyPr/>
        <a:lstStyle/>
        <a:p>
          <a:endParaRPr lang="fr-CA"/>
        </a:p>
      </dgm:t>
    </dgm:pt>
    <dgm:pt modelId="{A1AE8F48-A3C9-4E46-888B-642200D21621}" type="pres">
      <dgm:prSet presAssocID="{3F2B48C2-1685-47A3-8A8C-3A1F2CCB16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E53458-8946-432B-959B-798E549FD853}" type="pres">
      <dgm:prSet presAssocID="{7618F62A-FAAF-49FA-8DF2-40139D25087B}" presName="root" presStyleCnt="0"/>
      <dgm:spPr/>
    </dgm:pt>
    <dgm:pt modelId="{069B834B-76B1-4E47-AE2E-CF0F5D17C012}" type="pres">
      <dgm:prSet presAssocID="{7618F62A-FAAF-49FA-8DF2-40139D25087B}" presName="rootComposite" presStyleCnt="0"/>
      <dgm:spPr/>
    </dgm:pt>
    <dgm:pt modelId="{7D786978-AC8F-4FD7-941E-D3229238E7F9}" type="pres">
      <dgm:prSet presAssocID="{7618F62A-FAAF-49FA-8DF2-40139D25087B}" presName="rootText" presStyleLbl="node1" presStyleIdx="0" presStyleCnt="1" custScaleX="160273" custScaleY="27741" custLinFactNeighborX="2605" custLinFactNeighborY="-204"/>
      <dgm:spPr/>
      <dgm:t>
        <a:bodyPr/>
        <a:lstStyle/>
        <a:p>
          <a:endParaRPr lang="en-US"/>
        </a:p>
      </dgm:t>
    </dgm:pt>
    <dgm:pt modelId="{AFB00A5D-139E-4529-93EB-DDBA4E0A7296}" type="pres">
      <dgm:prSet presAssocID="{7618F62A-FAAF-49FA-8DF2-40139D25087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F51C37-187E-4859-B2AA-57BD1048C2F1}" type="pres">
      <dgm:prSet presAssocID="{7618F62A-FAAF-49FA-8DF2-40139D25087B}" presName="childShape" presStyleCnt="0"/>
      <dgm:spPr/>
    </dgm:pt>
  </dgm:ptLst>
  <dgm:cxnLst>
    <dgm:cxn modelId="{737F0589-7DA2-41E0-8DB4-B6D7E665E605}" type="presOf" srcId="{7618F62A-FAAF-49FA-8DF2-40139D25087B}" destId="{7D786978-AC8F-4FD7-941E-D3229238E7F9}" srcOrd="0" destOrd="0" presId="urn:microsoft.com/office/officeart/2005/8/layout/hierarchy3"/>
    <dgm:cxn modelId="{948AA79E-18C9-47FC-A9E2-952EECA69649}" srcId="{3F2B48C2-1685-47A3-8A8C-3A1F2CCB1625}" destId="{7618F62A-FAAF-49FA-8DF2-40139D25087B}" srcOrd="0" destOrd="0" parTransId="{17A68CCF-8154-4DD9-8982-669C833C4489}" sibTransId="{E41F2620-D0FC-4DC1-9356-990ED84B8A5D}"/>
    <dgm:cxn modelId="{ADCA37E6-CDBA-473E-8FB9-90E8DF78CBF1}" type="presOf" srcId="{3F2B48C2-1685-47A3-8A8C-3A1F2CCB1625}" destId="{A1AE8F48-A3C9-4E46-888B-642200D21621}" srcOrd="0" destOrd="0" presId="urn:microsoft.com/office/officeart/2005/8/layout/hierarchy3"/>
    <dgm:cxn modelId="{0F1D68CB-1EF2-44CB-86E9-7E388FA4A945}" type="presOf" srcId="{7618F62A-FAAF-49FA-8DF2-40139D25087B}" destId="{AFB00A5D-139E-4529-93EB-DDBA4E0A7296}" srcOrd="1" destOrd="0" presId="urn:microsoft.com/office/officeart/2005/8/layout/hierarchy3"/>
    <dgm:cxn modelId="{9FCD01F2-93C6-475D-A91F-A4068ACF878A}" type="presParOf" srcId="{A1AE8F48-A3C9-4E46-888B-642200D21621}" destId="{C1E53458-8946-432B-959B-798E549FD853}" srcOrd="0" destOrd="0" presId="urn:microsoft.com/office/officeart/2005/8/layout/hierarchy3"/>
    <dgm:cxn modelId="{92F25ED8-0840-42FD-A876-FE801E4D8F4F}" type="presParOf" srcId="{C1E53458-8946-432B-959B-798E549FD853}" destId="{069B834B-76B1-4E47-AE2E-CF0F5D17C012}" srcOrd="0" destOrd="0" presId="urn:microsoft.com/office/officeart/2005/8/layout/hierarchy3"/>
    <dgm:cxn modelId="{4AEAB63D-6689-47CA-BCDC-EFCDBAAEFC09}" type="presParOf" srcId="{069B834B-76B1-4E47-AE2E-CF0F5D17C012}" destId="{7D786978-AC8F-4FD7-941E-D3229238E7F9}" srcOrd="0" destOrd="0" presId="urn:microsoft.com/office/officeart/2005/8/layout/hierarchy3"/>
    <dgm:cxn modelId="{5B925C99-F698-4646-9D73-9B183F3A1886}" type="presParOf" srcId="{069B834B-76B1-4E47-AE2E-CF0F5D17C012}" destId="{AFB00A5D-139E-4529-93EB-DDBA4E0A7296}" srcOrd="1" destOrd="0" presId="urn:microsoft.com/office/officeart/2005/8/layout/hierarchy3"/>
    <dgm:cxn modelId="{6FDF3B94-2D26-408D-9017-10DABD060CE4}" type="presParOf" srcId="{C1E53458-8946-432B-959B-798E549FD853}" destId="{37F51C37-187E-4859-B2AA-57BD1048C2F1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12458" y="1301"/>
          <a:ext cx="2810179" cy="64694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b="1" kern="1200" dirty="0" smtClean="0">
              <a:solidFill>
                <a:srgbClr val="FF0000"/>
              </a:solidFill>
            </a:rPr>
            <a:t>اضطراري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</a:rPr>
            <a:t>(Forcible)</a:t>
          </a:r>
          <a:r>
            <a:rPr lang="ar-SA" sz="1700" b="1" kern="1200" dirty="0" smtClean="0">
              <a:solidFill>
                <a:srgbClr val="FF0000"/>
              </a:solidFill>
            </a:rPr>
            <a:t> </a:t>
          </a:r>
          <a:r>
            <a:rPr lang="en-US" sz="1700" b="1" kern="1200" dirty="0" err="1" smtClean="0">
              <a:solidFill>
                <a:srgbClr val="FF0000"/>
              </a:solidFill>
            </a:rPr>
            <a:t>Ideterary</a:t>
          </a:r>
          <a:endParaRPr lang="fr-CA" sz="1700" b="1" kern="1200" dirty="0">
            <a:solidFill>
              <a:srgbClr val="FF0000"/>
            </a:solidFill>
          </a:endParaRPr>
        </a:p>
      </dsp:txBody>
      <dsp:txXfrm>
        <a:off x="31406" y="20249"/>
        <a:ext cx="2772283" cy="609049"/>
      </dsp:txXfrm>
    </dsp:sp>
    <dsp:sp modelId="{D3BFFFD1-84F0-4431-A7BC-2AD4A5FDE42C}">
      <dsp:nvSpPr>
        <dsp:cNvPr id="0" name=""/>
        <dsp:cNvSpPr/>
      </dsp:nvSpPr>
      <dsp:spPr>
        <a:xfrm>
          <a:off x="293476" y="648247"/>
          <a:ext cx="281017" cy="1053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17"/>
              </a:lnTo>
              <a:lnTo>
                <a:pt x="281017" y="105381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574494" y="999519"/>
          <a:ext cx="2248143" cy="1405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solidFill>
                <a:srgbClr val="002060"/>
              </a:solidFill>
            </a:rPr>
            <a:t>الوقوف على كلمة  </a:t>
          </a:r>
          <a:r>
            <a:rPr lang="ar-SA" sz="1700" kern="1200" dirty="0" smtClean="0">
              <a:solidFill>
                <a:srgbClr val="002060"/>
              </a:solidFill>
            </a:rPr>
            <a:t>للضرورة</a:t>
          </a:r>
          <a:endParaRPr lang="en-US" sz="1700" kern="1200" dirty="0" smtClean="0"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</a:rPr>
            <a:t>The reciter is forced to stop</a:t>
          </a:r>
          <a:endParaRPr lang="fr-CA" sz="1700" kern="1200" dirty="0">
            <a:solidFill>
              <a:srgbClr val="002060"/>
            </a:solidFill>
          </a:endParaRPr>
        </a:p>
      </dsp:txBody>
      <dsp:txXfrm>
        <a:off x="615648" y="1040673"/>
        <a:ext cx="2165835" cy="1322781"/>
      </dsp:txXfrm>
    </dsp:sp>
    <dsp:sp modelId="{7290032A-6EC8-435D-B741-3F3F15200750}">
      <dsp:nvSpPr>
        <dsp:cNvPr id="0" name=""/>
        <dsp:cNvSpPr/>
      </dsp:nvSpPr>
      <dsp:spPr>
        <a:xfrm>
          <a:off x="293476" y="648247"/>
          <a:ext cx="281017" cy="281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179"/>
              </a:lnTo>
              <a:lnTo>
                <a:pt x="281017" y="2810179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574494" y="2755881"/>
          <a:ext cx="2248143" cy="1405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700" kern="1200" dirty="0">
              <a:solidFill>
                <a:srgbClr val="FF0000"/>
              </a:solidFill>
            </a:rPr>
            <a:t>الجواز</a:t>
          </a:r>
          <a:r>
            <a:rPr lang="ar-SA" sz="1700" kern="1200" dirty="0"/>
            <a:t> </a:t>
          </a:r>
          <a:r>
            <a:rPr lang="ar-SA" sz="1700" kern="1200" dirty="0">
              <a:solidFill>
                <a:srgbClr val="002060"/>
              </a:solidFill>
            </a:rPr>
            <a:t>مع </a:t>
          </a:r>
          <a:r>
            <a:rPr lang="ar-SA" sz="1700" u="sng" kern="1200" dirty="0">
              <a:solidFill>
                <a:srgbClr val="002060"/>
              </a:solidFill>
            </a:rPr>
            <a:t>مراعاة</a:t>
          </a:r>
          <a:r>
            <a:rPr lang="ar-SA" sz="1700" kern="1200" dirty="0">
              <a:solidFill>
                <a:srgbClr val="002060"/>
              </a:solidFill>
            </a:rPr>
            <a:t> </a:t>
          </a:r>
          <a:r>
            <a:rPr lang="ar-SA" sz="1700" u="sng" kern="1200" dirty="0">
              <a:solidFill>
                <a:srgbClr val="002060"/>
              </a:solidFill>
            </a:rPr>
            <a:t>الإبتداء </a:t>
          </a:r>
          <a:r>
            <a:rPr lang="ar-SA" sz="1700" u="sng" kern="1200" dirty="0" smtClean="0">
              <a:solidFill>
                <a:srgbClr val="002060"/>
              </a:solidFill>
            </a:rPr>
            <a:t>الصحيح</a:t>
          </a:r>
          <a:endParaRPr lang="en-US" sz="1700" u="sng" kern="1200" dirty="0" smtClean="0">
            <a:solidFill>
              <a:srgbClr val="002060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none" kern="1200" dirty="0" smtClean="0">
              <a:solidFill>
                <a:srgbClr val="FF0000"/>
              </a:solidFill>
            </a:rPr>
            <a:t>Allowable</a:t>
          </a:r>
          <a:r>
            <a:rPr lang="en-US" sz="1700" u="sng" kern="1200" dirty="0" smtClean="0">
              <a:solidFill>
                <a:srgbClr val="002060"/>
              </a:solidFill>
            </a:rPr>
            <a:t>, He would according to the correct rules for starting.</a:t>
          </a:r>
          <a:endParaRPr lang="fr-CA" sz="1700" u="sng" kern="1200" dirty="0">
            <a:solidFill>
              <a:srgbClr val="002060"/>
            </a:solidFill>
          </a:endParaRPr>
        </a:p>
      </dsp:txBody>
      <dsp:txXfrm>
        <a:off x="615648" y="2797035"/>
        <a:ext cx="2165835" cy="13227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430524" y="2486"/>
          <a:ext cx="1974047" cy="119364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التام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(Complete)</a:t>
          </a: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Tamm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5485" y="37447"/>
        <a:ext cx="1904125" cy="1123725"/>
      </dsp:txXfrm>
    </dsp:sp>
    <dsp:sp modelId="{D3BFFFD1-84F0-4431-A7BC-2AD4A5FDE42C}">
      <dsp:nvSpPr>
        <dsp:cNvPr id="0" name=""/>
        <dsp:cNvSpPr/>
      </dsp:nvSpPr>
      <dsp:spPr>
        <a:xfrm>
          <a:off x="627929" y="1196133"/>
          <a:ext cx="197404" cy="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67"/>
              </a:lnTo>
              <a:lnTo>
                <a:pt x="197404" y="74026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825334" y="1442889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2060"/>
              </a:solidFill>
            </a:rPr>
            <a:t>تام لازم</a:t>
          </a:r>
          <a:endParaRPr lang="en-US" sz="2000" b="1" kern="1200" dirty="0" smtClean="0">
            <a:solidFill>
              <a:srgbClr val="00206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Tamm </a:t>
          </a:r>
          <a:r>
            <a:rPr lang="en-US" sz="2000" b="1" kern="1200" dirty="0" err="1" smtClean="0">
              <a:solidFill>
                <a:srgbClr val="002060"/>
              </a:solidFill>
            </a:rPr>
            <a:t>Lazim</a:t>
          </a:r>
          <a:r>
            <a:rPr lang="en-US" sz="2000" b="1" kern="1200" dirty="0" smtClean="0">
              <a:solidFill>
                <a:srgbClr val="002060"/>
              </a:solidFill>
            </a:rPr>
            <a:t> </a:t>
          </a:r>
        </a:p>
      </dsp:txBody>
      <dsp:txXfrm>
        <a:off x="854243" y="1471798"/>
        <a:ext cx="1521419" cy="929205"/>
      </dsp:txXfrm>
    </dsp:sp>
    <dsp:sp modelId="{7290032A-6EC8-435D-B741-3F3F15200750}">
      <dsp:nvSpPr>
        <dsp:cNvPr id="0" name=""/>
        <dsp:cNvSpPr/>
      </dsp:nvSpPr>
      <dsp:spPr>
        <a:xfrm>
          <a:off x="627929" y="1196133"/>
          <a:ext cx="197404" cy="1974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047"/>
              </a:lnTo>
              <a:lnTo>
                <a:pt x="197404" y="19740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825334" y="2676668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solidFill>
                <a:srgbClr val="002060"/>
              </a:solidFill>
            </a:rPr>
            <a:t>تام مطلق</a:t>
          </a:r>
          <a:endParaRPr lang="en-US" sz="1900" b="1" kern="1200" dirty="0" smtClean="0">
            <a:solidFill>
              <a:srgbClr val="002060"/>
            </a:solidFill>
          </a:endParaRP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</a:rPr>
            <a:t>Tamm </a:t>
          </a:r>
          <a:r>
            <a:rPr lang="en-US" sz="1900" b="1" kern="1200" dirty="0" err="1" smtClean="0">
              <a:solidFill>
                <a:srgbClr val="002060"/>
              </a:solidFill>
            </a:rPr>
            <a:t>Mutlaq</a:t>
          </a:r>
          <a:endParaRPr lang="fr-CA" sz="1900" u="sng" kern="1200" dirty="0">
            <a:solidFill>
              <a:srgbClr val="002060"/>
            </a:solidFill>
          </a:endParaRPr>
        </a:p>
      </dsp:txBody>
      <dsp:txXfrm>
        <a:off x="854243" y="2705577"/>
        <a:ext cx="1521419" cy="9292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6316" y="187467"/>
          <a:ext cx="4429206" cy="3833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 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17543" y="198694"/>
        <a:ext cx="4406752" cy="360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0" y="0"/>
          <a:ext cx="2230186" cy="13485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الكافي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</a:rPr>
            <a:t>Adeqate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</a:rPr>
            <a:t>Kafi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497" y="39497"/>
        <a:ext cx="2151192" cy="12695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6316" y="187467"/>
          <a:ext cx="4429206" cy="3833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 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17543" y="198694"/>
        <a:ext cx="4406752" cy="3608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0" y="0"/>
          <a:ext cx="2230186" cy="134852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الحسن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(Good)</a:t>
          </a: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Hasan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497" y="39497"/>
        <a:ext cx="2151192" cy="12695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6316" y="187467"/>
          <a:ext cx="4429206" cy="3833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 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17543" y="198694"/>
        <a:ext cx="4406752" cy="3608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430524" y="2486"/>
          <a:ext cx="1974047" cy="119364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القبيح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err="1" smtClean="0">
              <a:solidFill>
                <a:schemeClr val="accent1">
                  <a:lumMod val="50000"/>
                </a:schemeClr>
              </a:solidFill>
            </a:rPr>
            <a:t>Qabeeh</a:t>
          </a:r>
          <a:r>
            <a:rPr lang="fr-CA" sz="2400" b="1" kern="1200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fr-CA" sz="2400" b="1" kern="1200" dirty="0" err="1" smtClean="0">
              <a:solidFill>
                <a:schemeClr val="accent1">
                  <a:lumMod val="50000"/>
                </a:schemeClr>
              </a:solidFill>
            </a:rPr>
            <a:t>Ugly</a:t>
          </a:r>
          <a:r>
            <a:rPr lang="fr-CA" sz="2400" b="1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5485" y="37447"/>
        <a:ext cx="1904125" cy="1123725"/>
      </dsp:txXfrm>
    </dsp:sp>
    <dsp:sp modelId="{D3BFFFD1-84F0-4431-A7BC-2AD4A5FDE42C}">
      <dsp:nvSpPr>
        <dsp:cNvPr id="0" name=""/>
        <dsp:cNvSpPr/>
      </dsp:nvSpPr>
      <dsp:spPr>
        <a:xfrm>
          <a:off x="627929" y="1196133"/>
          <a:ext cx="197404" cy="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67"/>
              </a:lnTo>
              <a:lnTo>
                <a:pt x="197404" y="74026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825334" y="1442889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2060"/>
              </a:solidFill>
            </a:rPr>
            <a:t>قبيح</a:t>
          </a:r>
          <a:endParaRPr lang="en-US" sz="2000" b="1" kern="1200" dirty="0" smtClean="0">
            <a:solidFill>
              <a:srgbClr val="00206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Ugly</a:t>
          </a:r>
        </a:p>
      </dsp:txBody>
      <dsp:txXfrm>
        <a:off x="854243" y="1471798"/>
        <a:ext cx="1521419" cy="929205"/>
      </dsp:txXfrm>
    </dsp:sp>
    <dsp:sp modelId="{7290032A-6EC8-435D-B741-3F3F15200750}">
      <dsp:nvSpPr>
        <dsp:cNvPr id="0" name=""/>
        <dsp:cNvSpPr/>
      </dsp:nvSpPr>
      <dsp:spPr>
        <a:xfrm>
          <a:off x="627929" y="1196133"/>
          <a:ext cx="197404" cy="1974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047"/>
              </a:lnTo>
              <a:lnTo>
                <a:pt x="197404" y="19740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825334" y="2676668"/>
          <a:ext cx="1579237" cy="98702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002060"/>
              </a:solidFill>
            </a:rPr>
            <a:t>أشد قبحاً</a:t>
          </a:r>
          <a:endParaRPr lang="en-US" sz="2500" b="1" kern="1200" dirty="0" smtClean="0">
            <a:solidFill>
              <a:srgbClr val="002060"/>
            </a:solidFill>
          </a:endParaRP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002060"/>
              </a:solidFill>
            </a:rPr>
            <a:t>Very Ugly</a:t>
          </a:r>
          <a:endParaRPr lang="fr-CA" sz="2500" u="sng" kern="1200" dirty="0">
            <a:solidFill>
              <a:srgbClr val="002060"/>
            </a:solidFill>
          </a:endParaRPr>
        </a:p>
      </dsp:txBody>
      <dsp:txXfrm>
        <a:off x="854243" y="2705577"/>
        <a:ext cx="1521419" cy="92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143601" y="1894"/>
          <a:ext cx="2683460" cy="76058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rgbClr val="FF0000"/>
              </a:solidFill>
            </a:rPr>
            <a:t>انتظاري</a:t>
          </a:r>
          <a:endParaRPr lang="ar-SA" sz="1300" b="1" kern="1200" dirty="0" smtClean="0">
            <a:solidFill>
              <a:srgbClr val="FF0000"/>
            </a:solidFill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FF0000"/>
              </a:solidFill>
            </a:rPr>
            <a:t>(Waiting)</a:t>
          </a:r>
          <a:r>
            <a:rPr lang="ar-SA" sz="1300" b="1" kern="1200" dirty="0" smtClean="0">
              <a:solidFill>
                <a:srgbClr val="FF0000"/>
              </a:solidFill>
            </a:rPr>
            <a:t> </a:t>
          </a:r>
          <a:r>
            <a:rPr lang="en-US" sz="1300" b="1" kern="1200" dirty="0" err="1" smtClean="0">
              <a:solidFill>
                <a:srgbClr val="FF0000"/>
              </a:solidFill>
            </a:rPr>
            <a:t>Intizary</a:t>
          </a:r>
          <a:endParaRPr lang="fr-CA" sz="1300" b="1" kern="1200" dirty="0">
            <a:solidFill>
              <a:srgbClr val="FF0000"/>
            </a:solidFill>
          </a:endParaRPr>
        </a:p>
      </dsp:txBody>
      <dsp:txXfrm>
        <a:off x="165878" y="24171"/>
        <a:ext cx="2638906" cy="716032"/>
      </dsp:txXfrm>
    </dsp:sp>
    <dsp:sp modelId="{D3BFFFD1-84F0-4431-A7BC-2AD4A5FDE42C}">
      <dsp:nvSpPr>
        <dsp:cNvPr id="0" name=""/>
        <dsp:cNvSpPr/>
      </dsp:nvSpPr>
      <dsp:spPr>
        <a:xfrm>
          <a:off x="411947" y="762480"/>
          <a:ext cx="268346" cy="1006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297"/>
              </a:lnTo>
              <a:lnTo>
                <a:pt x="268346" y="100629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680293" y="1097913"/>
          <a:ext cx="2146768" cy="134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>
              <a:solidFill>
                <a:srgbClr val="002060"/>
              </a:solidFill>
            </a:rPr>
            <a:t>الوقوف على كلمة لبيان أوجه الخلاف في </a:t>
          </a:r>
          <a:r>
            <a:rPr lang="ar-SA" sz="1300" kern="1200" dirty="0" smtClean="0">
              <a:solidFill>
                <a:srgbClr val="002060"/>
              </a:solidFill>
            </a:rPr>
            <a:t>القراءات</a:t>
          </a:r>
          <a:endParaRPr lang="en-US" sz="1300" kern="1200" dirty="0" smtClean="0">
            <a:solidFill>
              <a:srgbClr val="00206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</a:rPr>
            <a:t>The reciter stops at a place to show the difference between  the ways of </a:t>
          </a:r>
          <a:r>
            <a:rPr lang="en-US" sz="1300" kern="1200" dirty="0" err="1" smtClean="0">
              <a:solidFill>
                <a:srgbClr val="002060"/>
              </a:solidFill>
            </a:rPr>
            <a:t>Qira’at</a:t>
          </a:r>
          <a:endParaRPr lang="fr-CA" sz="1300" kern="1200" dirty="0">
            <a:solidFill>
              <a:srgbClr val="002060"/>
            </a:solidFill>
          </a:endParaRPr>
        </a:p>
      </dsp:txBody>
      <dsp:txXfrm>
        <a:off x="719591" y="1137211"/>
        <a:ext cx="2068172" cy="1263134"/>
      </dsp:txXfrm>
    </dsp:sp>
    <dsp:sp modelId="{7290032A-6EC8-435D-B741-3F3F15200750}">
      <dsp:nvSpPr>
        <dsp:cNvPr id="0" name=""/>
        <dsp:cNvSpPr/>
      </dsp:nvSpPr>
      <dsp:spPr>
        <a:xfrm>
          <a:off x="411947" y="762480"/>
          <a:ext cx="268346" cy="268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460"/>
              </a:lnTo>
              <a:lnTo>
                <a:pt x="268346" y="268346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680293" y="2775075"/>
          <a:ext cx="2146768" cy="1341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>
              <a:solidFill>
                <a:srgbClr val="FF0000"/>
              </a:solidFill>
            </a:rPr>
            <a:t>الجواز</a:t>
          </a:r>
          <a:r>
            <a:rPr lang="ar-SA" sz="1200" kern="1200" dirty="0"/>
            <a:t> </a:t>
          </a:r>
          <a:r>
            <a:rPr lang="ar-SA" sz="1200" kern="1200" dirty="0">
              <a:solidFill>
                <a:srgbClr val="002060"/>
              </a:solidFill>
            </a:rPr>
            <a:t>مع </a:t>
          </a:r>
          <a:r>
            <a:rPr lang="ar-SA" sz="1200" u="sng" kern="1200" dirty="0">
              <a:solidFill>
                <a:srgbClr val="002060"/>
              </a:solidFill>
            </a:rPr>
            <a:t>مراعاة</a:t>
          </a:r>
          <a:r>
            <a:rPr lang="ar-SA" sz="1200" kern="1200" dirty="0">
              <a:solidFill>
                <a:srgbClr val="002060"/>
              </a:solidFill>
            </a:rPr>
            <a:t> </a:t>
          </a:r>
          <a:r>
            <a:rPr lang="ar-SA" sz="1200" u="sng" kern="1200" dirty="0" smtClean="0">
              <a:solidFill>
                <a:srgbClr val="002060"/>
              </a:solidFill>
            </a:rPr>
            <a:t>المعنى</a:t>
          </a:r>
          <a:endParaRPr lang="en-US" sz="1200" u="sng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smtClean="0">
              <a:solidFill>
                <a:srgbClr val="FF0000"/>
              </a:solidFill>
            </a:rPr>
            <a:t>Allowable</a:t>
          </a:r>
          <a:r>
            <a:rPr lang="en-US" sz="1200" u="sng" kern="1200" dirty="0" smtClean="0">
              <a:solidFill>
                <a:srgbClr val="002060"/>
              </a:solidFill>
            </a:rPr>
            <a:t>, provided the meaning is not obscured or changed</a:t>
          </a:r>
          <a:endParaRPr lang="ar-SA" sz="1200" u="sng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i="0" kern="1200" dirty="0" smtClean="0">
              <a:solidFill>
                <a:srgbClr val="FF0000"/>
              </a:solidFill>
            </a:rPr>
            <a:t>فَمَآ ءَاتَىٰنِۦَ ٱللَّهُ خَيْر</a:t>
          </a:r>
          <a:endParaRPr lang="fr-CA" sz="1200" kern="1200" dirty="0">
            <a:solidFill>
              <a:srgbClr val="FF0000"/>
            </a:solidFill>
          </a:endParaRPr>
        </a:p>
      </dsp:txBody>
      <dsp:txXfrm>
        <a:off x="719591" y="2814373"/>
        <a:ext cx="2068172" cy="1263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0" y="8773"/>
          <a:ext cx="2740958" cy="71852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>
              <a:solidFill>
                <a:srgbClr val="FF0000"/>
              </a:solidFill>
            </a:rPr>
            <a:t> </a:t>
          </a:r>
          <a:r>
            <a:rPr lang="ar-SA" sz="1800" b="1" kern="1200" dirty="0" smtClean="0">
              <a:solidFill>
                <a:srgbClr val="FF0000"/>
              </a:solidFill>
            </a:rPr>
            <a:t>اختباري</a:t>
          </a:r>
          <a:endParaRPr lang="ar-SA" sz="1400" b="1" kern="1200" dirty="0" smtClean="0">
            <a:solidFill>
              <a:srgbClr val="FF0000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(Trial)</a:t>
          </a:r>
          <a:r>
            <a:rPr lang="ar-SA" sz="1400" b="1" kern="1200" dirty="0" smtClean="0">
              <a:solidFill>
                <a:srgbClr val="FF0000"/>
              </a:solidFill>
            </a:rPr>
            <a:t> </a:t>
          </a:r>
          <a:r>
            <a:rPr lang="en-US" sz="1400" b="1" kern="1200" dirty="0" err="1" smtClean="0">
              <a:solidFill>
                <a:srgbClr val="FF0000"/>
              </a:solidFill>
            </a:rPr>
            <a:t>Ikhtibary</a:t>
          </a:r>
          <a:endParaRPr lang="fr-CA" sz="1400" b="1" kern="1200" dirty="0">
            <a:solidFill>
              <a:srgbClr val="FF0000"/>
            </a:solidFill>
          </a:endParaRPr>
        </a:p>
      </dsp:txBody>
      <dsp:txXfrm>
        <a:off x="21045" y="29818"/>
        <a:ext cx="2698868" cy="676438"/>
      </dsp:txXfrm>
    </dsp:sp>
    <dsp:sp modelId="{BF238E45-5E1E-4170-A999-D373FC29A605}">
      <dsp:nvSpPr>
        <dsp:cNvPr id="0" name=""/>
        <dsp:cNvSpPr/>
      </dsp:nvSpPr>
      <dsp:spPr>
        <a:xfrm>
          <a:off x="274095" y="727301"/>
          <a:ext cx="274095" cy="1006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6287"/>
              </a:lnTo>
              <a:lnTo>
                <a:pt x="274095" y="100628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FF20D-1C70-4ACD-AF55-64B9E7286FBD}">
      <dsp:nvSpPr>
        <dsp:cNvPr id="0" name=""/>
        <dsp:cNvSpPr/>
      </dsp:nvSpPr>
      <dsp:spPr>
        <a:xfrm>
          <a:off x="548191" y="1048350"/>
          <a:ext cx="2192766" cy="137047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300" kern="1200" dirty="0">
              <a:solidFill>
                <a:srgbClr val="002060"/>
              </a:solidFill>
            </a:rPr>
            <a:t>الوقوف على كلمة لبيان حكم الكلمة من حيث الوصل و القطع و الحذف</a:t>
          </a:r>
          <a:r>
            <a:rPr lang="ar-SA" sz="1300" kern="1200" dirty="0" smtClean="0">
              <a:solidFill>
                <a:srgbClr val="002060"/>
              </a:solidFill>
            </a:rPr>
            <a:t>...</a:t>
          </a:r>
          <a:endParaRPr lang="en-US" sz="1300" kern="1200" dirty="0" smtClean="0">
            <a:solidFill>
              <a:srgbClr val="00206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</a:rPr>
            <a:t>To stop at a word to explain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rgbClr val="002060"/>
              </a:solidFill>
            </a:rPr>
            <a:t>the rules of </a:t>
          </a:r>
          <a:r>
            <a:rPr lang="en-US" sz="1300" kern="1200" dirty="0" err="1" smtClean="0">
              <a:solidFill>
                <a:srgbClr val="002060"/>
              </a:solidFill>
            </a:rPr>
            <a:t>Qat</a:t>
          </a:r>
          <a:r>
            <a:rPr lang="en-US" sz="1300" kern="1200" dirty="0" smtClean="0">
              <a:solidFill>
                <a:srgbClr val="002060"/>
              </a:solidFill>
            </a:rPr>
            <a:t>’, </a:t>
          </a:r>
          <a:r>
            <a:rPr lang="en-US" sz="1300" kern="1200" dirty="0" err="1" smtClean="0">
              <a:solidFill>
                <a:srgbClr val="002060"/>
              </a:solidFill>
            </a:rPr>
            <a:t>Wasl</a:t>
          </a:r>
          <a:r>
            <a:rPr lang="en-US" sz="1300" kern="1200" dirty="0" smtClean="0">
              <a:solidFill>
                <a:srgbClr val="002060"/>
              </a:solidFill>
            </a:rPr>
            <a:t>, </a:t>
          </a:r>
          <a:r>
            <a:rPr lang="en-US" sz="1300" kern="1200" dirty="0" err="1" smtClean="0">
              <a:solidFill>
                <a:srgbClr val="002060"/>
              </a:solidFill>
            </a:rPr>
            <a:t>Hadhf</a:t>
          </a:r>
          <a:r>
            <a:rPr lang="en-US" sz="1300" kern="1200" dirty="0" smtClean="0">
              <a:solidFill>
                <a:srgbClr val="002060"/>
              </a:solidFill>
            </a:rPr>
            <a:t>, </a:t>
          </a:r>
          <a:r>
            <a:rPr lang="en-US" sz="1300" kern="1200" dirty="0" err="1" smtClean="0">
              <a:solidFill>
                <a:srgbClr val="002060"/>
              </a:solidFill>
            </a:rPr>
            <a:t>Ithbat</a:t>
          </a:r>
          <a:r>
            <a:rPr lang="en-US" sz="1300" kern="1200" dirty="0" smtClean="0">
              <a:solidFill>
                <a:srgbClr val="002060"/>
              </a:solidFill>
            </a:rPr>
            <a:t>, of script</a:t>
          </a:r>
          <a:endParaRPr lang="fr-CA" sz="1300" kern="1200" dirty="0">
            <a:solidFill>
              <a:srgbClr val="002060"/>
            </a:solidFill>
          </a:endParaRPr>
        </a:p>
      </dsp:txBody>
      <dsp:txXfrm>
        <a:off x="588331" y="1088490"/>
        <a:ext cx="2112486" cy="1290199"/>
      </dsp:txXfrm>
    </dsp:sp>
    <dsp:sp modelId="{A8E1C4DA-E300-4900-B47C-8A493FE67C12}">
      <dsp:nvSpPr>
        <dsp:cNvPr id="0" name=""/>
        <dsp:cNvSpPr/>
      </dsp:nvSpPr>
      <dsp:spPr>
        <a:xfrm>
          <a:off x="274095" y="727301"/>
          <a:ext cx="274095" cy="274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731"/>
              </a:lnTo>
              <a:lnTo>
                <a:pt x="274095" y="2749731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EC60A-C2AF-4DA1-B2E9-07CA1134E185}">
      <dsp:nvSpPr>
        <dsp:cNvPr id="0" name=""/>
        <dsp:cNvSpPr/>
      </dsp:nvSpPr>
      <dsp:spPr>
        <a:xfrm>
          <a:off x="548191" y="2791793"/>
          <a:ext cx="2192766" cy="1370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>
              <a:solidFill>
                <a:srgbClr val="FF0000"/>
              </a:solidFill>
            </a:rPr>
            <a:t>الجواز</a:t>
          </a:r>
          <a:r>
            <a:rPr lang="ar-SA" sz="1200" kern="1200" dirty="0"/>
            <a:t> </a:t>
          </a:r>
          <a:r>
            <a:rPr lang="ar-SA" sz="1200" kern="1200" dirty="0">
              <a:solidFill>
                <a:srgbClr val="002060"/>
              </a:solidFill>
            </a:rPr>
            <a:t>مع </a:t>
          </a:r>
          <a:r>
            <a:rPr lang="ar-SA" sz="1200" u="sng" kern="1200" dirty="0">
              <a:solidFill>
                <a:srgbClr val="002060"/>
              </a:solidFill>
            </a:rPr>
            <a:t>مراعاة</a:t>
          </a:r>
          <a:r>
            <a:rPr lang="ar-SA" sz="1200" kern="1200" dirty="0">
              <a:solidFill>
                <a:srgbClr val="002060"/>
              </a:solidFill>
            </a:rPr>
            <a:t> </a:t>
          </a:r>
          <a:r>
            <a:rPr lang="ar-SA" sz="1200" u="sng" kern="1200" dirty="0">
              <a:solidFill>
                <a:srgbClr val="002060"/>
              </a:solidFill>
            </a:rPr>
            <a:t>الإبتداء </a:t>
          </a:r>
          <a:r>
            <a:rPr lang="ar-SA" sz="1200" u="sng" kern="1200" dirty="0" smtClean="0">
              <a:solidFill>
                <a:srgbClr val="002060"/>
              </a:solidFill>
            </a:rPr>
            <a:t>الصحيح</a:t>
          </a:r>
          <a:endParaRPr lang="en-US" sz="1200" u="sng" kern="1200" dirty="0" smtClean="0">
            <a:solidFill>
              <a:srgbClr val="00206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none" kern="1200" dirty="0" smtClean="0">
              <a:solidFill>
                <a:srgbClr val="FF0000"/>
              </a:solidFill>
            </a:rPr>
            <a:t>Allowable</a:t>
          </a:r>
          <a:r>
            <a:rPr lang="en-US" sz="1200" u="sng" kern="1200" dirty="0" smtClean="0">
              <a:solidFill>
                <a:srgbClr val="002060"/>
              </a:solidFill>
            </a:rPr>
            <a:t>, provided the rules for correct beginning of recitation is practiced.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u="none" kern="1200" dirty="0" smtClean="0">
              <a:solidFill>
                <a:srgbClr val="FF0000"/>
              </a:solidFill>
            </a:rPr>
            <a:t>امرأت نوح - أُوْلِي الْأَيْدِي </a:t>
          </a:r>
          <a:endParaRPr lang="fr-CA" sz="1900" b="1" u="none" kern="1200" dirty="0">
            <a:solidFill>
              <a:srgbClr val="FF0000"/>
            </a:solidFill>
          </a:endParaRPr>
        </a:p>
      </dsp:txBody>
      <dsp:txXfrm>
        <a:off x="588331" y="2831933"/>
        <a:ext cx="2112486" cy="1290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306587" y="0"/>
          <a:ext cx="2614282" cy="84628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</a:t>
          </a:r>
          <a:endParaRPr lang="ar-SA" sz="1600" b="1" kern="1200" dirty="0" smtClean="0">
            <a:solidFill>
              <a:srgbClr val="FF0000"/>
            </a:solidFill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331374" y="24787"/>
        <a:ext cx="2564708" cy="796708"/>
      </dsp:txXfrm>
    </dsp:sp>
    <dsp:sp modelId="{BF238E45-5E1E-4170-A999-D373FC29A605}">
      <dsp:nvSpPr>
        <dsp:cNvPr id="0" name=""/>
        <dsp:cNvSpPr/>
      </dsp:nvSpPr>
      <dsp:spPr>
        <a:xfrm>
          <a:off x="568015" y="846282"/>
          <a:ext cx="193326" cy="98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638"/>
              </a:lnTo>
              <a:lnTo>
                <a:pt x="193326" y="98263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FF20D-1C70-4ACD-AF55-64B9E7286FBD}">
      <dsp:nvSpPr>
        <dsp:cNvPr id="0" name=""/>
        <dsp:cNvSpPr/>
      </dsp:nvSpPr>
      <dsp:spPr>
        <a:xfrm>
          <a:off x="761341" y="1175350"/>
          <a:ext cx="2091425" cy="1307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>
              <a:solidFill>
                <a:srgbClr val="002060"/>
              </a:solidFill>
            </a:rPr>
            <a:t>الوقوف على كلمة بمحض اختيار </a:t>
          </a:r>
          <a:r>
            <a:rPr lang="ar-SA" sz="1400" kern="1200" dirty="0" smtClean="0">
              <a:solidFill>
                <a:srgbClr val="002060"/>
              </a:solidFill>
            </a:rPr>
            <a:t>القارئ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To stop intentionally by choice. </a:t>
          </a:r>
          <a:endParaRPr lang="fr-CA" sz="1400" kern="1200" dirty="0">
            <a:solidFill>
              <a:srgbClr val="002060"/>
            </a:solidFill>
          </a:endParaRPr>
        </a:p>
      </dsp:txBody>
      <dsp:txXfrm>
        <a:off x="799626" y="1213635"/>
        <a:ext cx="2014855" cy="1230571"/>
      </dsp:txXfrm>
    </dsp:sp>
    <dsp:sp modelId="{A8E1C4DA-E300-4900-B47C-8A493FE67C12}">
      <dsp:nvSpPr>
        <dsp:cNvPr id="0" name=""/>
        <dsp:cNvSpPr/>
      </dsp:nvSpPr>
      <dsp:spPr>
        <a:xfrm>
          <a:off x="568015" y="846282"/>
          <a:ext cx="193326" cy="2616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564"/>
              </a:lnTo>
              <a:lnTo>
                <a:pt x="193326" y="261656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EC60A-C2AF-4DA1-B2E9-07CA1134E185}">
      <dsp:nvSpPr>
        <dsp:cNvPr id="0" name=""/>
        <dsp:cNvSpPr/>
      </dsp:nvSpPr>
      <dsp:spPr>
        <a:xfrm>
          <a:off x="761341" y="2809276"/>
          <a:ext cx="2091425" cy="13071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>
              <a:solidFill>
                <a:srgbClr val="FF0000"/>
              </a:solidFill>
            </a:rPr>
            <a:t>الجواز</a:t>
          </a:r>
          <a:r>
            <a:rPr lang="ar-SA" sz="1400" kern="1200" dirty="0"/>
            <a:t> </a:t>
          </a:r>
          <a:r>
            <a:rPr lang="ar-SA" sz="1400" kern="1200" dirty="0">
              <a:solidFill>
                <a:srgbClr val="002060"/>
              </a:solidFill>
            </a:rPr>
            <a:t>إلا إذا أوهم معنى غير مراد أو لم يفهم له معنى </a:t>
          </a:r>
          <a:endParaRPr lang="ar-SA" sz="1400" kern="1200" dirty="0" smtClean="0">
            <a:solidFill>
              <a:srgbClr val="00206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Allowable</a:t>
          </a:r>
          <a:r>
            <a:rPr lang="en-US" sz="1400" kern="1200" dirty="0" smtClean="0">
              <a:solidFill>
                <a:srgbClr val="002060"/>
              </a:solidFill>
            </a:rPr>
            <a:t>, provided the meaning is not obscured or changed</a:t>
          </a:r>
          <a:endParaRPr lang="fr-CA" sz="1400" kern="1200" dirty="0">
            <a:solidFill>
              <a:srgbClr val="002060"/>
            </a:solidFill>
          </a:endParaRPr>
        </a:p>
      </dsp:txBody>
      <dsp:txXfrm>
        <a:off x="799626" y="2847561"/>
        <a:ext cx="2014855" cy="1230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6316" y="187467"/>
          <a:ext cx="4429206" cy="3833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 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17543" y="198694"/>
        <a:ext cx="4406752" cy="360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430524" y="2486"/>
          <a:ext cx="1974047" cy="119364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التام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(Complete)</a:t>
          </a: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Tamm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5485" y="37447"/>
        <a:ext cx="1904125" cy="1123725"/>
      </dsp:txXfrm>
    </dsp:sp>
    <dsp:sp modelId="{D3BFFFD1-84F0-4431-A7BC-2AD4A5FDE42C}">
      <dsp:nvSpPr>
        <dsp:cNvPr id="0" name=""/>
        <dsp:cNvSpPr/>
      </dsp:nvSpPr>
      <dsp:spPr>
        <a:xfrm>
          <a:off x="627929" y="1196133"/>
          <a:ext cx="197404" cy="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67"/>
              </a:lnTo>
              <a:lnTo>
                <a:pt x="197404" y="74026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825334" y="1442889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2060"/>
              </a:solidFill>
            </a:rPr>
            <a:t>تام لازم</a:t>
          </a:r>
          <a:endParaRPr lang="en-US" sz="2000" b="1" kern="1200" dirty="0" smtClean="0">
            <a:solidFill>
              <a:srgbClr val="00206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Tamm </a:t>
          </a:r>
          <a:r>
            <a:rPr lang="en-US" sz="2000" b="1" kern="1200" dirty="0" err="1" smtClean="0">
              <a:solidFill>
                <a:srgbClr val="002060"/>
              </a:solidFill>
            </a:rPr>
            <a:t>Lazim</a:t>
          </a:r>
          <a:r>
            <a:rPr lang="en-US" sz="2000" b="1" kern="1200" dirty="0" smtClean="0">
              <a:solidFill>
                <a:srgbClr val="002060"/>
              </a:solidFill>
            </a:rPr>
            <a:t> </a:t>
          </a:r>
        </a:p>
      </dsp:txBody>
      <dsp:txXfrm>
        <a:off x="854243" y="1471798"/>
        <a:ext cx="1521419" cy="929205"/>
      </dsp:txXfrm>
    </dsp:sp>
    <dsp:sp modelId="{7290032A-6EC8-435D-B741-3F3F15200750}">
      <dsp:nvSpPr>
        <dsp:cNvPr id="0" name=""/>
        <dsp:cNvSpPr/>
      </dsp:nvSpPr>
      <dsp:spPr>
        <a:xfrm>
          <a:off x="627929" y="1196133"/>
          <a:ext cx="197404" cy="1974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047"/>
              </a:lnTo>
              <a:lnTo>
                <a:pt x="197404" y="19740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825334" y="2676668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b="1" kern="1200" dirty="0" smtClean="0">
              <a:solidFill>
                <a:srgbClr val="002060"/>
              </a:solidFill>
            </a:rPr>
            <a:t>تام مطلق</a:t>
          </a:r>
          <a:endParaRPr lang="en-US" sz="1900" b="1" kern="1200" dirty="0" smtClean="0">
            <a:solidFill>
              <a:srgbClr val="002060"/>
            </a:solidFill>
          </a:endParaRP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2060"/>
              </a:solidFill>
            </a:rPr>
            <a:t>Tamm </a:t>
          </a:r>
          <a:r>
            <a:rPr lang="en-US" sz="1900" b="1" kern="1200" dirty="0" err="1" smtClean="0">
              <a:solidFill>
                <a:srgbClr val="002060"/>
              </a:solidFill>
            </a:rPr>
            <a:t>Mutlaq</a:t>
          </a:r>
          <a:endParaRPr lang="fr-CA" sz="1900" u="sng" kern="1200" dirty="0">
            <a:solidFill>
              <a:srgbClr val="002060"/>
            </a:solidFill>
          </a:endParaRPr>
        </a:p>
      </dsp:txBody>
      <dsp:txXfrm>
        <a:off x="854243" y="2705577"/>
        <a:ext cx="1521419" cy="9292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0" y="288795"/>
          <a:ext cx="2466992" cy="113586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الكافي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</a:rPr>
            <a:t>Adeqate</a:t>
          </a:r>
          <a:r>
            <a:rPr lang="en-US" sz="2400" b="1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400" b="1" kern="1200" dirty="0" err="1" smtClean="0">
              <a:solidFill>
                <a:schemeClr val="accent1">
                  <a:lumMod val="50000"/>
                </a:schemeClr>
              </a:solidFill>
            </a:rPr>
            <a:t>Kafi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268" y="322063"/>
        <a:ext cx="2400456" cy="1069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B73-FF2B-48F8-840C-5CB170B43CC6}">
      <dsp:nvSpPr>
        <dsp:cNvPr id="0" name=""/>
        <dsp:cNvSpPr/>
      </dsp:nvSpPr>
      <dsp:spPr>
        <a:xfrm>
          <a:off x="430524" y="2486"/>
          <a:ext cx="1974047" cy="119364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accent1">
                  <a:lumMod val="50000"/>
                </a:schemeClr>
              </a:solidFill>
            </a:rPr>
            <a:t>الوقف القبيح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b="1" kern="1200" dirty="0" err="1" smtClean="0">
              <a:solidFill>
                <a:schemeClr val="accent1">
                  <a:lumMod val="50000"/>
                </a:schemeClr>
              </a:solidFill>
            </a:rPr>
            <a:t>Qabeeh</a:t>
          </a:r>
          <a:r>
            <a:rPr lang="fr-CA" sz="2400" b="1" kern="1200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fr-CA" sz="2400" b="1" kern="1200" dirty="0" err="1" smtClean="0">
              <a:solidFill>
                <a:schemeClr val="accent1">
                  <a:lumMod val="50000"/>
                </a:schemeClr>
              </a:solidFill>
            </a:rPr>
            <a:t>Ugly</a:t>
          </a:r>
          <a:r>
            <a:rPr lang="fr-CA" sz="2400" b="1" kern="1200" dirty="0" smtClean="0">
              <a:solidFill>
                <a:schemeClr val="accent1">
                  <a:lumMod val="50000"/>
                </a:schemeClr>
              </a:solidFill>
            </a:rPr>
            <a:t>)</a:t>
          </a:r>
          <a:endParaRPr lang="fr-CA" sz="2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5485" y="37447"/>
        <a:ext cx="1904125" cy="1123725"/>
      </dsp:txXfrm>
    </dsp:sp>
    <dsp:sp modelId="{D3BFFFD1-84F0-4431-A7BC-2AD4A5FDE42C}">
      <dsp:nvSpPr>
        <dsp:cNvPr id="0" name=""/>
        <dsp:cNvSpPr/>
      </dsp:nvSpPr>
      <dsp:spPr>
        <a:xfrm>
          <a:off x="627929" y="1196133"/>
          <a:ext cx="197404" cy="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67"/>
              </a:lnTo>
              <a:lnTo>
                <a:pt x="197404" y="74026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F7AFE-74C3-47BE-B551-36386679E7C4}">
      <dsp:nvSpPr>
        <dsp:cNvPr id="0" name=""/>
        <dsp:cNvSpPr/>
      </dsp:nvSpPr>
      <dsp:spPr>
        <a:xfrm>
          <a:off x="825334" y="1442889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rgbClr val="002060"/>
              </a:solidFill>
            </a:rPr>
            <a:t>قبيح</a:t>
          </a:r>
          <a:endParaRPr lang="en-US" sz="2000" b="1" kern="1200" dirty="0" smtClean="0">
            <a:solidFill>
              <a:srgbClr val="002060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Ugly</a:t>
          </a:r>
        </a:p>
      </dsp:txBody>
      <dsp:txXfrm>
        <a:off x="854243" y="1471798"/>
        <a:ext cx="1521419" cy="929205"/>
      </dsp:txXfrm>
    </dsp:sp>
    <dsp:sp modelId="{7290032A-6EC8-435D-B741-3F3F15200750}">
      <dsp:nvSpPr>
        <dsp:cNvPr id="0" name=""/>
        <dsp:cNvSpPr/>
      </dsp:nvSpPr>
      <dsp:spPr>
        <a:xfrm>
          <a:off x="627929" y="1196133"/>
          <a:ext cx="197404" cy="1974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047"/>
              </a:lnTo>
              <a:lnTo>
                <a:pt x="197404" y="197404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969D1-CBC7-4612-A8DF-C38615FB86D8}">
      <dsp:nvSpPr>
        <dsp:cNvPr id="0" name=""/>
        <dsp:cNvSpPr/>
      </dsp:nvSpPr>
      <dsp:spPr>
        <a:xfrm>
          <a:off x="825334" y="2676668"/>
          <a:ext cx="1579237" cy="987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rgbClr val="002060"/>
              </a:solidFill>
            </a:rPr>
            <a:t>أشد قبحاً</a:t>
          </a:r>
          <a:endParaRPr lang="en-US" sz="2500" b="1" kern="1200" dirty="0" smtClean="0">
            <a:solidFill>
              <a:srgbClr val="002060"/>
            </a:solidFill>
          </a:endParaRP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Very Ugly</a:t>
          </a:r>
          <a:endParaRPr lang="fr-CA" sz="2000" u="sng" kern="1200" dirty="0">
            <a:solidFill>
              <a:srgbClr val="002060"/>
            </a:solidFill>
          </a:endParaRPr>
        </a:p>
      </dsp:txBody>
      <dsp:txXfrm>
        <a:off x="854243" y="2705577"/>
        <a:ext cx="1521419" cy="9292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6978-AC8F-4FD7-941E-D3229238E7F9}">
      <dsp:nvSpPr>
        <dsp:cNvPr id="0" name=""/>
        <dsp:cNvSpPr/>
      </dsp:nvSpPr>
      <dsp:spPr>
        <a:xfrm>
          <a:off x="6316" y="187467"/>
          <a:ext cx="4429206" cy="38331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ar-SA" sz="2000" b="1" kern="1200" dirty="0" smtClean="0">
              <a:solidFill>
                <a:srgbClr val="FF0000"/>
              </a:solidFill>
            </a:rPr>
            <a:t>اختياري 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rgbClr val="FF0000"/>
              </a:solidFill>
            </a:rPr>
            <a:t>(By Choice)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err="1" smtClean="0">
              <a:solidFill>
                <a:srgbClr val="FF0000"/>
              </a:solidFill>
            </a:rPr>
            <a:t>Ikhtiyary</a:t>
          </a:r>
          <a:r>
            <a:rPr lang="ar-SA" sz="1600" b="1" kern="1200" dirty="0" smtClean="0">
              <a:solidFill>
                <a:srgbClr val="FF0000"/>
              </a:solidFill>
            </a:rPr>
            <a:t> </a:t>
          </a:r>
          <a:endParaRPr lang="en-US" sz="1600" b="1" kern="1200" dirty="0" smtClean="0">
            <a:solidFill>
              <a:srgbClr val="FF0000"/>
            </a:solidFill>
          </a:endParaRPr>
        </a:p>
      </dsp:txBody>
      <dsp:txXfrm>
        <a:off x="17543" y="198694"/>
        <a:ext cx="4406752" cy="3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56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02:00:25.95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810 463,'-45'22,"2"3,0 1,-6 8,41-29,1-1,-1 0,0 0,0 0,0-1,0 0,-1 0,1-1,-1-1,0 1,-5-1,-17 1,0-2,-22-3,-10 1,33 3,22 0,0-1,-1 0,1 0,0 0,0-1,-1 0,1-1,-7-2,15 4,-1 0,0 0,1-1,-1 1,0-1,1 1,-1 0,1-1,-1 1,1-1,-1 0,1 1,-1-1,1 1,-1-1,1 0,0 1,-1-1,1 0,0 1,0-1,0 0,-1 1,1-1,0 0,0 0,0 1,0-1,0 0,0 0,0 1,1-1,-1 0,0 1,0-1,0 0,1 1,-1-1,0 0,1 1,-1-1,1 0,1-3,1 0,0 1,0-1,0 1,0-1,3-1,10-8,2 0,0 1,0 1,1 1,6-2,101-39,-118 48,95-33,2 4,1 5,102-12,-177 34,0 2,1 1,-1 1,4 2,-15 5,-20-6,1 0,-1 0,0 1,1-1,-1 0,0 1,1-1,-1 0,0 0,1 1,-1-1,0 1,0-1,0 0,1 1,-1-1,0 0,0 1,0-1,0 1,0-1,0 1,0-1,0 0,0 1,0-1,0 2,-1-1,0 0,0 0,1 1,-1-1,0 0,0 0,0 0,-1 0,1 0,0 0,0 0,0-1,-1 1,1 0,0-1,-1 1,1-1,0 1,-1-1,1 1,-1-1,-32 8,0-2,-28 1,-38 8,-13 9,-118 24,162-38,1-2,-31-2,-152-8,290-12,122-25,2 7,1 7,1 7,1 8,29 7,-161 5,-26-1,0-1,1 1,-1-1,1-1,-1 0,0 0,8-2,-16 3,0 0,1 0,-1 0,0 0,0 0,1 0,-1 0,0 0,0 0,0-1,1 1,-1 0,0 0,0 0,0 0,0 0,1-1,-1 1,0 0,0 0,0 0,0 0,0-1,0 1,0 0,1 0,-1 0,0-1,0 1,0 0,0 0,0-1,0 1,0 0,0 0,0 0,0-1,0 1,0 0,0 0,-8-8,-17-5,-7 1,-1 1,-1 2,1 1,-1 2,-32-2,-52 1,-8 5,112 2,-90 3,-35 8,39-2,92-8,5-1,-1 1,1-1,-1 0,1 0,-1 0,1 0,-1-1,1 1,-1-1,-1-1,5 2,0 0,0 0,-1 0,1 0,0 0,0 0,0 0,0-1,-1 1,1 0,0 0,0 0,0 0,0 0,0-1,-1 1,1 0,0 0,0 0,0-1,0 1,0 0,0 0,0 0,0-1,0 1,0 0,0 0,0 0,0-1,0 1,0 0,0 0,0-1,0 1,0 0,0 0,0 0,0-1,0 1,0 0,0 0,1 0,-1-1,11-9,20-6,-29 14,59-25,1 3,1 2,0 3,50-8,265-32,-376 59,45-6,-1 1,44 3,-89 2,0 0,0-1,-1 1,1 1,0-1,0 0,0 0,-1 0,1 0,0 0,0 1,0-1,-1 0,1 1,0-1,-1 1,1-1,0 1,-2-1,1 1,-1 0,1-1,-1 1,1 0,-1-1,0 1,1-1,-1 1,0-1,0 1,1-1,-1 0,0 1,0-1,0 0,1 0,-1 1,0-1,0 0,-38 12,0-2,-22 2,-10 2,-58 20,2 5,-102 47,-226 83,354-134,89-30,0 1,0 0,1 1,0 0,-9 8,15-11,-1 3,11-4,19 0,-20-3,358 0,-176-1,538 0,-413 0,415 2,-665 0,50 8,-110-9,31 6,-30-5,-1-1,1 0,-1 1,0-1,0 1,1 0,-1-1,0 1,0 0,0 0,0 0,1 0,-2 0,1 0,0 0,0 0,0 0,0 1,-1-2,0 1,0-1,1 1,-1-1,0 1,0-1,0 1,0-1,0 1,0-1,0 1,-1-1,1 1,0-1,0 1,0-1,0 1,-1-1,1 1,0-1,-1 1,1-1,0 0,-1 1,1-1,0 1,-1-1,1 0,0 0,-1 1,1-1,-1 0,1 0,-1 1,-20 8,-14 0,0-1,-1-2,-9-1,-21 4,-1143 190,1130-186,-153 22,-120-2,230-24,-68 2,228-24,14 3,14 0,82-11,266-35,2 24,-404 32,0-1,0 0,1 1,-1 1,1 0,-1 0,1 1,-1 1,0 0,7 4,-17-7,0 1,-1 0,1 0,-1 1,0-1,1 0,-1 0,0 1,0-1,1 1,-1-1,0 1,-1-1,1 1,0-1,0 1,-1 0,1 0,-1-1,1 1,-1 0,0 0,0 0,0-1,0 1,0 0,0 0,0 0,0-1,-1 1,1 0,-1 0,0-1,1 1,-1 1,-4 9,-1 0,0 0,-1 0,-5 7,4-6,-22 34,-3-1,-18 19,-81 83,87-100,-17 16,-2-4,-4-2,-1-3,-4-3,70-50,-2 2,-1 0,1-1,-1 1,0-1,-2 0,8-2,-1-1,1 0,0 0,0 0,0 0,0 0,0 0,0 0,0 0,0 0,0 0,0 1,0-1,0 0,0 0,0 0,-1 0,1 0,0 0,0 0,0 0,0 0,0 0,0 0,0 0,0 0,-1 0,1 0,0 0,0 0,0 0,0 0,0 0,0 0,0 0,0 0,-1 0,1 0,0 0,0 0,0 0,0 0,0 0,0 0,0 0,0 0,0-1,0 1,0 0,-1 0,1 0,0 0,0 0,0 0,0 0,0 0,0 0,0-1,0 1,0 0,0 0,0 0,0 0,0 0,0 0,0 0,0-1,8-6,84-45,2 4,33-10,-101 46,197-84,7 8,-127 54,1 4,2 5,51-3,-155 28,28-7,-29 7,-1-1,0 1,1 0,-1 0,0 0,1 0,-1-1,0 1,0 0,1 0,-1-1,0 1,1 0,-1-1,0 1,0 0,0-1,0 1,1 0,-1-1,0 1,0 0,0-1,0 1,0-1,0 1,0-1,0 0,-1 0,1 1,0-1,-1 0,1 1,-1-1,1 1,-1-1,1 0,-1 1,1-1,-1 1,0-1,1 1,-1 0,0-1,-20-12,-1 0,0 2,-12-4,-29-15,-76-40,-72-23,158 69,38 17,0 0,0 0,0 2,-1 0,0 1,0 0,-15-1,12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25:04.06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69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93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0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07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73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12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68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00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2021-04-02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18</a:t>
            </a:r>
            <a:r>
              <a:rPr lang="ar-SA" sz="1800" b="1" dirty="0" smtClean="0"/>
              <a:t>2</a:t>
            </a:r>
            <a:r>
              <a:rPr lang="ar-KW" sz="1800" b="1" dirty="0" smtClean="0"/>
              <a:t>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SA" sz="1800" b="1" dirty="0" smtClean="0"/>
              <a:t>5 – 6 – الفصل الثاني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2021-04-02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2021-04-02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2021-04-02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2021-04-02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2021-04-02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2021-04-02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2021-04-02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2021-04-02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2021-04-02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2021-04-02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2021-04-02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5.crdownload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.xm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8.png"/><Relationship Id="rId3" Type="http://schemas.openxmlformats.org/officeDocument/2006/relationships/customXml" Target="../ink/ink8.xml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17" Type="http://schemas.openxmlformats.org/officeDocument/2006/relationships/image" Target="../media/image5.crdownload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1.xml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customXml" Target="../ink/ink15.xml"/><Relationship Id="rId7" Type="http://schemas.openxmlformats.org/officeDocument/2006/relationships/customXml" Target="../ink/ink16.xml"/><Relationship Id="rId12" Type="http://schemas.openxmlformats.org/officeDocument/2006/relationships/customXml" Target="../ink/ink19.xml"/><Relationship Id="rId17" Type="http://schemas.openxmlformats.org/officeDocument/2006/relationships/image" Target="../media/image5.crdownload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18.xml"/><Relationship Id="rId9" Type="http://schemas.openxmlformats.org/officeDocument/2006/relationships/customXml" Target="../ink/ink17.xml"/><Relationship Id="rId14" Type="http://schemas.openxmlformats.org/officeDocument/2006/relationships/customXml" Target="../ink/ink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customXml" Target="../ink/ink22.xml"/><Relationship Id="rId7" Type="http://schemas.openxmlformats.org/officeDocument/2006/relationships/customXml" Target="../ink/ink23.xml"/><Relationship Id="rId12" Type="http://schemas.openxmlformats.org/officeDocument/2006/relationships/customXml" Target="../ink/ink26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25.xml"/><Relationship Id="rId9" Type="http://schemas.openxmlformats.org/officeDocument/2006/relationships/customXml" Target="../ink/ink24.xml"/><Relationship Id="rId14" Type="http://schemas.openxmlformats.org/officeDocument/2006/relationships/customXml" Target="../ink/ink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10.jpeg"/><Relationship Id="rId3" Type="http://schemas.openxmlformats.org/officeDocument/2006/relationships/customXml" Target="../ink/ink29.xml"/><Relationship Id="rId7" Type="http://schemas.openxmlformats.org/officeDocument/2006/relationships/customXml" Target="../ink/ink30.xml"/><Relationship Id="rId12" Type="http://schemas.openxmlformats.org/officeDocument/2006/relationships/customXml" Target="../ink/ink33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35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2.xml"/><Relationship Id="rId19" Type="http://schemas.openxmlformats.org/officeDocument/2006/relationships/image" Target="../media/image11.jpeg"/><Relationship Id="rId9" Type="http://schemas.openxmlformats.org/officeDocument/2006/relationships/customXml" Target="../ink/ink31.xml"/><Relationship Id="rId14" Type="http://schemas.openxmlformats.org/officeDocument/2006/relationships/customXml" Target="../ink/ink3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10.jpeg"/><Relationship Id="rId3" Type="http://schemas.openxmlformats.org/officeDocument/2006/relationships/customXml" Target="../ink/ink36.xml"/><Relationship Id="rId7" Type="http://schemas.openxmlformats.org/officeDocument/2006/relationships/customXml" Target="../ink/ink37.xml"/><Relationship Id="rId12" Type="http://schemas.openxmlformats.org/officeDocument/2006/relationships/customXml" Target="../ink/ink40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2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39.xml"/><Relationship Id="rId19" Type="http://schemas.openxmlformats.org/officeDocument/2006/relationships/image" Target="../media/image11.jpeg"/><Relationship Id="rId9" Type="http://schemas.openxmlformats.org/officeDocument/2006/relationships/customXml" Target="../ink/ink38.xml"/><Relationship Id="rId14" Type="http://schemas.openxmlformats.org/officeDocument/2006/relationships/customXml" Target="../ink/ink4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10.jpeg"/><Relationship Id="rId3" Type="http://schemas.openxmlformats.org/officeDocument/2006/relationships/customXml" Target="../ink/ink43.xml"/><Relationship Id="rId21" Type="http://schemas.openxmlformats.org/officeDocument/2006/relationships/image" Target="../media/image13.jpeg"/><Relationship Id="rId7" Type="http://schemas.openxmlformats.org/officeDocument/2006/relationships/customXml" Target="../ink/ink44.xml"/><Relationship Id="rId12" Type="http://schemas.openxmlformats.org/officeDocument/2006/relationships/customXml" Target="../ink/ink47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49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46.xml"/><Relationship Id="rId19" Type="http://schemas.openxmlformats.org/officeDocument/2006/relationships/image" Target="../media/image11.jpeg"/><Relationship Id="rId9" Type="http://schemas.openxmlformats.org/officeDocument/2006/relationships/customXml" Target="../ink/ink45.xml"/><Relationship Id="rId14" Type="http://schemas.openxmlformats.org/officeDocument/2006/relationships/customXml" Target="../ink/ink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customXml" Target="../ink/ink50.xml"/><Relationship Id="rId7" Type="http://schemas.openxmlformats.org/officeDocument/2006/relationships/customXml" Target="../ink/ink51.xml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customXml" Target="../ink/ink53.xml"/><Relationship Id="rId9" Type="http://schemas.openxmlformats.org/officeDocument/2006/relationships/customXml" Target="../ink/ink52.xml"/><Relationship Id="rId14" Type="http://schemas.openxmlformats.org/officeDocument/2006/relationships/customXml" Target="../ink/ink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078" y="2627290"/>
            <a:ext cx="9144000" cy="1077074"/>
          </a:xfrm>
        </p:spPr>
        <p:txBody>
          <a:bodyPr/>
          <a:lstStyle/>
          <a:p>
            <a:r>
              <a:rPr lang="ar-SA" dirty="0" smtClean="0"/>
              <a:t>الوقف والسكت والابتداء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9078" y="4659324"/>
            <a:ext cx="9144000" cy="1655762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2021-04-02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262729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/>
          </p:nvPr>
        </p:nvGraphicFramePr>
        <p:xfrm>
          <a:off x="4107909" y="2030506"/>
          <a:ext cx="4435523" cy="76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921737"/>
              </p:ext>
            </p:extLst>
          </p:nvPr>
        </p:nvGraphicFramePr>
        <p:xfrm>
          <a:off x="9748911" y="2794394"/>
          <a:ext cx="2230186" cy="173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4909625" y="2794394"/>
            <a:ext cx="4839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الوقف على كلام تام في ذاته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متعلق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بما بعده بالمعنى دون اللفظ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فيجوز الوقف عليه والابتداء بما بعده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>
                <a:latin typeface="TimesNewRomanPSMT"/>
              </a:rPr>
              <a:t>To stop at a place where the previous recitation is meaningful</a:t>
            </a:r>
            <a:r>
              <a:rPr lang="en-US" sz="2000" b="1" dirty="0" smtClean="0">
                <a:latin typeface="TimesNewRomanPSMT"/>
              </a:rPr>
              <a:t>;</a:t>
            </a:r>
            <a:endParaRPr lang="ar-SA" sz="2000" b="1" dirty="0" smtClean="0">
              <a:latin typeface="TimesNewRomanPSMT"/>
            </a:endParaRPr>
          </a:p>
          <a:p>
            <a:pPr algn="ctr"/>
            <a:r>
              <a:rPr lang="en-US" sz="2000" b="1" dirty="0" smtClean="0">
                <a:latin typeface="TimesNewRomanPSMT"/>
              </a:rPr>
              <a:t> it </a:t>
            </a:r>
            <a:r>
              <a:rPr lang="en-US" sz="2000" b="1" dirty="0">
                <a:latin typeface="TimesNewRomanPSMT"/>
              </a:rPr>
              <a:t>is closely related to the following part in meaning </a:t>
            </a:r>
            <a:r>
              <a:rPr lang="en-US" sz="2000" b="1" dirty="0" smtClean="0">
                <a:latin typeface="TimesNewRomanPSMT"/>
              </a:rPr>
              <a:t>but not </a:t>
            </a:r>
            <a:r>
              <a:rPr lang="en-US" sz="2000" b="1" dirty="0">
                <a:latin typeface="TimesNewRomanPSMT"/>
              </a:rPr>
              <a:t>in </a:t>
            </a:r>
            <a:r>
              <a:rPr lang="en-US" sz="2000" b="1" dirty="0" smtClean="0">
                <a:latin typeface="TimesNewRomanPSMT"/>
              </a:rPr>
              <a:t>wording</a:t>
            </a:r>
            <a:endParaRPr lang="ar-SA" sz="2000" b="1" dirty="0" smtClean="0">
              <a:latin typeface="TimesNewRomanPSMT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It is allowable to stop at this 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point</a:t>
            </a:r>
            <a:r>
              <a:rPr lang="ar-SA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allowable to 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start</a:t>
            </a:r>
            <a:r>
              <a:rPr lang="ar-SA" sz="20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NewRomanPSMT"/>
              </a:rPr>
              <a:t>from </a:t>
            </a:r>
            <a:r>
              <a:rPr lang="en-US" sz="2000" b="1" dirty="0">
                <a:solidFill>
                  <a:srgbClr val="FF0000"/>
                </a:solidFill>
                <a:latin typeface="TimesNewRomanPSMT"/>
              </a:rPr>
              <a:t>the following word after the stopping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410" y="2925218"/>
            <a:ext cx="339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وَٱسۡتَعِينُواْ بِٱلصَّبۡرِ وَٱلصَّلَوٰةِۚ </a:t>
            </a:r>
            <a:endParaRPr lang="en-US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 rtl="1" fontAlgn="base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وَإِنَّهَا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لَكَبِيرَةٌ إِلَّا عَلَى </a:t>
            </a:r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ٱلۡخَٰشِعِينَ</a:t>
            </a:r>
            <a:endParaRPr lang="en-US" sz="2400" b="1" dirty="0" smtClean="0">
              <a:solidFill>
                <a:srgbClr val="FF0000"/>
              </a:solidFill>
              <a:latin typeface="conv_original-haf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5761" y="3048329"/>
            <a:ext cx="63511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/>
              </a:rPr>
              <a:t>(</a:t>
            </a:r>
            <a:r>
              <a:rPr lang="ar-SA" sz="6000" b="1" baseline="30000" dirty="0" smtClean="0">
                <a:solidFill>
                  <a:srgbClr val="FF0000"/>
                </a:solidFill>
                <a:latin typeface="conv_original-hafs"/>
              </a:rPr>
              <a:t>ج</a:t>
            </a:r>
            <a:r>
              <a:rPr lang="en-US" dirty="0" smtClean="0">
                <a:latin typeface="TimesNewRomanPSMT"/>
              </a:rPr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043049" y="4585292"/>
            <a:ext cx="745717" cy="9130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/>
              </a:rPr>
              <a:t>(</a:t>
            </a:r>
            <a:r>
              <a:rPr lang="ar-SA" sz="8000" b="1" baseline="-25000" dirty="0" smtClean="0">
                <a:solidFill>
                  <a:srgbClr val="FF0000"/>
                </a:solidFill>
                <a:latin typeface="conv_original-hafs"/>
              </a:rPr>
              <a:t>ۖ</a:t>
            </a:r>
            <a:r>
              <a:rPr lang="en-US" dirty="0" smtClean="0">
                <a:latin typeface="TimesNewRomanPSMT"/>
              </a:rPr>
              <a:t>)</a:t>
            </a:r>
            <a:endParaRPr lang="ar-SA" dirty="0">
              <a:latin typeface="TimesNewRomanPS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25633" y="4260675"/>
            <a:ext cx="41686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وَإِذِ </a:t>
            </a:r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ٱسۡتَسۡقَىٰ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مُوسَىٰ لِقَوۡمِهِۦ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فَقُلۡنَا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ٱضۡرِب بِّعَصَاكَ ٱلۡحَجَرَۖ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فَٱنفَجَرَتۡ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مِنۡهُ ٱثۡنَتَا عَشۡرَةَ عَيۡنٗاۖ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قَدۡ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عَلِمَ كُلُّ أُنَاسٖ مَّشۡرَبَهُمۡۖ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sz="1600" b="1" dirty="0" smtClean="0">
                <a:latin typeface="conv_original-hafs"/>
              </a:rPr>
              <a:t>كُلُواْ </a:t>
            </a:r>
            <a:r>
              <a:rPr lang="ar-SA" sz="1600" b="1" dirty="0">
                <a:latin typeface="conv_original-hafs"/>
              </a:rPr>
              <a:t>وَٱشۡرَبُواْ مِن رِّزۡقِ ٱللَّهِ وَلَا تَعۡثَوۡاْ فِي ٱلۡأَرۡضِ </a:t>
            </a:r>
            <a:r>
              <a:rPr lang="ar-SA" sz="1600" b="1" dirty="0" smtClean="0">
                <a:latin typeface="conv_original-hafs"/>
              </a:rPr>
              <a:t>مُفۡسِدِين</a:t>
            </a:r>
            <a:r>
              <a:rPr lang="ar-SA" dirty="0">
                <a:solidFill>
                  <a:srgbClr val="000000"/>
                </a:solidFill>
                <a:latin typeface="changa"/>
              </a:rPr>
              <a:t/>
            </a:r>
            <a:br>
              <a:rPr lang="ar-SA" dirty="0">
                <a:solidFill>
                  <a:srgbClr val="000000"/>
                </a:solidFill>
                <a:latin typeface="chang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1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  <p:bldP spid="8" grpId="0"/>
      <p:bldP spid="14" grpId="0" animBg="1"/>
      <p:bldP spid="15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/>
          </p:nvPr>
        </p:nvGraphicFramePr>
        <p:xfrm>
          <a:off x="4107909" y="2030506"/>
          <a:ext cx="4435523" cy="76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78174"/>
              </p:ext>
            </p:extLst>
          </p:nvPr>
        </p:nvGraphicFramePr>
        <p:xfrm>
          <a:off x="9748911" y="2794394"/>
          <a:ext cx="2230186" cy="173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6764454" y="2925218"/>
            <a:ext cx="280157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الوقف على كلام تام في ذاته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متعلق </a:t>
            </a:r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بما بعده بالمعنى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واللفظ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latin typeface="TimesNewRomanPSMT"/>
              </a:rPr>
              <a:t>To stop at a place where the previous recitation is meaningful</a:t>
            </a:r>
            <a:r>
              <a:rPr lang="en-US" b="1" dirty="0" smtClean="0">
                <a:latin typeface="TimesNewRomanPSMT"/>
              </a:rPr>
              <a:t>; it </a:t>
            </a:r>
            <a:r>
              <a:rPr lang="en-US" b="1" dirty="0">
                <a:latin typeface="TimesNewRomanPSMT"/>
              </a:rPr>
              <a:t>is closely related to the following part in meaning </a:t>
            </a:r>
            <a:r>
              <a:rPr lang="en-US" b="1" dirty="0" smtClean="0">
                <a:latin typeface="TimesNewRomanPSMT"/>
              </a:rPr>
              <a:t>and in </a:t>
            </a:r>
            <a:r>
              <a:rPr lang="en-US" b="1" dirty="0">
                <a:latin typeface="TimesNewRomanPSMT"/>
              </a:rPr>
              <a:t>wording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410" y="2925218"/>
            <a:ext cx="3398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ٱلۡحَمۡدُ لِلَّهِ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 fontAlgn="base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رَبِّ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ٱلۡعَٰلَمِينَ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5633" y="4260675"/>
            <a:ext cx="416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وَإِنَّكُمۡ لَتَمُرُّونَ عَلَيۡهِم مُّصۡبِحِينَ </a:t>
            </a:r>
            <a:r>
              <a:rPr lang="en-US" sz="2400" b="1" dirty="0" smtClean="0">
                <a:solidFill>
                  <a:srgbClr val="FF0000"/>
                </a:solidFill>
                <a:latin typeface="conv_original-hafs"/>
              </a:rPr>
              <a:t>* </a:t>
            </a:r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وَبِٱلَّيۡلِۚ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أَفَلَا تَعۡقِلُونَ</a:t>
            </a:r>
            <a:endParaRPr lang="en-US" sz="2400" b="1" dirty="0">
              <a:solidFill>
                <a:srgbClr val="FF0000"/>
              </a:solidFill>
              <a:latin typeface="conv_original-haf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0878" y="2842320"/>
            <a:ext cx="2993576" cy="13542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TimesNewRomanPSMT"/>
              </a:rPr>
              <a:t>في وسط آية</a:t>
            </a:r>
            <a:endParaRPr lang="en-US" b="1" dirty="0" smtClean="0">
              <a:latin typeface="TimesNewRomanPSMT"/>
            </a:endParaRPr>
          </a:p>
          <a:p>
            <a:pPr algn="ctr"/>
            <a:r>
              <a:rPr lang="ar-SA" sz="1400" b="1" dirty="0">
                <a:solidFill>
                  <a:srgbClr val="FF0000"/>
                </a:solidFill>
              </a:rPr>
              <a:t>فيجوز الوقف عليه </a:t>
            </a:r>
            <a:r>
              <a:rPr lang="ar-SA" sz="1400" b="1" dirty="0" smtClean="0">
                <a:solidFill>
                  <a:srgbClr val="FF0000"/>
                </a:solidFill>
              </a:rPr>
              <a:t>ولا يجوز الابتداء </a:t>
            </a:r>
            <a:r>
              <a:rPr lang="ar-SA" sz="1400" b="1" dirty="0">
                <a:solidFill>
                  <a:srgbClr val="FF0000"/>
                </a:solidFill>
              </a:rPr>
              <a:t>بما بعده</a:t>
            </a:r>
            <a:endParaRPr lang="ar-SA" sz="1400" b="1" dirty="0" smtClean="0">
              <a:latin typeface="TimesNewRomanPSMT"/>
            </a:endParaRPr>
          </a:p>
          <a:p>
            <a:pPr algn="ctr"/>
            <a:r>
              <a:rPr lang="en-US" sz="1400" b="1" dirty="0" smtClean="0">
                <a:latin typeface="TimesNewRomanPSMT"/>
              </a:rPr>
              <a:t>In the middle of a verse</a:t>
            </a:r>
            <a:endParaRPr lang="ar-SA" sz="1400" b="1" dirty="0" smtClean="0">
              <a:latin typeface="TimesNewRomanPSMT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It is allowable to stop at this point</a:t>
            </a:r>
            <a:r>
              <a:rPr lang="ar-SA" sz="1200" b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and </a:t>
            </a:r>
            <a:r>
              <a:rPr lang="en-US" sz="1200" b="1" dirty="0" smtClean="0">
                <a:solidFill>
                  <a:srgbClr val="FF0000"/>
                </a:solidFill>
                <a:latin typeface="TimesNewRomanPSMT"/>
              </a:rPr>
              <a:t>NOT allowable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to start</a:t>
            </a:r>
            <a:r>
              <a:rPr lang="ar-SA" sz="1200" b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from the following </a:t>
            </a:r>
            <a:r>
              <a:rPr lang="en-US" sz="1200" b="1" dirty="0" smtClean="0">
                <a:solidFill>
                  <a:srgbClr val="FF0000"/>
                </a:solidFill>
                <a:latin typeface="TimesNewRomanPSMT"/>
              </a:rPr>
              <a:t>word</a:t>
            </a:r>
            <a:endParaRPr lang="ar-SA" sz="1200" b="1" dirty="0">
              <a:latin typeface="TimesNewRomanPSM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0878" y="4529066"/>
            <a:ext cx="299357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TimesNewRomanPSMT"/>
              </a:rPr>
              <a:t>على رأس آية</a:t>
            </a:r>
            <a:endParaRPr lang="en-US" b="1" dirty="0" smtClean="0">
              <a:latin typeface="TimesNewRomanPSMT"/>
            </a:endParaRPr>
          </a:p>
          <a:p>
            <a:pPr algn="ctr"/>
            <a:r>
              <a:rPr lang="ar-SA" sz="1400" b="1" dirty="0">
                <a:solidFill>
                  <a:srgbClr val="FF0000"/>
                </a:solidFill>
              </a:rPr>
              <a:t>فيجوز الوقف عليه </a:t>
            </a:r>
            <a:r>
              <a:rPr lang="ar-SA" sz="1400" b="1" dirty="0" smtClean="0">
                <a:solidFill>
                  <a:srgbClr val="FF0000"/>
                </a:solidFill>
              </a:rPr>
              <a:t>ويجوز الابتداء </a:t>
            </a:r>
            <a:r>
              <a:rPr lang="ar-SA" sz="1400" b="1" dirty="0">
                <a:solidFill>
                  <a:srgbClr val="FF0000"/>
                </a:solidFill>
              </a:rPr>
              <a:t>بما </a:t>
            </a:r>
            <a:r>
              <a:rPr lang="ar-SA" sz="1400" b="1" dirty="0" smtClean="0">
                <a:solidFill>
                  <a:srgbClr val="FF0000"/>
                </a:solidFill>
              </a:rPr>
              <a:t>بعده إذا لم يوهم معنى غير المراد</a:t>
            </a:r>
            <a:endParaRPr lang="ar-SA" sz="1400" b="1" dirty="0" smtClean="0">
              <a:latin typeface="TimesNewRomanPSMT"/>
            </a:endParaRPr>
          </a:p>
          <a:p>
            <a:pPr algn="ctr"/>
            <a:r>
              <a:rPr lang="en-US" sz="1400" b="1" dirty="0" smtClean="0">
                <a:latin typeface="TimesNewRomanPSMT"/>
              </a:rPr>
              <a:t>At the end of a verse</a:t>
            </a:r>
            <a:endParaRPr lang="ar-SA" sz="1400" b="1" dirty="0" smtClean="0">
              <a:latin typeface="TimesNewRomanPSMT"/>
            </a:endParaRP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It is allowable to stop at this point</a:t>
            </a:r>
            <a:r>
              <a:rPr lang="ar-SA" sz="1200" b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and </a:t>
            </a:r>
            <a:r>
              <a:rPr lang="en-US" sz="1200" b="1" dirty="0" smtClean="0">
                <a:solidFill>
                  <a:srgbClr val="FF0000"/>
                </a:solidFill>
                <a:latin typeface="TimesNewRomanPSMT"/>
              </a:rPr>
              <a:t>allowable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to start</a:t>
            </a:r>
            <a:r>
              <a:rPr lang="ar-SA" sz="1200" b="1" dirty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from the following </a:t>
            </a:r>
            <a:r>
              <a:rPr lang="en-US" sz="1200" b="1" dirty="0" smtClean="0">
                <a:solidFill>
                  <a:srgbClr val="FF0000"/>
                </a:solidFill>
                <a:latin typeface="TimesNewRomanPSMT"/>
              </a:rPr>
              <a:t>word </a:t>
            </a:r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unless it is implying a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NewRomanPSMT"/>
              </a:rPr>
              <a:t>meaning other than the intended one</a:t>
            </a:r>
            <a:endParaRPr lang="ar-SA" sz="1200" b="1" dirty="0">
              <a:solidFill>
                <a:srgbClr val="FF0000"/>
              </a:solidFill>
              <a:latin typeface="TimesNewRomanPSM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73641" y="5406229"/>
            <a:ext cx="416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فَوَيۡلٞ لِّلۡمُصَلِّينَ </a:t>
            </a:r>
            <a:r>
              <a:rPr lang="en-US" sz="2400" b="1" dirty="0" smtClean="0">
                <a:solidFill>
                  <a:srgbClr val="FF0000"/>
                </a:solidFill>
                <a:latin typeface="conv_original-hafs"/>
              </a:rPr>
              <a:t>*</a:t>
            </a:r>
          </a:p>
          <a:p>
            <a:pPr algn="ctr" rtl="1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ٱلَّذِينَ هُمۡ عَن صَلَاتِهِمۡ سَاهُونَ</a:t>
            </a:r>
            <a:endParaRPr lang="en-US" sz="2400" b="1" dirty="0">
              <a:solidFill>
                <a:srgbClr val="FF0000"/>
              </a:solidFill>
              <a:latin typeface="conv_original-hafs"/>
            </a:endParaRPr>
          </a:p>
        </p:txBody>
      </p:sp>
    </p:spTree>
    <p:extLst>
      <p:ext uri="{BB962C8B-B14F-4D97-AF65-F5344CB8AC3E}">
        <p14:creationId xmlns:p14="http://schemas.microsoft.com/office/powerpoint/2010/main" val="2890542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  <p:bldP spid="8" grpId="0"/>
      <p:bldP spid="12" grpId="0"/>
      <p:bldP spid="13" grpId="0" animBg="1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/>
          </p:nvPr>
        </p:nvGraphicFramePr>
        <p:xfrm>
          <a:off x="4107909" y="2030506"/>
          <a:ext cx="4435523" cy="76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124020"/>
              </p:ext>
            </p:extLst>
          </p:nvPr>
        </p:nvGraphicFramePr>
        <p:xfrm>
          <a:off x="9144000" y="2794394"/>
          <a:ext cx="2835097" cy="366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3499639" y="2983536"/>
            <a:ext cx="54792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هوالوقف على كلام لم يتم في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ذاته </a:t>
            </a:r>
          </a:p>
          <a:p>
            <a:pPr algn="ctr"/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ولم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يؤد معنى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صحيحا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ً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لشدة </a:t>
            </a: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تعلقه بما بعده لفظا ومعنى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600" b="1" dirty="0">
                <a:latin typeface="TimesNewRomanPSMT"/>
              </a:rPr>
              <a:t>Stopping at a point where a meaningful statement has </a:t>
            </a:r>
            <a:r>
              <a:rPr lang="en-US" sz="1600" b="1" dirty="0" smtClean="0">
                <a:latin typeface="TimesNewRomanPSMT"/>
              </a:rPr>
              <a:t>not</a:t>
            </a:r>
            <a:r>
              <a:rPr lang="ar-SA" sz="1600" b="1" dirty="0" smtClean="0">
                <a:latin typeface="TimesNewRomanPSMT"/>
              </a:rPr>
              <a:t> </a:t>
            </a:r>
            <a:r>
              <a:rPr lang="en-US" sz="1600" b="1" dirty="0" smtClean="0">
                <a:latin typeface="TimesNewRomanPSMT"/>
              </a:rPr>
              <a:t>been </a:t>
            </a:r>
            <a:r>
              <a:rPr lang="en-US" sz="1600" b="1" dirty="0">
                <a:latin typeface="TimesNewRomanPSMT"/>
              </a:rPr>
              <a:t>completed </a:t>
            </a:r>
            <a:endParaRPr lang="ar-SA" sz="1600" b="1" dirty="0" smtClean="0">
              <a:latin typeface="TimesNewRomanPSMT"/>
            </a:endParaRPr>
          </a:p>
          <a:p>
            <a:pPr algn="ctr"/>
            <a:r>
              <a:rPr lang="en-US" sz="1600" b="1" dirty="0" smtClean="0">
                <a:latin typeface="TimesNewRomanPSMT"/>
              </a:rPr>
              <a:t>because </a:t>
            </a:r>
            <a:r>
              <a:rPr lang="en-US" sz="1600" b="1" dirty="0">
                <a:latin typeface="TimesNewRomanPSMT"/>
              </a:rPr>
              <a:t>it is very </a:t>
            </a:r>
            <a:r>
              <a:rPr lang="en-US" sz="1600" b="1" dirty="0" smtClean="0">
                <a:latin typeface="TimesNewRomanPSMT"/>
              </a:rPr>
              <a:t>much</a:t>
            </a:r>
            <a:r>
              <a:rPr lang="ar-SA" sz="1600" b="1" dirty="0" smtClean="0">
                <a:latin typeface="TimesNewRomanPSMT"/>
              </a:rPr>
              <a:t> </a:t>
            </a:r>
            <a:r>
              <a:rPr lang="en-US" sz="1600" b="1" dirty="0" smtClean="0">
                <a:latin typeface="TimesNewRomanPSMT"/>
              </a:rPr>
              <a:t>dependent </a:t>
            </a:r>
            <a:r>
              <a:rPr lang="en-US" sz="1600" b="1" dirty="0">
                <a:latin typeface="TimesNewRomanPSMT"/>
              </a:rPr>
              <a:t>on </a:t>
            </a:r>
            <a:r>
              <a:rPr lang="en-US" sz="1600" b="1" dirty="0" smtClean="0">
                <a:latin typeface="TimesNewRomanPSMT"/>
              </a:rPr>
              <a:t>the</a:t>
            </a:r>
            <a:r>
              <a:rPr lang="ar-SA" sz="1600" b="1" dirty="0" smtClean="0">
                <a:latin typeface="TimesNewRomanPSMT"/>
              </a:rPr>
              <a:t> </a:t>
            </a:r>
            <a:r>
              <a:rPr lang="en-US" sz="1600" b="1" dirty="0" smtClean="0">
                <a:latin typeface="TimesNewRomanPSMT"/>
              </a:rPr>
              <a:t>following </a:t>
            </a:r>
            <a:r>
              <a:rPr lang="en-US" sz="1600" b="1" dirty="0">
                <a:latin typeface="TimesNewRomanPSMT"/>
              </a:rPr>
              <a:t>verse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4616" y="5259369"/>
            <a:ext cx="563623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هوالوقف على كلام </a:t>
            </a:r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يؤدي معنىً فاسداً غير المراد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latin typeface="TimesNewRomanPSMT"/>
              </a:rPr>
              <a:t>Stopping </a:t>
            </a:r>
            <a:r>
              <a:rPr lang="en-US" b="1" dirty="0">
                <a:latin typeface="TimesNewRomanPSMT"/>
              </a:rPr>
              <a:t>at a point where a meaning</a:t>
            </a:r>
          </a:p>
          <a:p>
            <a:r>
              <a:rPr lang="en-US" b="1" dirty="0">
                <a:latin typeface="TimesNewRomanPSMT"/>
              </a:rPr>
              <a:t>other than the one intended could be understood.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775" y="3131108"/>
            <a:ext cx="199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بِسۡمِ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 fontAlgn="base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ٱللَّهِ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ٱلرَّحۡمَٰنِ ٱلرَّحِيمِ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567" y="4636878"/>
            <a:ext cx="368194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إِنَّ اللَّهَ لَا يَسْتَحْيِي </a:t>
            </a:r>
            <a:endParaRPr lang="ar-SA" sz="2400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conv_original-hafs"/>
              </a:rPr>
              <a:t>أَن </a:t>
            </a:r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يَضْرِبَ مَثَلًا مَّا بَعُوضَةً فَمَا فَوْقَهَا</a:t>
            </a:r>
            <a:endParaRPr lang="en-US" sz="2400" b="1" dirty="0">
              <a:solidFill>
                <a:srgbClr val="FF0000"/>
              </a:solidFill>
              <a:latin typeface="conv_original-haf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459" y="5628665"/>
            <a:ext cx="368194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يَا أَيُّهَا الَّذِينَ آمَنُوا لَا تَقْرَبُوا الصَّلَاةَ وَأَنتُمْ سُكَارَىٰ حَتَّىٰ تَعْلَمُوا مَا تَقُولُونَ</a:t>
            </a:r>
            <a:endParaRPr lang="en-US" sz="2400" b="1" u="sng" dirty="0">
              <a:solidFill>
                <a:srgbClr val="FF0000"/>
              </a:solidFill>
              <a:latin typeface="conv_original-hafs"/>
            </a:endParaRPr>
          </a:p>
        </p:txBody>
      </p:sp>
    </p:spTree>
    <p:extLst>
      <p:ext uri="{BB962C8B-B14F-4D97-AF65-F5344CB8AC3E}">
        <p14:creationId xmlns:p14="http://schemas.microsoft.com/office/powerpoint/2010/main" val="3823554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  <p:bldP spid="6" grpId="0" animBg="1"/>
      <p:bldP spid="8" grpId="0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9" y="2272553"/>
            <a:ext cx="2327953" cy="1788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7" y="1344706"/>
            <a:ext cx="7678271" cy="50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5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 rtl="0"/>
            <a:r>
              <a:rPr lang="ar-S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الــســــكـــت</a:t>
            </a:r>
            <a:br>
              <a:rPr lang="ar-S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Sakt</a:t>
            </a:r>
            <a:r>
              <a:rPr lang="en-US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(Pause)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2021-04-02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31582"/>
            <a:ext cx="679114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الــســـــكــــت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Sakt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(pause)  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3" y="2391680"/>
            <a:ext cx="2352675" cy="242887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119718" y="1825625"/>
            <a:ext cx="8234082" cy="1778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5800" b="1" dirty="0" smtClean="0">
                <a:solidFill>
                  <a:schemeClr val="tx1"/>
                </a:solidFill>
              </a:rPr>
              <a:t>تعريفه </a:t>
            </a:r>
            <a:r>
              <a:rPr lang="ar-SA" sz="4400" dirty="0" smtClean="0">
                <a:solidFill>
                  <a:schemeClr val="tx1"/>
                </a:solidFill>
              </a:rPr>
              <a:t>: </a:t>
            </a:r>
            <a:endParaRPr lang="en-US" sz="4400" dirty="0" smtClean="0">
              <a:solidFill>
                <a:schemeClr val="tx1"/>
              </a:solidFill>
            </a:endParaRPr>
          </a:p>
          <a:p>
            <a:r>
              <a:rPr lang="ar-SA" sz="4400" b="1" dirty="0" smtClean="0">
                <a:solidFill>
                  <a:schemeClr val="tx1"/>
                </a:solidFill>
              </a:rPr>
              <a:t>لغة</a:t>
            </a:r>
            <a:r>
              <a:rPr lang="ar-SA" sz="4400" dirty="0" smtClean="0">
                <a:solidFill>
                  <a:schemeClr val="tx1"/>
                </a:solidFill>
              </a:rPr>
              <a:t>:</a:t>
            </a:r>
            <a:r>
              <a:rPr lang="ar-SA" sz="5200" dirty="0" smtClean="0">
                <a:solidFill>
                  <a:schemeClr val="tx1"/>
                </a:solidFill>
              </a:rPr>
              <a:t> </a:t>
            </a:r>
            <a:r>
              <a:rPr lang="ar-SA" sz="5400" dirty="0" smtClean="0">
                <a:solidFill>
                  <a:schemeClr val="tx1"/>
                </a:solidFill>
              </a:rPr>
              <a:t>المنع</a:t>
            </a:r>
          </a:p>
          <a:p>
            <a:pPr marL="1263650" indent="-1263650"/>
            <a:r>
              <a:rPr lang="ar-SA" sz="4400" b="1" dirty="0" smtClean="0">
                <a:solidFill>
                  <a:schemeClr val="tx1"/>
                </a:solidFill>
              </a:rPr>
              <a:t>واصطلاحا</a:t>
            </a:r>
            <a:r>
              <a:rPr lang="ar-SA" sz="5400" dirty="0" smtClean="0">
                <a:solidFill>
                  <a:schemeClr val="tx1"/>
                </a:solidFill>
              </a:rPr>
              <a:t>: </a:t>
            </a:r>
            <a:r>
              <a:rPr lang="ar-SA" sz="5400" b="1" dirty="0" smtClean="0">
                <a:solidFill>
                  <a:srgbClr val="FF0000"/>
                </a:solidFill>
              </a:rPr>
              <a:t>قطع الصوت على الكلمة القرأنية </a:t>
            </a:r>
            <a:r>
              <a:rPr lang="ar-SA" sz="5400" b="1" u="sng" dirty="0" smtClean="0">
                <a:solidFill>
                  <a:srgbClr val="FF0000"/>
                </a:solidFill>
              </a:rPr>
              <a:t>زمنا يسيراً </a:t>
            </a:r>
          </a:p>
          <a:p>
            <a:pPr marL="1263650"/>
            <a:r>
              <a:rPr lang="ar-SA" sz="5400" b="1" u="sng" dirty="0" smtClean="0">
                <a:solidFill>
                  <a:srgbClr val="FF0000"/>
                </a:solidFill>
              </a:rPr>
              <a:t>بدون تنفس </a:t>
            </a:r>
            <a:r>
              <a:rPr lang="ar-SA" sz="5400" b="1" dirty="0" smtClean="0">
                <a:solidFill>
                  <a:srgbClr val="FF0000"/>
                </a:solidFill>
              </a:rPr>
              <a:t>بنية استناف القراءة</a:t>
            </a:r>
            <a:r>
              <a:rPr lang="ar-SA" sz="5400" dirty="0" smtClean="0"/>
              <a:t>. </a:t>
            </a:r>
          </a:p>
          <a:p>
            <a:endParaRPr lang="ar-SA" sz="5400" dirty="0" smtClean="0"/>
          </a:p>
          <a:p>
            <a:endParaRPr lang="ar-SA" sz="5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640933" y="4061011"/>
            <a:ext cx="9191652" cy="2460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sz="5200" b="1" dirty="0" smtClean="0"/>
              <a:t>Definition</a:t>
            </a:r>
            <a:r>
              <a:rPr lang="en-US" sz="6000" dirty="0" smtClean="0"/>
              <a:t>:</a:t>
            </a:r>
          </a:p>
          <a:p>
            <a:pPr marL="0" indent="0" algn="l" rtl="0">
              <a:buNone/>
            </a:pPr>
            <a:r>
              <a:rPr lang="en-US" sz="3600" b="1" dirty="0" smtClean="0"/>
              <a:t>Linguistically</a:t>
            </a:r>
            <a:r>
              <a:rPr lang="en-US" sz="3600" dirty="0"/>
              <a:t>, </a:t>
            </a:r>
            <a:r>
              <a:rPr lang="en-US" sz="3600" dirty="0" smtClean="0"/>
              <a:t>Prevention</a:t>
            </a:r>
            <a:r>
              <a:rPr lang="en-US" sz="3600" dirty="0" smtClean="0"/>
              <a:t>.</a:t>
            </a:r>
            <a:endParaRPr lang="en-US" sz="3600" dirty="0"/>
          </a:p>
          <a:p>
            <a:pPr marL="0" indent="0" algn="l" rtl="0">
              <a:buNone/>
            </a:pPr>
            <a:r>
              <a:rPr lang="en-US" sz="3600" b="1" dirty="0"/>
              <a:t>According to </a:t>
            </a:r>
            <a:r>
              <a:rPr lang="en-US" sz="3600" b="1" dirty="0" err="1" smtClean="0"/>
              <a:t>Tajweed</a:t>
            </a:r>
            <a:r>
              <a:rPr lang="ar-SA" sz="3600" b="1" dirty="0" smtClean="0"/>
              <a:t> </a:t>
            </a:r>
            <a:r>
              <a:rPr lang="en-US" sz="3600" b="1" dirty="0" smtClean="0"/>
              <a:t>terminology</a:t>
            </a:r>
            <a:r>
              <a:rPr lang="en-US" sz="3600" dirty="0"/>
              <a:t>, it </a:t>
            </a:r>
            <a:r>
              <a:rPr lang="en-US" sz="3600" dirty="0" smtClean="0"/>
              <a:t>means</a:t>
            </a:r>
            <a:r>
              <a:rPr lang="ar-SA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stopping </a:t>
            </a:r>
            <a:r>
              <a:rPr lang="en-US" sz="3600" b="1" dirty="0">
                <a:solidFill>
                  <a:srgbClr val="FF0000"/>
                </a:solidFill>
              </a:rPr>
              <a:t>the recitation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for a </a:t>
            </a:r>
            <a:r>
              <a:rPr lang="en-US" sz="3600" b="1" u="sng" dirty="0" smtClean="0">
                <a:solidFill>
                  <a:srgbClr val="FF0000"/>
                </a:solidFill>
              </a:rPr>
              <a:t>SHORT</a:t>
            </a:r>
            <a:r>
              <a:rPr lang="en-US" sz="3600" b="1" dirty="0" smtClean="0">
                <a:solidFill>
                  <a:srgbClr val="FF0000"/>
                </a:solidFill>
              </a:rPr>
              <a:t> moment </a:t>
            </a:r>
            <a:r>
              <a:rPr lang="en-US" sz="3600" b="1" dirty="0" smtClean="0">
                <a:solidFill>
                  <a:srgbClr val="FF0000"/>
                </a:solidFill>
              </a:rPr>
              <a:t>during</a:t>
            </a: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which </a:t>
            </a:r>
            <a:r>
              <a:rPr lang="en-US" sz="3600" b="1" dirty="0">
                <a:solidFill>
                  <a:srgbClr val="FF0000"/>
                </a:solidFill>
              </a:rPr>
              <a:t>one </a:t>
            </a:r>
            <a:r>
              <a:rPr lang="en-US" sz="3600" b="1" u="sng" dirty="0" smtClean="0">
                <a:solidFill>
                  <a:srgbClr val="FF0000"/>
                </a:solidFill>
              </a:rPr>
              <a:t>DOESN’T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breathe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31582"/>
            <a:ext cx="679114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الــســـــكــــت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Sakt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(pause)  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3" y="2391680"/>
            <a:ext cx="2352675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5" y="1578659"/>
            <a:ext cx="9344590" cy="4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3093725" y="531582"/>
            <a:ext cx="679114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الــســـــكــــت</a:t>
            </a:r>
            <a:r>
              <a:rPr lang="en-US" sz="3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32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Sakt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(pause)  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3" y="2391680"/>
            <a:ext cx="2352675" cy="2428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89016" y="1548610"/>
            <a:ext cx="1944216" cy="2369880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بين</a:t>
            </a:r>
          </a:p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الأنفال والتوبة</a:t>
            </a:r>
          </a:p>
          <a:p>
            <a:pPr lvl="0" algn="ctr" rtl="0"/>
            <a:endParaRPr lang="ar-KW" sz="20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Between </a:t>
            </a:r>
            <a:r>
              <a:rPr lang="en-US" sz="2400" b="1" dirty="0" err="1" smtClean="0">
                <a:solidFill>
                  <a:srgbClr val="FF0000"/>
                </a:solidFill>
              </a:rPr>
              <a:t>Anfal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Al-</a:t>
            </a:r>
            <a:r>
              <a:rPr lang="en-US" sz="2400" b="1" dirty="0" err="1" smtClean="0">
                <a:solidFill>
                  <a:srgbClr val="FF0000"/>
                </a:solidFill>
              </a:rPr>
              <a:t>Tawbah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4569" y="1461546"/>
            <a:ext cx="496836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ar-KW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إِنَّ اللَّهَ بِكُلِّ شَيْئٍ عَلِيمٌ *</a:t>
            </a:r>
            <a:endParaRPr lang="ar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ar-KW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بَرَاءَةٌ مِنَ اللهِ وَرَسُولِهَ ...</a:t>
            </a:r>
            <a:endParaRPr lang="ar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="" xmlns:a16="http://schemas.microsoft.com/office/drawing/2014/main" id="{76953FC9-C7EC-4329-887A-026138DB1945}"/>
              </a:ext>
            </a:extLst>
          </p:cNvPr>
          <p:cNvSpPr/>
          <p:nvPr/>
        </p:nvSpPr>
        <p:spPr>
          <a:xfrm>
            <a:off x="7375457" y="3456886"/>
            <a:ext cx="1918578" cy="339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15" name="Rectangle: Rounded Corners 5">
            <a:extLst>
              <a:ext uri="{FF2B5EF4-FFF2-40B4-BE49-F238E27FC236}">
                <a16:creationId xmlns="" xmlns:a16="http://schemas.microsoft.com/office/drawing/2014/main" id="{7806E580-53EC-484E-8F43-58B7510D1392}"/>
              </a:ext>
            </a:extLst>
          </p:cNvPr>
          <p:cNvSpPr/>
          <p:nvPr/>
        </p:nvSpPr>
        <p:spPr>
          <a:xfrm>
            <a:off x="3190559" y="3558876"/>
            <a:ext cx="1952856" cy="3396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7B2517-E9C2-416B-9482-E5C5A80C6648}"/>
              </a:ext>
            </a:extLst>
          </p:cNvPr>
          <p:cNvGrpSpPr/>
          <p:nvPr/>
        </p:nvGrpSpPr>
        <p:grpSpPr>
          <a:xfrm>
            <a:off x="6658745" y="3144460"/>
            <a:ext cx="523220" cy="964514"/>
            <a:chOff x="7888051" y="2133600"/>
            <a:chExt cx="532177" cy="1209158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A5FAAC3-A4EC-4D0A-A1F2-9229C4D1FA77}"/>
                </a:ext>
              </a:extLst>
            </p:cNvPr>
            <p:cNvSpPr txBox="1"/>
            <p:nvPr/>
          </p:nvSpPr>
          <p:spPr>
            <a:xfrm rot="17439532">
              <a:off x="7814052" y="2495649"/>
              <a:ext cx="680176" cy="5321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r-EG" sz="1400" b="1" dirty="0"/>
                <a:t>فصل</a:t>
              </a:r>
            </a:p>
            <a:p>
              <a:r>
                <a:rPr lang="en-US" sz="1400" b="1" dirty="0"/>
                <a:t>Stop</a:t>
              </a:r>
              <a:endParaRPr lang="en-CA" sz="1400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DF55C89C-E7CE-4160-AD56-D1AB172904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200" y="2133600"/>
              <a:ext cx="444617" cy="120915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49">
            <a:extLst>
              <a:ext uri="{FF2B5EF4-FFF2-40B4-BE49-F238E27FC236}">
                <a16:creationId xmlns="" xmlns:a16="http://schemas.microsoft.com/office/drawing/2014/main" id="{009A0AEB-0819-451F-9F09-020C86331259}"/>
              </a:ext>
            </a:extLst>
          </p:cNvPr>
          <p:cNvSpPr/>
          <p:nvPr/>
        </p:nvSpPr>
        <p:spPr>
          <a:xfrm>
            <a:off x="7440587" y="5610841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21" name="Rectangle: Rounded Corners 51">
            <a:extLst>
              <a:ext uri="{FF2B5EF4-FFF2-40B4-BE49-F238E27FC236}">
                <a16:creationId xmlns="" xmlns:a16="http://schemas.microsoft.com/office/drawing/2014/main" id="{BB8B6CFD-52D8-4FC6-8FAB-7E1EFD601323}"/>
              </a:ext>
            </a:extLst>
          </p:cNvPr>
          <p:cNvSpPr/>
          <p:nvPr/>
        </p:nvSpPr>
        <p:spPr>
          <a:xfrm>
            <a:off x="3394937" y="5635488"/>
            <a:ext cx="1856241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3A7F511-71E8-44E7-94ED-BF137987AEAC}"/>
              </a:ext>
            </a:extLst>
          </p:cNvPr>
          <p:cNvGrpSpPr/>
          <p:nvPr/>
        </p:nvGrpSpPr>
        <p:grpSpPr>
          <a:xfrm>
            <a:off x="6448610" y="5421158"/>
            <a:ext cx="902336" cy="923330"/>
            <a:chOff x="4062143" y="3102872"/>
            <a:chExt cx="902336" cy="923330"/>
          </a:xfrm>
        </p:grpSpPr>
        <p:sp>
          <p:nvSpPr>
            <p:cNvPr id="23" name="Arrow: Right 53">
              <a:extLst>
                <a:ext uri="{FF2B5EF4-FFF2-40B4-BE49-F238E27FC236}">
                  <a16:creationId xmlns="" xmlns:a16="http://schemas.microsoft.com/office/drawing/2014/main" id="{84FDDCF3-FC08-4D0E-B0FC-B19F46AE207C}"/>
                </a:ext>
              </a:extLst>
            </p:cNvPr>
            <p:cNvSpPr/>
            <p:nvPr/>
          </p:nvSpPr>
          <p:spPr>
            <a:xfrm rot="10800000">
              <a:off x="4062143" y="3287538"/>
              <a:ext cx="902336" cy="533819"/>
            </a:xfrm>
            <a:prstGeom prst="rightArrow">
              <a:avLst>
                <a:gd name="adj1" fmla="val 50000"/>
                <a:gd name="adj2" fmla="val 3717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B1C8367-7FE3-4AB0-A9CC-F1D44B98D6B6}"/>
                </a:ext>
              </a:extLst>
            </p:cNvPr>
            <p:cNvSpPr txBox="1"/>
            <p:nvPr/>
          </p:nvSpPr>
          <p:spPr>
            <a:xfrm>
              <a:off x="4336273" y="3102872"/>
              <a:ext cx="5634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Join</a:t>
              </a:r>
              <a:endParaRPr lang="en-CA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4DC6855-2F6A-4364-953F-43DF8D33EC8A}"/>
                </a:ext>
              </a:extLst>
            </p:cNvPr>
            <p:cNvSpPr txBox="1"/>
            <p:nvPr/>
          </p:nvSpPr>
          <p:spPr>
            <a:xfrm>
              <a:off x="4316904" y="3656870"/>
              <a:ext cx="64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b="1" dirty="0"/>
                <a:t>وصل</a:t>
              </a:r>
              <a:endParaRPr lang="en-CA" b="1" dirty="0"/>
            </a:p>
          </p:txBody>
        </p:sp>
      </p:grpSp>
      <p:sp>
        <p:nvSpPr>
          <p:cNvPr id="26" name="Rectangle: Rounded Corners 16">
            <a:extLst>
              <a:ext uri="{FF2B5EF4-FFF2-40B4-BE49-F238E27FC236}">
                <a16:creationId xmlns="" xmlns:a16="http://schemas.microsoft.com/office/drawing/2014/main" id="{39C352E9-30CD-427E-B006-53EB7818EE68}"/>
              </a:ext>
            </a:extLst>
          </p:cNvPr>
          <p:cNvSpPr/>
          <p:nvPr/>
        </p:nvSpPr>
        <p:spPr>
          <a:xfrm>
            <a:off x="7440587" y="4506205"/>
            <a:ext cx="1918578" cy="3396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إن الله بكل شيء عليمٌ</a:t>
            </a:r>
            <a:endParaRPr lang="en-CA" dirty="0"/>
          </a:p>
        </p:txBody>
      </p:sp>
      <p:sp>
        <p:nvSpPr>
          <p:cNvPr id="27" name="Rectangle: Rounded Corners 17">
            <a:extLst>
              <a:ext uri="{FF2B5EF4-FFF2-40B4-BE49-F238E27FC236}">
                <a16:creationId xmlns="" xmlns:a16="http://schemas.microsoft.com/office/drawing/2014/main" id="{DD26F5BB-BA0C-4ECB-A310-F2662885DA4E}"/>
              </a:ext>
            </a:extLst>
          </p:cNvPr>
          <p:cNvSpPr/>
          <p:nvPr/>
        </p:nvSpPr>
        <p:spPr>
          <a:xfrm>
            <a:off x="3262719" y="4452044"/>
            <a:ext cx="1880696" cy="339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/>
              <a:t>براءة من الله ورسوله</a:t>
            </a:r>
            <a:endParaRPr lang="en-CA" dirty="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57E89B5-1909-4650-8BCF-DC337AF750C4}"/>
              </a:ext>
            </a:extLst>
          </p:cNvPr>
          <p:cNvGrpSpPr/>
          <p:nvPr/>
        </p:nvGrpSpPr>
        <p:grpSpPr>
          <a:xfrm>
            <a:off x="5143415" y="4355004"/>
            <a:ext cx="2507370" cy="679581"/>
            <a:chOff x="4806306" y="5405049"/>
            <a:chExt cx="2507370" cy="679581"/>
          </a:xfrm>
          <a:solidFill>
            <a:srgbClr val="FFC000"/>
          </a:solidFill>
        </p:grpSpPr>
        <p:sp>
          <p:nvSpPr>
            <p:cNvPr id="29" name="Flowchart: Preparation 28">
              <a:extLst>
                <a:ext uri="{FF2B5EF4-FFF2-40B4-BE49-F238E27FC236}">
                  <a16:creationId xmlns="" xmlns:a16="http://schemas.microsoft.com/office/drawing/2014/main" id="{67C0FF07-D298-4B57-86A9-C9FF9FEE9F87}"/>
                </a:ext>
              </a:extLst>
            </p:cNvPr>
            <p:cNvSpPr/>
            <p:nvPr/>
          </p:nvSpPr>
          <p:spPr>
            <a:xfrm>
              <a:off x="5476240" y="5547360"/>
              <a:ext cx="1330960" cy="369332"/>
            </a:xfrm>
            <a:prstGeom prst="flowChartPreparation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CA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56DDE2-E3FE-47CB-9554-D90153CEB028}"/>
                </a:ext>
              </a:extLst>
            </p:cNvPr>
            <p:cNvSpPr txBox="1"/>
            <p:nvPr/>
          </p:nvSpPr>
          <p:spPr>
            <a:xfrm>
              <a:off x="4806306" y="5405049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Pause</a:t>
              </a:r>
              <a:endParaRPr lang="en-CA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5D30A43-EF2D-4B82-8FE2-DA8C400C870A}"/>
                </a:ext>
              </a:extLst>
            </p:cNvPr>
            <p:cNvSpPr txBox="1"/>
            <p:nvPr/>
          </p:nvSpPr>
          <p:spPr>
            <a:xfrm>
              <a:off x="6394958" y="5715298"/>
              <a:ext cx="91871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b="1" dirty="0"/>
                <a:t>سكت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8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 algn="ctr" rtl="0"/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الابــتـــداء</a:t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Ibtida</a:t>
            </a:r>
            <a:r>
              <a:rPr lang="en-US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(starting)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2021-04-02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450975" y="653697"/>
            <a:ext cx="3980331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الابــتـــداء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Ibtida</a:t>
            </a:r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(starting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5BE5FE1-A70D-4F13-AD4A-826063CEBEE8}"/>
              </a:ext>
            </a:extLst>
          </p:cNvPr>
          <p:cNvSpPr txBox="1">
            <a:spLocks/>
          </p:cNvSpPr>
          <p:nvPr/>
        </p:nvSpPr>
        <p:spPr>
          <a:xfrm>
            <a:off x="3536577" y="1896951"/>
            <a:ext cx="7780956" cy="1784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ar-AE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تعريفه</a:t>
            </a:r>
            <a:r>
              <a:rPr lang="ar-AE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: 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ar-AE" sz="3200" dirty="0" smtClean="0">
                <a:solidFill>
                  <a:schemeClr val="tx1"/>
                </a:solidFill>
              </a:rPr>
              <a:t>ا</a:t>
            </a:r>
            <a:r>
              <a:rPr lang="ar-SA" sz="3200" dirty="0" smtClean="0">
                <a:solidFill>
                  <a:schemeClr val="tx1"/>
                </a:solidFill>
              </a:rPr>
              <a:t>لشروع في القراءة بعد وقف أو قطع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"و الابتداء لا يكون إلا اختياري لأنه ليس كالوقف تدعو إليه ضرورة</a:t>
            </a:r>
            <a:r>
              <a:rPr lang="ar-SA" sz="2000" dirty="0">
                <a:latin typeface="MCS P_Mohammad." pitchFamily="2" charset="0"/>
              </a:rPr>
              <a:t>"</a:t>
            </a:r>
          </a:p>
          <a:p>
            <a:pPr algn="ctr"/>
            <a:endParaRPr lang="ar-SA" sz="2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D5BE5FE1-A70D-4F13-AD4A-826063CEBEE8}"/>
              </a:ext>
            </a:extLst>
          </p:cNvPr>
          <p:cNvSpPr txBox="1">
            <a:spLocks/>
          </p:cNvSpPr>
          <p:nvPr/>
        </p:nvSpPr>
        <p:spPr>
          <a:xfrm>
            <a:off x="3724835" y="3987677"/>
            <a:ext cx="8117133" cy="2259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Definition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Starting the recitation after it has been stopped by either (</a:t>
            </a:r>
            <a:r>
              <a:rPr lang="en-US" b="1" dirty="0" err="1">
                <a:solidFill>
                  <a:schemeClr val="tx1"/>
                </a:solidFill>
              </a:rPr>
              <a:t>waqf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 (وقف </a:t>
            </a:r>
            <a:r>
              <a:rPr lang="en-US" b="1" dirty="0">
                <a:solidFill>
                  <a:schemeClr val="tx1"/>
                </a:solidFill>
              </a:rPr>
              <a:t>or </a:t>
            </a:r>
            <a:r>
              <a:rPr lang="ar-SA" b="1" dirty="0" smtClean="0">
                <a:solidFill>
                  <a:schemeClr val="tx1"/>
                </a:solidFill>
              </a:rPr>
              <a:t>)</a:t>
            </a:r>
            <a:r>
              <a:rPr lang="en-US" b="1" dirty="0" err="1" smtClean="0">
                <a:solidFill>
                  <a:schemeClr val="tx1"/>
                </a:solidFill>
              </a:rPr>
              <a:t>qat</a:t>
            </a:r>
            <a:r>
              <a:rPr lang="en-US" b="1" dirty="0">
                <a:solidFill>
                  <a:schemeClr val="tx1"/>
                </a:solidFill>
              </a:rPr>
              <a:t>’ </a:t>
            </a:r>
            <a:r>
              <a:rPr lang="ar-SA" b="1" dirty="0" smtClean="0">
                <a:solidFill>
                  <a:schemeClr val="tx1"/>
                </a:solidFill>
              </a:rPr>
              <a:t>(قطع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2413478"/>
            <a:ext cx="2779059" cy="14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210"/>
            <a:ext cx="10515600" cy="1325563"/>
          </a:xfrm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KW" dirty="0" smtClean="0"/>
              <a:t>عناصر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6" y="2429711"/>
            <a:ext cx="5815884" cy="2774302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 الوقف </a:t>
            </a:r>
          </a:p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/>
              <a:t> </a:t>
            </a:r>
            <a:r>
              <a:rPr lang="ar-SA" sz="3600" b="1" dirty="0" smtClean="0"/>
              <a:t>علامات الوقف في القرآن</a:t>
            </a:r>
          </a:p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/>
              <a:t> </a:t>
            </a:r>
            <a:r>
              <a:rPr lang="ar-SA" sz="3600" b="1" dirty="0" smtClean="0"/>
              <a:t>السكت</a:t>
            </a:r>
          </a:p>
          <a:p>
            <a:pPr marL="228600" indent="-228600" algn="r" defTabSz="914400" rtl="1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/>
              <a:t> </a:t>
            </a:r>
            <a:r>
              <a:rPr lang="ar-SA" sz="3600" b="1" dirty="0" smtClean="0"/>
              <a:t>الابتداء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2021-04-02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186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450975" y="653697"/>
            <a:ext cx="3980331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الابــتـــداء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Ibtida</a:t>
            </a:r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(starting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2413478"/>
            <a:ext cx="2779059" cy="142111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1A4343E-8999-48E0-8A1B-135042F5A715}"/>
              </a:ext>
            </a:extLst>
          </p:cNvPr>
          <p:cNvSpPr/>
          <p:nvPr/>
        </p:nvSpPr>
        <p:spPr>
          <a:xfrm>
            <a:off x="4790658" y="1499078"/>
            <a:ext cx="4785179" cy="9144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Its Types  </a:t>
            </a:r>
            <a:r>
              <a:rPr lang="ar-SA" sz="4000" b="1" dirty="0" smtClean="0">
                <a:solidFill>
                  <a:srgbClr val="C00000"/>
                </a:solidFill>
              </a:rPr>
              <a:t>أنواعه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5" name="Arrow: Curved Left 10">
            <a:extLst>
              <a:ext uri="{FF2B5EF4-FFF2-40B4-BE49-F238E27FC236}">
                <a16:creationId xmlns="" xmlns:a16="http://schemas.microsoft.com/office/drawing/2014/main" id="{7520A8F4-486F-4E17-B40A-FBC570FDC03D}"/>
              </a:ext>
            </a:extLst>
          </p:cNvPr>
          <p:cNvSpPr/>
          <p:nvPr/>
        </p:nvSpPr>
        <p:spPr>
          <a:xfrm rot="19387949">
            <a:off x="9708075" y="1447188"/>
            <a:ext cx="646897" cy="1714342"/>
          </a:xfrm>
          <a:prstGeom prst="curvedLeftArrow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Right 11">
            <a:extLst>
              <a:ext uri="{FF2B5EF4-FFF2-40B4-BE49-F238E27FC236}">
                <a16:creationId xmlns="" xmlns:a16="http://schemas.microsoft.com/office/drawing/2014/main" id="{0B0446B9-6A13-484A-878C-FB39266BB068}"/>
              </a:ext>
            </a:extLst>
          </p:cNvPr>
          <p:cNvSpPr/>
          <p:nvPr/>
        </p:nvSpPr>
        <p:spPr>
          <a:xfrm rot="2082597">
            <a:off x="4131827" y="1479877"/>
            <a:ext cx="638294" cy="1669690"/>
          </a:xfrm>
          <a:prstGeom prst="curvedRightArrow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: Beveled 12">
            <a:extLst>
              <a:ext uri="{FF2B5EF4-FFF2-40B4-BE49-F238E27FC236}">
                <a16:creationId xmlns="" xmlns:a16="http://schemas.microsoft.com/office/drawing/2014/main" id="{AAA4CC09-EDAE-4964-9A69-F769625BA070}"/>
              </a:ext>
            </a:extLst>
          </p:cNvPr>
          <p:cNvSpPr/>
          <p:nvPr/>
        </p:nvSpPr>
        <p:spPr>
          <a:xfrm>
            <a:off x="8411342" y="3184176"/>
            <a:ext cx="3318423" cy="2256097"/>
          </a:xfrm>
          <a:prstGeom prst="bevel">
            <a:avLst/>
          </a:prstGeom>
          <a:blipFill>
            <a:blip r:embed="rId20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</a:rPr>
              <a:t>الإبتداء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الحسن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 rtl="1"/>
            <a:r>
              <a:rPr lang="en-US" sz="2800" b="1" dirty="0" smtClean="0">
                <a:solidFill>
                  <a:srgbClr val="C00000"/>
                </a:solidFill>
              </a:rPr>
              <a:t>Hasan (Good) starting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: Beveled 12">
            <a:extLst>
              <a:ext uri="{FF2B5EF4-FFF2-40B4-BE49-F238E27FC236}">
                <a16:creationId xmlns="" xmlns:a16="http://schemas.microsoft.com/office/drawing/2014/main" id="{AAA4CC09-EDAE-4964-9A69-F769625BA070}"/>
              </a:ext>
            </a:extLst>
          </p:cNvPr>
          <p:cNvSpPr/>
          <p:nvPr/>
        </p:nvSpPr>
        <p:spPr>
          <a:xfrm>
            <a:off x="3265604" y="3188659"/>
            <a:ext cx="3318423" cy="2256097"/>
          </a:xfrm>
          <a:prstGeom prst="bevel">
            <a:avLst/>
          </a:prstGeom>
          <a:blipFill>
            <a:blip r:embed="rId20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</a:rPr>
              <a:t>الإبتداء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القبيح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 rtl="1"/>
            <a:r>
              <a:rPr lang="en-US" sz="2800" b="1" dirty="0" err="1" smtClean="0">
                <a:solidFill>
                  <a:srgbClr val="C00000"/>
                </a:solidFill>
              </a:rPr>
              <a:t>Qabeeh</a:t>
            </a:r>
            <a:r>
              <a:rPr lang="en-US" sz="2800" b="1" dirty="0" smtClean="0">
                <a:solidFill>
                  <a:srgbClr val="C00000"/>
                </a:solidFill>
              </a:rPr>
              <a:t> (Ugly) starting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450975" y="653697"/>
            <a:ext cx="3980331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الابــتـــداء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Ibtida</a:t>
            </a:r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(starting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2413478"/>
            <a:ext cx="2779059" cy="142111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1A4343E-8999-48E0-8A1B-135042F5A715}"/>
              </a:ext>
            </a:extLst>
          </p:cNvPr>
          <p:cNvSpPr/>
          <p:nvPr/>
        </p:nvSpPr>
        <p:spPr>
          <a:xfrm>
            <a:off x="4790658" y="1499078"/>
            <a:ext cx="4785179" cy="9144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Its Types  </a:t>
            </a:r>
            <a:r>
              <a:rPr lang="ar-SA" sz="4000" b="1" dirty="0" smtClean="0">
                <a:solidFill>
                  <a:srgbClr val="C00000"/>
                </a:solidFill>
              </a:rPr>
              <a:t>أنواعه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5" name="Arrow: Curved Left 10">
            <a:extLst>
              <a:ext uri="{FF2B5EF4-FFF2-40B4-BE49-F238E27FC236}">
                <a16:creationId xmlns="" xmlns:a16="http://schemas.microsoft.com/office/drawing/2014/main" id="{7520A8F4-486F-4E17-B40A-FBC570FDC03D}"/>
              </a:ext>
            </a:extLst>
          </p:cNvPr>
          <p:cNvSpPr/>
          <p:nvPr/>
        </p:nvSpPr>
        <p:spPr>
          <a:xfrm rot="19387949">
            <a:off x="9708075" y="1447188"/>
            <a:ext cx="646897" cy="1714342"/>
          </a:xfrm>
          <a:prstGeom prst="curvedLeftArrow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: Beveled 12">
            <a:extLst>
              <a:ext uri="{FF2B5EF4-FFF2-40B4-BE49-F238E27FC236}">
                <a16:creationId xmlns="" xmlns:a16="http://schemas.microsoft.com/office/drawing/2014/main" id="{AAA4CC09-EDAE-4964-9A69-F769625BA070}"/>
              </a:ext>
            </a:extLst>
          </p:cNvPr>
          <p:cNvSpPr/>
          <p:nvPr/>
        </p:nvSpPr>
        <p:spPr>
          <a:xfrm>
            <a:off x="8411342" y="3184176"/>
            <a:ext cx="3318423" cy="2256097"/>
          </a:xfrm>
          <a:prstGeom prst="bevel">
            <a:avLst/>
          </a:prstGeom>
          <a:blipFill>
            <a:blip r:embed="rId20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</a:rPr>
              <a:t>الإبتداء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الحسن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 rtl="1"/>
            <a:r>
              <a:rPr lang="en-US" sz="2800" b="1" dirty="0" smtClean="0">
                <a:solidFill>
                  <a:srgbClr val="C00000"/>
                </a:solidFill>
              </a:rPr>
              <a:t>Hasan (Good) starting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="" xmlns:a16="http://schemas.microsoft.com/office/drawing/2014/main" id="{3CAB801E-9EF6-47D8-97B0-C951AC116C96}"/>
              </a:ext>
            </a:extLst>
          </p:cNvPr>
          <p:cNvSpPr/>
          <p:nvPr/>
        </p:nvSpPr>
        <p:spPr>
          <a:xfrm>
            <a:off x="3525342" y="2589807"/>
            <a:ext cx="4390671" cy="1012027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الإبتداء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 بكلام مستقل في المعنى بحيث لا يغير ما أراده الله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="" xmlns:a16="http://schemas.microsoft.com/office/drawing/2014/main" id="{782E6CAA-930A-4E58-BF57-677AE0EDD3C7}"/>
              </a:ext>
            </a:extLst>
          </p:cNvPr>
          <p:cNvSpPr/>
          <p:nvPr/>
        </p:nvSpPr>
        <p:spPr>
          <a:xfrm>
            <a:off x="1053118" y="3873292"/>
            <a:ext cx="6795713" cy="2335816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000" b="1" dirty="0">
                <a:solidFill>
                  <a:srgbClr val="C00000"/>
                </a:solidFill>
              </a:rPr>
              <a:t>*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000" dirty="0">
                <a:solidFill>
                  <a:srgbClr val="0070C0"/>
                </a:solidFill>
              </a:rPr>
              <a:t>الإبتداء التام بعد الوقف التام </a:t>
            </a:r>
          </a:p>
          <a:p>
            <a:pPr algn="ctr"/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بعد آية </a:t>
            </a:r>
            <a:r>
              <a:rPr lang="ar-SA" sz="2000" dirty="0">
                <a:solidFill>
                  <a:srgbClr val="C00000"/>
                </a:solidFill>
              </a:rPr>
              <a:t>{ </a:t>
            </a:r>
            <a:r>
              <a:rPr lang="ar-SA" sz="2000" dirty="0">
                <a:solidFill>
                  <a:srgbClr val="002060"/>
                </a:solidFill>
              </a:rPr>
              <a:t>وَأُوْلَئِكَ هُمُ الْمُفْلِحُونَ</a:t>
            </a:r>
            <a:r>
              <a:rPr lang="ar-SA" sz="2000" dirty="0">
                <a:solidFill>
                  <a:srgbClr val="C00000"/>
                </a:solidFill>
              </a:rPr>
              <a:t>}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r" rtl="1"/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نبدأ</a:t>
            </a:r>
            <a:r>
              <a:rPr lang="ar-SA" sz="2000" dirty="0">
                <a:solidFill>
                  <a:srgbClr val="C00000"/>
                </a:solidFill>
              </a:rPr>
              <a:t> بقوله تعالى</a:t>
            </a:r>
            <a:r>
              <a:rPr lang="ar-SA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ar-SA" sz="2000" dirty="0" smtClean="0">
                <a:solidFill>
                  <a:srgbClr val="C00000"/>
                </a:solidFill>
              </a:rPr>
              <a:t>{ </a:t>
            </a:r>
            <a:r>
              <a:rPr lang="ar-SA" sz="2000" dirty="0" smtClean="0">
                <a:solidFill>
                  <a:srgbClr val="002060"/>
                </a:solidFill>
              </a:rPr>
              <a:t>إِنَّ الَّذِنَ كَفَرُواْ سَوَاءٌ عَلَيْهِمْ ءَأَنذَرْتَهُمْ</a:t>
            </a:r>
            <a:r>
              <a:rPr lang="ar-SA" sz="2000" dirty="0" smtClean="0">
                <a:solidFill>
                  <a:srgbClr val="C00000"/>
                </a:solidFill>
              </a:rPr>
              <a:t> }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 rtl="1"/>
            <a:endParaRPr lang="ar-SA" sz="2000" dirty="0" smtClean="0">
              <a:solidFill>
                <a:srgbClr val="C00000"/>
              </a:solidFill>
            </a:endParaRPr>
          </a:p>
          <a:p>
            <a:pPr algn="r"/>
            <a:r>
              <a:rPr lang="ar-SA" sz="2000" b="1" dirty="0" smtClean="0">
                <a:solidFill>
                  <a:srgbClr val="C00000"/>
                </a:solidFill>
              </a:rPr>
              <a:t>*</a:t>
            </a:r>
            <a:r>
              <a:rPr lang="ar-SA" sz="2000" dirty="0">
                <a:solidFill>
                  <a:srgbClr val="0070C0"/>
                </a:solidFill>
              </a:rPr>
              <a:t>الإبتداء الحسن بعد الوقف الحسن على رأس آية</a:t>
            </a:r>
          </a:p>
          <a:p>
            <a:pPr algn="ctr"/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بعد آية </a:t>
            </a:r>
            <a:r>
              <a:rPr lang="ar-SA" sz="2000" dirty="0">
                <a:solidFill>
                  <a:srgbClr val="C00000"/>
                </a:solidFill>
              </a:rPr>
              <a:t>{ </a:t>
            </a:r>
            <a:r>
              <a:rPr lang="ar-SA" sz="2000" dirty="0">
                <a:solidFill>
                  <a:srgbClr val="002060"/>
                </a:solidFill>
              </a:rPr>
              <a:t>وَأَنزَلَ التَّوْرَاةَ وَالْإِنجِيْلَ</a:t>
            </a:r>
            <a:r>
              <a:rPr lang="ar-SA" sz="2000" dirty="0">
                <a:solidFill>
                  <a:srgbClr val="C00000"/>
                </a:solidFill>
              </a:rPr>
              <a:t> }</a:t>
            </a:r>
            <a:endParaRPr lang="ar-S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000" dirty="0">
                <a:solidFill>
                  <a:srgbClr val="C00000"/>
                </a:solidFill>
              </a:rPr>
              <a:t>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نبدأ </a:t>
            </a:r>
            <a:r>
              <a:rPr lang="ar-SA" sz="2000" dirty="0">
                <a:solidFill>
                  <a:srgbClr val="C00000"/>
                </a:solidFill>
              </a:rPr>
              <a:t>بقوله تعالى 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ar-SA" sz="2000" dirty="0">
                <a:solidFill>
                  <a:srgbClr val="C00000"/>
                </a:solidFill>
              </a:rPr>
              <a:t>{ </a:t>
            </a:r>
            <a:r>
              <a:rPr lang="ar-SA" sz="2000" dirty="0">
                <a:solidFill>
                  <a:srgbClr val="002060"/>
                </a:solidFill>
              </a:rPr>
              <a:t>مِن قَبْلُ هُدَىً لِلنَّاسِ </a:t>
            </a:r>
            <a:r>
              <a:rPr lang="ar-SA" sz="2000" dirty="0">
                <a:solidFill>
                  <a:srgbClr val="C00000"/>
                </a:solidFill>
              </a:rPr>
              <a:t>}</a:t>
            </a:r>
            <a:r>
              <a:rPr lang="ar-S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4450975" y="653697"/>
            <a:ext cx="3980331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الابــتـــداء</a:t>
            </a:r>
            <a:r>
              <a:rPr lang="en-US" sz="3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Ibtida</a:t>
            </a:r>
            <a:r>
              <a:rPr lang="en-US" sz="2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’ </a:t>
            </a:r>
            <a:r>
              <a:rPr 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(starting</a:t>
            </a:r>
            <a:r>
              <a:rPr lang="en-US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   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2413478"/>
            <a:ext cx="2779059" cy="142111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1A4343E-8999-48E0-8A1B-135042F5A715}"/>
              </a:ext>
            </a:extLst>
          </p:cNvPr>
          <p:cNvSpPr/>
          <p:nvPr/>
        </p:nvSpPr>
        <p:spPr>
          <a:xfrm>
            <a:off x="4790658" y="1499078"/>
            <a:ext cx="4785179" cy="914400"/>
          </a:xfrm>
          <a:prstGeom prst="ellipse">
            <a:avLst/>
          </a:prstGeom>
          <a:blipFill>
            <a:blip r:embed="rId18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Its Types  </a:t>
            </a:r>
            <a:r>
              <a:rPr lang="ar-SA" sz="4000" b="1" dirty="0" smtClean="0">
                <a:solidFill>
                  <a:srgbClr val="C00000"/>
                </a:solidFill>
              </a:rPr>
              <a:t>أنواعه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6" name="Arrow: Curved Right 11">
            <a:extLst>
              <a:ext uri="{FF2B5EF4-FFF2-40B4-BE49-F238E27FC236}">
                <a16:creationId xmlns="" xmlns:a16="http://schemas.microsoft.com/office/drawing/2014/main" id="{0B0446B9-6A13-484A-878C-FB39266BB068}"/>
              </a:ext>
            </a:extLst>
          </p:cNvPr>
          <p:cNvSpPr/>
          <p:nvPr/>
        </p:nvSpPr>
        <p:spPr>
          <a:xfrm rot="2082597">
            <a:off x="4131827" y="1479877"/>
            <a:ext cx="638294" cy="1669690"/>
          </a:xfrm>
          <a:prstGeom prst="curvedRightArrow">
            <a:avLst/>
          </a:prstGeom>
          <a:blipFill>
            <a:blip r:embed="rId19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Beveled 12">
            <a:extLst>
              <a:ext uri="{FF2B5EF4-FFF2-40B4-BE49-F238E27FC236}">
                <a16:creationId xmlns="" xmlns:a16="http://schemas.microsoft.com/office/drawing/2014/main" id="{AAA4CC09-EDAE-4964-9A69-F769625BA070}"/>
              </a:ext>
            </a:extLst>
          </p:cNvPr>
          <p:cNvSpPr/>
          <p:nvPr/>
        </p:nvSpPr>
        <p:spPr>
          <a:xfrm>
            <a:off x="3265604" y="3188659"/>
            <a:ext cx="3318423" cy="2256097"/>
          </a:xfrm>
          <a:prstGeom prst="bevel">
            <a:avLst/>
          </a:prstGeom>
          <a:blipFill>
            <a:blip r:embed="rId20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C00000"/>
                </a:solidFill>
              </a:rPr>
              <a:t>الإبتداء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ar-SA" sz="2800" b="1" dirty="0" smtClean="0">
                <a:solidFill>
                  <a:srgbClr val="C00000"/>
                </a:solidFill>
              </a:rPr>
              <a:t>القبيح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 rtl="1"/>
            <a:r>
              <a:rPr lang="en-US" sz="2800" b="1" dirty="0" err="1" smtClean="0">
                <a:solidFill>
                  <a:srgbClr val="C00000"/>
                </a:solidFill>
              </a:rPr>
              <a:t>Qabeeh</a:t>
            </a:r>
            <a:r>
              <a:rPr lang="en-US" sz="2800" b="1" dirty="0" smtClean="0">
                <a:solidFill>
                  <a:srgbClr val="C00000"/>
                </a:solidFill>
              </a:rPr>
              <a:t> (Ugly) starting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="" xmlns:a16="http://schemas.microsoft.com/office/drawing/2014/main" id="{1F3C8131-62CA-48D0-B196-1F3C522FDDCB}"/>
              </a:ext>
            </a:extLst>
          </p:cNvPr>
          <p:cNvSpPr/>
          <p:nvPr/>
        </p:nvSpPr>
        <p:spPr>
          <a:xfrm>
            <a:off x="6637468" y="2669781"/>
            <a:ext cx="5384012" cy="829746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الإبتداء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بكلام يُفسد المعنى أو يُغيره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="" xmlns:a16="http://schemas.microsoft.com/office/drawing/2014/main" id="{F6FD07A7-A818-450B-BFAD-D90B4E1FEC7E}"/>
              </a:ext>
            </a:extLst>
          </p:cNvPr>
          <p:cNvSpPr/>
          <p:nvPr/>
        </p:nvSpPr>
        <p:spPr>
          <a:xfrm>
            <a:off x="6637469" y="3629401"/>
            <a:ext cx="5128708" cy="2233517"/>
          </a:xfrm>
          <a:prstGeom prst="roundRect">
            <a:avLst/>
          </a:prstGeom>
          <a:blipFill>
            <a:blip r:embed="rId21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000" b="1" dirty="0">
                <a:solidFill>
                  <a:srgbClr val="C00000"/>
                </a:solidFill>
              </a:rPr>
              <a:t>1- إبتداء قبيح : 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ابتدأت بكلمة متعلقة بما قبلها لفظاً ومعنى </a:t>
            </a:r>
            <a:r>
              <a:rPr lang="ar-SA" dirty="0">
                <a:solidFill>
                  <a:srgbClr val="C00000"/>
                </a:solidFill>
              </a:rPr>
              <a:t>.</a:t>
            </a:r>
            <a:r>
              <a:rPr lang="ar-S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مثال</a:t>
            </a:r>
            <a:r>
              <a:rPr lang="ar-SA" sz="2000" b="1" dirty="0">
                <a:solidFill>
                  <a:srgbClr val="0070C0"/>
                </a:solidFill>
              </a:rPr>
              <a:t>:</a:t>
            </a:r>
            <a:r>
              <a:rPr lang="ar-SA" sz="2000" dirty="0">
                <a:solidFill>
                  <a:srgbClr val="C00000"/>
                </a:solidFill>
              </a:rPr>
              <a:t> { أَبِي لَهَبٍ وَتَبَّ</a:t>
            </a:r>
            <a:r>
              <a:rPr lang="ar-SA" sz="2000" dirty="0" smtClean="0">
                <a:solidFill>
                  <a:srgbClr val="C00000"/>
                </a:solidFill>
              </a:rPr>
              <a:t>}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endParaRPr lang="ar-SA" sz="2000" dirty="0">
              <a:solidFill>
                <a:srgbClr val="C00000"/>
              </a:solidFill>
            </a:endParaRPr>
          </a:p>
          <a:p>
            <a:pPr algn="r"/>
            <a:r>
              <a:rPr lang="ar-SA" sz="2000" b="1" dirty="0" smtClean="0">
                <a:solidFill>
                  <a:srgbClr val="C00000"/>
                </a:solidFill>
              </a:rPr>
              <a:t>2- </a:t>
            </a:r>
            <a:r>
              <a:rPr lang="ar-SA" sz="2000" b="1" dirty="0">
                <a:solidFill>
                  <a:srgbClr val="C00000"/>
                </a:solidFill>
              </a:rPr>
              <a:t>إبتداء أشدُّ قبحاً : </a:t>
            </a:r>
            <a:r>
              <a:rPr lang="ar-S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إذا ابتدأت بكلمة تغير معنى ما أراده الله تعالى </a:t>
            </a:r>
            <a:endParaRPr lang="en-US" sz="1600" dirty="0">
              <a:solidFill>
                <a:srgbClr val="C00000"/>
              </a:solidFill>
            </a:endParaRPr>
          </a:p>
          <a:p>
            <a:pPr algn="r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r>
              <a:rPr lang="ar-SA" sz="2000" b="1" dirty="0" smtClean="0">
                <a:solidFill>
                  <a:srgbClr val="0070C0"/>
                </a:solidFill>
              </a:rPr>
              <a:t>مثال: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ar-SA" sz="2000" dirty="0" smtClean="0">
                <a:solidFill>
                  <a:srgbClr val="C00000"/>
                </a:solidFill>
              </a:rPr>
              <a:t>قوله </a:t>
            </a:r>
            <a:r>
              <a:rPr lang="ar-SA" sz="2000" dirty="0">
                <a:solidFill>
                  <a:srgbClr val="C00000"/>
                </a:solidFill>
              </a:rPr>
              <a:t>تعالى : { </a:t>
            </a:r>
            <a:r>
              <a:rPr lang="ar-SA" sz="2000" dirty="0">
                <a:solidFill>
                  <a:srgbClr val="002060"/>
                </a:solidFill>
              </a:rPr>
              <a:t>يَدُ اللهِ مَغْلُولَةُ </a:t>
            </a:r>
            <a:r>
              <a:rPr lang="ar-SA" sz="2000" dirty="0">
                <a:solidFill>
                  <a:srgbClr val="C00000"/>
                </a:solidFill>
              </a:rPr>
              <a:t>} - { </a:t>
            </a:r>
            <a:r>
              <a:rPr lang="ar-SA" sz="2000" dirty="0">
                <a:solidFill>
                  <a:srgbClr val="002060"/>
                </a:solidFill>
              </a:rPr>
              <a:t>عُزَيْرٌ ابْنُ اللهِ </a:t>
            </a:r>
            <a:r>
              <a:rPr lang="ar-SA" sz="2000" dirty="0">
                <a:solidFill>
                  <a:srgbClr val="C0000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426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8B207E0E-90E9-4C21-8413-1CF81567DBDB}"/>
                  </a:ext>
                </a:extLst>
              </p14:cNvPr>
              <p14:cNvContentPartPr/>
              <p14:nvPr/>
            </p14:nvContentPartPr>
            <p14:xfrm>
              <a:off x="11096280" y="3100025"/>
              <a:ext cx="925200" cy="561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207E0E-90E9-4C21-8413-1CF81567D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42280" y="2992025"/>
                <a:ext cx="10328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11195FC7-A0C4-4CAB-BA42-786851B2763C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195FC7-A0C4-4CAB-BA42-786851B276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50E0BA4-A547-4219-A832-67DBF6215659}"/>
                  </a:ext>
                </a:extLst>
              </p14:cNvPr>
              <p14:cNvContentPartPr/>
              <p14:nvPr/>
            </p14:nvContentPartPr>
            <p14:xfrm>
              <a:off x="11163600" y="42556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0E0BA4-A547-4219-A832-67DBF62156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9600" y="414762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9951403" y="3189163"/>
            <a:ext cx="1800200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003192"/>
                </a:solidFill>
              </a:rPr>
              <a:t>تدريب</a:t>
            </a:r>
          </a:p>
          <a:p>
            <a:pPr lvl="0" algn="ctr" rtl="0"/>
            <a:endParaRPr lang="ar-KW" sz="2800" b="1" dirty="0">
              <a:solidFill>
                <a:srgbClr val="003192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003192"/>
                </a:solidFill>
              </a:rPr>
              <a:t>Practice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12694" y="1734671"/>
            <a:ext cx="8807824" cy="4652682"/>
          </a:xfrm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لَآ أُقۡسِمُ بِيَوۡمِ ٱلۡقِيَٰمَةِ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* وَلَآ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أُقۡسِمُ بِٱلنَّفۡسِ ٱللَّوَّامَةِ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أَيَحۡسَبُ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ٱلۡإِنسَٰنُ أَلَّن نَّجۡمَعَ عِظَامَهُۥ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بَلَىٰ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قَٰدِرِينَ عَلَىٰٓ أَن نُّسَوِّيَ بَنَانَهُۥ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بَلۡ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يُرِيدُ ٱلۡإِنسَٰنُ لِيَفۡجُرَ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أَمَامَهُۥ * يَسۡ‍َٔلُ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أَيَّانَ يَوۡمُ ٱلۡقِيَٰمَةِ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* فَإِذَا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بَرِقَ ٱلۡبَصَرُ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وَخَسَفَ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ٱلۡقَمَرُ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وَجُمِعَ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ٱلشَّمۡسُ وَٱلۡقَمَرُ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يَقُولُ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ٱلۡإِنسَٰنُ يَوۡمَئِذٍ أَيۡنَ ٱلۡمَفَرُّ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كَلَّا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لَا وَزَرَ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إِلَىٰ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رَبِّكَ يَوۡمَئِذٍ ٱلۡمُسۡتَقَرُّ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يُنَبَّؤُاْ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ٱلۡإِنسَٰنُ يَوۡمَئِذِۢ بِمَا قَدَّمَ وَأَخَّرَ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بَلِ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ٱلۡإِنسَٰنُ عَلَىٰ نَفۡسِهِۦ بَصِيرَةٞ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وَلَوۡ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أَلۡقَىٰ مَعَاذِيرَهُۥ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لَا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تُحَرِّكۡ بِهِۦ لِسَانَكَ لِتَعۡجَلَ بِهِۦٓ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إِنَّ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عَلَيۡنَا جَمۡعَهُۥ وَقُرۡءَانَهُۥ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فَإِذَا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قَرَأۡنَٰهُ فَٱتَّبِعۡ قُرۡءَانَهُۥ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ثُمَّ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إِنَّ عَلَيۡنَا بَيَانَهُۥ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كَلَّا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بَلۡ تُحِبُّونَ ٱلۡعَاجِلَةَ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وَتَذَرُونَ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ٱلۡأٓخِرَةَ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وُجُوهٞ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يَوۡمَئِذٖ نَّاضِرَةٌ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إِلَىٰ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رَبِّهَا نَاظِرَةٞ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وَوُجُوهٞ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يَوۡمَئِذِۢ بَاسِرَةٞ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تَظُنُّ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أَن يُفۡعَلَ بِهَا فَاقِرَةٞ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كَلَّآ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إِذَا بَلَغَتِ ٱلتَّرَاقِيَ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وَقِيلَ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مَنۡۜ رَاقٖ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وَظَنَّ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أَنَّهُ ٱلۡفِرَاقُ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وَٱلۡتَفَّتِ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ٱلسَّاقُ بِٱلسَّاقِ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إِلَىٰ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رَبِّكَ يَوۡمَئِذٍ ٱلۡمَسَاقُ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فَلَا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صَدَّقَ وَلَا صَلَّىٰ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وَلَٰكِن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كَذَّبَ وَتَوَلَّىٰ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ثُمَّ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ذَهَبَ إِلَىٰٓ أَهۡلِهِۦ يَتَمَطَّىٰٓ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أَوۡلَىٰ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لَكَ فَأَوۡلَىٰ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ثُمَّ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أَوۡلَىٰ لَكَ فَأَوۡلَىٰٓ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أَيَحۡسَبُ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ٱلۡإِنسَٰنُ أَن يُتۡرَكَ سُدًى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أَلَمۡ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يَكُ نُطۡفَةٗ مِّن مَّنِيّٖ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يُمۡنَىٰ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ثُمَّ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كَانَ عَلَقَةٗ فَخَلَقَ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فَسَوَّىٰ* فَجَعَلَ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مِنۡهُ ٱلزَّوۡجَيۡنِ ٱلذَّكَرَ وَٱلۡأُنثَىٰٓ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 *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أَلَيۡسَ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ذَٰلِكَ بِقَٰدِرٍ عَلَىٰٓ أَن يُحۡـِۧيَ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ٱلۡمَوۡتَىٰ * 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068D5548-C89A-1F44-B046-3AC8385071C3}"/>
              </a:ext>
            </a:extLst>
          </p:cNvPr>
          <p:cNvSpPr txBox="1">
            <a:spLocks/>
          </p:cNvSpPr>
          <p:nvPr/>
        </p:nvSpPr>
        <p:spPr>
          <a:xfrm>
            <a:off x="3267636" y="421331"/>
            <a:ext cx="5544666" cy="10770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ar-SA" smtClean="0"/>
              <a:t>الوقف والسكت والابتداء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8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الوقــــف</a:t>
            </a:r>
            <a:br>
              <a:rPr lang="ar-SA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(Stopping)</a:t>
            </a:r>
            <a:endParaRPr lang="en-US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2021-04-02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718" y="1825625"/>
            <a:ext cx="8234082" cy="177818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ar-SA" sz="7000" b="1" dirty="0" smtClean="0"/>
              <a:t>تعريفه</a:t>
            </a:r>
            <a:r>
              <a:rPr lang="ar-SA" sz="5200" dirty="0" smtClean="0"/>
              <a:t>: </a:t>
            </a:r>
            <a:endParaRPr lang="en-US" sz="5200" dirty="0" smtClean="0"/>
          </a:p>
          <a:p>
            <a:pPr marL="0" indent="0">
              <a:buNone/>
            </a:pPr>
            <a:r>
              <a:rPr lang="ar-SA" sz="5200" b="1" dirty="0" smtClean="0"/>
              <a:t>لغة</a:t>
            </a:r>
            <a:r>
              <a:rPr lang="ar-SA" sz="5200" dirty="0" smtClean="0"/>
              <a:t>: </a:t>
            </a:r>
            <a:r>
              <a:rPr lang="ar-SA" sz="5400" dirty="0" smtClean="0"/>
              <a:t>الحبس والكف</a:t>
            </a:r>
          </a:p>
          <a:p>
            <a:pPr marL="0" indent="0">
              <a:buNone/>
            </a:pPr>
            <a:r>
              <a:rPr lang="ar-SA" sz="5400" b="1" dirty="0" smtClean="0"/>
              <a:t>واصطلاحا</a:t>
            </a:r>
            <a:r>
              <a:rPr lang="ar-SA" sz="5400" dirty="0"/>
              <a:t>: </a:t>
            </a:r>
            <a:r>
              <a:rPr lang="ar-SA" sz="5400" b="1" dirty="0">
                <a:solidFill>
                  <a:srgbClr val="FF0000"/>
                </a:solidFill>
              </a:rPr>
              <a:t>قطع الصوت على الكلمة القرأنية زمنا يتنفس فيه القارى بنية استناف القراءة</a:t>
            </a:r>
            <a:r>
              <a:rPr lang="ar-SA" sz="5400" dirty="0"/>
              <a:t>. </a:t>
            </a:r>
          </a:p>
          <a:p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0933" y="4061011"/>
            <a:ext cx="9191652" cy="2460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sz="5200" b="1" dirty="0" smtClean="0"/>
              <a:t>Definition</a:t>
            </a:r>
            <a:r>
              <a:rPr lang="en-US" sz="6000" dirty="0" smtClean="0"/>
              <a:t>:</a:t>
            </a:r>
          </a:p>
          <a:p>
            <a:pPr marL="0" indent="0" algn="l" rtl="0">
              <a:buNone/>
            </a:pPr>
            <a:r>
              <a:rPr lang="en-US" sz="3600" b="1" dirty="0" smtClean="0"/>
              <a:t>Linguistically</a:t>
            </a:r>
            <a:r>
              <a:rPr lang="en-US" sz="3600" dirty="0"/>
              <a:t>, it </a:t>
            </a:r>
            <a:r>
              <a:rPr lang="en-US" sz="3600" dirty="0" smtClean="0"/>
              <a:t>means</a:t>
            </a:r>
            <a:r>
              <a:rPr lang="ar-SA" sz="3600" dirty="0" smtClean="0"/>
              <a:t> </a:t>
            </a:r>
            <a:r>
              <a:rPr lang="en-US" sz="3600" dirty="0" smtClean="0"/>
              <a:t>cessation</a:t>
            </a:r>
            <a:r>
              <a:rPr lang="en-US" sz="3600" dirty="0"/>
              <a:t>.</a:t>
            </a:r>
          </a:p>
          <a:p>
            <a:pPr marL="0" indent="0" algn="l" rtl="0">
              <a:buNone/>
            </a:pPr>
            <a:r>
              <a:rPr lang="en-US" sz="3600" b="1" dirty="0"/>
              <a:t>According to </a:t>
            </a:r>
            <a:r>
              <a:rPr lang="en-US" sz="3600" b="1" dirty="0" err="1" smtClean="0"/>
              <a:t>Tajweed</a:t>
            </a:r>
            <a:r>
              <a:rPr lang="ar-SA" sz="3600" b="1" dirty="0" smtClean="0"/>
              <a:t> </a:t>
            </a:r>
            <a:r>
              <a:rPr lang="en-US" sz="3600" b="1" dirty="0" smtClean="0"/>
              <a:t>terminology</a:t>
            </a:r>
            <a:r>
              <a:rPr lang="en-US" sz="3600" dirty="0"/>
              <a:t>, it </a:t>
            </a:r>
            <a:r>
              <a:rPr lang="en-US" sz="3600" dirty="0" smtClean="0"/>
              <a:t>means</a:t>
            </a:r>
            <a:r>
              <a:rPr lang="ar-SA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stopping </a:t>
            </a:r>
            <a:r>
              <a:rPr lang="en-US" sz="3600" b="1" dirty="0">
                <a:solidFill>
                  <a:srgbClr val="FF0000"/>
                </a:solidFill>
              </a:rPr>
              <a:t>the recitation</a:t>
            </a:r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FF0000"/>
                </a:solidFill>
              </a:rPr>
              <a:t>for a moment </a:t>
            </a:r>
            <a:r>
              <a:rPr lang="en-US" sz="3600" b="1" dirty="0" smtClean="0">
                <a:solidFill>
                  <a:srgbClr val="FF0000"/>
                </a:solidFill>
              </a:rPr>
              <a:t>during</a:t>
            </a: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which </a:t>
            </a:r>
            <a:r>
              <a:rPr lang="en-US" sz="3600" b="1" dirty="0">
                <a:solidFill>
                  <a:srgbClr val="FF0000"/>
                </a:solidFill>
              </a:rPr>
              <a:t>one breathes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9" y="2272553"/>
            <a:ext cx="2327953" cy="17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2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30" y="1555767"/>
            <a:ext cx="8234082" cy="22353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ar-SA" sz="7000" b="1" dirty="0" smtClean="0"/>
              <a:t>حكمه</a:t>
            </a:r>
            <a:r>
              <a:rPr lang="ar-SA" sz="5200" dirty="0" smtClean="0"/>
              <a:t>: </a:t>
            </a:r>
            <a:r>
              <a:rPr lang="ar-SA" sz="8000" b="1" dirty="0" smtClean="0"/>
              <a:t>جائز </a:t>
            </a:r>
            <a:endParaRPr lang="ar-SA" sz="5200" b="1" dirty="0" smtClean="0"/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سنة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الرسول 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الوقوف على رؤوس الآيات</a:t>
            </a: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سئل الإمام علي بن أبي طالب </a:t>
            </a:r>
            <a:r>
              <a:rPr lang="ar-SA" sz="5400" dirty="0" smtClean="0">
                <a:solidFill>
                  <a:schemeClr val="accent1">
                    <a:lumMod val="75000"/>
                  </a:schemeClr>
                </a:solidFill>
                <a:latin typeface="MCS P_Mohammad." pitchFamily="2" charset="0"/>
              </a:rPr>
              <a:t>رضي الله عنه </a:t>
            </a:r>
            <a:r>
              <a:rPr lang="ar-SA" sz="5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الترتيل  فقال</a:t>
            </a:r>
            <a:r>
              <a:rPr lang="ar-SA" sz="5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ar-SA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هو تجويد الحروف ومعرفة </a:t>
            </a:r>
            <a:r>
              <a:rPr lang="ar-SA" sz="5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الوقوف</a:t>
            </a:r>
            <a:r>
              <a:rPr lang="en-US" sz="5400" dirty="0" smtClean="0">
                <a:latin typeface="MCS P_Mohammad." pitchFamily="2" charset="0"/>
              </a:rPr>
              <a:t>”</a:t>
            </a:r>
            <a:endParaRPr lang="ar-SA" sz="5400" dirty="0" smtClean="0">
              <a:latin typeface="MCS P_Mohammad." pitchFamily="2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ar-SA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</a:t>
            </a:r>
            <a:r>
              <a:rPr lang="ar-SA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أُمِّ سلمة رضي الله عنها حين سُئِلَت عن قراءة رسول الله صلى الله عليه وسلم </a:t>
            </a:r>
            <a:r>
              <a:rPr lang="ar-SA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قالت: </a:t>
            </a:r>
            <a:r>
              <a:rPr lang="ar-SA" sz="5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كان </a:t>
            </a:r>
            <a:r>
              <a:rPr lang="ar-SA" sz="5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رسول الله يُقَطِّعُ قراءته </a:t>
            </a:r>
            <a:r>
              <a:rPr lang="ar-SA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يقول: {الْحَمْدُ لِلَّهِ رَبِّ الْعَالَمِينَ} ثم يقف {الرَّحْمَنِ الرَّحِيْمِ</a:t>
            </a:r>
            <a:r>
              <a:rPr lang="ar-SA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ar-SA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 يقف ، وكان يقرأ {مَالِكِ يَوْمِ الدِّيْنِ} يقطع قِراءته آية آية   </a:t>
            </a:r>
            <a:endParaRPr lang="en-US" sz="5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ar-SA" sz="5400" dirty="0">
              <a:latin typeface="MCS P_Mohammad." pitchFamily="2" charset="0"/>
            </a:endParaRPr>
          </a:p>
          <a:p>
            <a:pPr algn="just"/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0933" y="3791153"/>
            <a:ext cx="9191652" cy="2460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None/>
            </a:pPr>
            <a:r>
              <a:rPr lang="en-US" sz="5200" b="1" dirty="0" smtClean="0"/>
              <a:t>Its Ruling</a:t>
            </a:r>
            <a:r>
              <a:rPr lang="en-US" sz="6000" dirty="0" smtClean="0"/>
              <a:t>: Allowable (</a:t>
            </a:r>
            <a:r>
              <a:rPr lang="en-US" sz="6000" dirty="0" err="1" smtClean="0"/>
              <a:t>Ja’ez</a:t>
            </a:r>
            <a:r>
              <a:rPr lang="en-US" sz="6000" dirty="0" smtClean="0"/>
              <a:t>)</a:t>
            </a:r>
          </a:p>
          <a:p>
            <a:pPr algn="l" rtl="0"/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Prophet (PBUH) </a:t>
            </a:r>
            <a:r>
              <a:rPr lang="en-US" sz="5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stop the recitation at the end of each verse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l" rtl="0"/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Ibn Abi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Mulaikah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narrated that when Um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Salamh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(RA) was asked, “How did the Prophet (PBUH) recite the Quran?” She said(1), “</a:t>
            </a:r>
            <a:r>
              <a:rPr lang="en-US" sz="5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used to recite in pieces (stops after reciting each verse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endParaRPr lang="en-US" sz="5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Ibn 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Jazri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mentioned in the book, “Al-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Tamheed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that ‘Ali ibn Abi </a:t>
            </a:r>
            <a:r>
              <a:rPr lang="en-US" sz="5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Taleb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(RA) </a:t>
            </a: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explained </a:t>
            </a:r>
            <a:r>
              <a:rPr lang="en-US" sz="56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Tarteel</a:t>
            </a: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saying, “</a:t>
            </a:r>
            <a:r>
              <a:rPr lang="en-US" sz="5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applying the principles of </a:t>
            </a:r>
            <a:r>
              <a:rPr lang="en-US" sz="5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Tajweed</a:t>
            </a:r>
            <a:r>
              <a:rPr lang="en-US" sz="5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recognizing when to stop</a:t>
            </a: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9" y="2272553"/>
            <a:ext cx="2327953" cy="17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46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30" y="1555767"/>
            <a:ext cx="8234082" cy="2235386"/>
          </a:xfrm>
        </p:spPr>
        <p:txBody>
          <a:bodyPr>
            <a:normAutofit fontScale="25000" lnSpcReduction="20000"/>
          </a:bodyPr>
          <a:lstStyle/>
          <a:p>
            <a:r>
              <a:rPr lang="ar-SA" sz="8000" b="1" dirty="0" smtClean="0">
                <a:solidFill>
                  <a:schemeClr val="bg2">
                    <a:lumMod val="10000"/>
                  </a:schemeClr>
                </a:solidFill>
              </a:rPr>
              <a:t>جواز </a:t>
            </a:r>
            <a:r>
              <a:rPr lang="ar-SA" sz="8000" b="1" dirty="0">
                <a:solidFill>
                  <a:schemeClr val="bg2">
                    <a:lumMod val="10000"/>
                  </a:schemeClr>
                </a:solidFill>
              </a:rPr>
              <a:t>الوقف عامة مالم يوجد ما يوجبه إو يمنعه </a:t>
            </a:r>
            <a:endParaRPr lang="en-US" sz="8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ar-SA" sz="7200" dirty="0">
                <a:solidFill>
                  <a:srgbClr val="002060"/>
                </a:solidFill>
              </a:rPr>
              <a:t>وليس في الْقُرْآنِ مِنْ وَقْفٍ وَجَبْ               وَلا حَرَامٌ غَيرُ مَالهُ سَبَبْ</a:t>
            </a:r>
            <a:endParaRPr lang="en-US" sz="7200" dirty="0">
              <a:solidFill>
                <a:srgbClr val="002060"/>
              </a:solidFill>
            </a:endParaRPr>
          </a:p>
          <a:p>
            <a:r>
              <a:rPr lang="ar-SA" sz="8000" b="1" dirty="0" smtClean="0"/>
              <a:t>لايجوز </a:t>
            </a:r>
            <a:r>
              <a:rPr lang="ar-SA" sz="8000" b="1" dirty="0"/>
              <a:t>الوقف في وسط الكلمة ولا على ما اتصل رسماً</a:t>
            </a:r>
          </a:p>
          <a:p>
            <a:pPr marL="0" indent="0" algn="ctr">
              <a:buNone/>
            </a:pPr>
            <a:r>
              <a:rPr lang="ar-SA" sz="7200" dirty="0" smtClean="0">
                <a:solidFill>
                  <a:srgbClr val="0070C0"/>
                </a:solidFill>
              </a:rPr>
              <a:t>مثل</a:t>
            </a:r>
            <a:r>
              <a:rPr lang="ar-SA" sz="7200" dirty="0">
                <a:solidFill>
                  <a:srgbClr val="0070C0"/>
                </a:solidFill>
              </a:rPr>
              <a:t>: </a:t>
            </a:r>
            <a:r>
              <a:rPr lang="ar-SA" sz="7200" dirty="0">
                <a:solidFill>
                  <a:schemeClr val="bg2">
                    <a:lumMod val="10000"/>
                  </a:schemeClr>
                </a:solidFill>
              </a:rPr>
              <a:t>الوقف على </a:t>
            </a:r>
            <a:r>
              <a:rPr lang="ar-SA" sz="7200" dirty="0">
                <a:solidFill>
                  <a:srgbClr val="0070C0"/>
                </a:solidFill>
              </a:rPr>
              <a:t>{</a:t>
            </a:r>
            <a:r>
              <a:rPr lang="ar-SA" sz="7200" dirty="0">
                <a:solidFill>
                  <a:srgbClr val="C00000"/>
                </a:solidFill>
              </a:rPr>
              <a:t>أين</a:t>
            </a:r>
            <a:r>
              <a:rPr lang="ar-SA" sz="7200" dirty="0">
                <a:solidFill>
                  <a:srgbClr val="0070C0"/>
                </a:solidFill>
              </a:rPr>
              <a:t>} </a:t>
            </a:r>
            <a:r>
              <a:rPr lang="ar-SA" sz="7200" dirty="0">
                <a:solidFill>
                  <a:schemeClr val="bg2">
                    <a:lumMod val="10000"/>
                  </a:schemeClr>
                </a:solidFill>
              </a:rPr>
              <a:t>في</a:t>
            </a:r>
            <a:r>
              <a:rPr lang="ar-SA" sz="7200" dirty="0">
                <a:solidFill>
                  <a:srgbClr val="0070C0"/>
                </a:solidFill>
              </a:rPr>
              <a:t> {</a:t>
            </a:r>
            <a:r>
              <a:rPr lang="ar-SA" sz="7200" dirty="0">
                <a:solidFill>
                  <a:srgbClr val="C00000"/>
                </a:solidFill>
              </a:rPr>
              <a:t>أينما يوجهه</a:t>
            </a:r>
            <a:r>
              <a:rPr lang="ar-SA" sz="7200" dirty="0">
                <a:solidFill>
                  <a:srgbClr val="0070C0"/>
                </a:solidFill>
              </a:rPr>
              <a:t>}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7200" dirty="0" smtClean="0">
              <a:solidFill>
                <a:srgbClr val="002060"/>
              </a:solidFill>
            </a:endParaRPr>
          </a:p>
          <a:p>
            <a:pPr algn="ctr"/>
            <a:endParaRPr lang="en-US" sz="7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36960" y="4060095"/>
            <a:ext cx="9191652" cy="203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800" dirty="0">
                <a:solidFill>
                  <a:srgbClr val="002060"/>
                </a:solidFill>
              </a:rPr>
              <a:t>The rule regarding </a:t>
            </a:r>
            <a:r>
              <a:rPr lang="en-US" sz="1800" dirty="0" err="1">
                <a:solidFill>
                  <a:srgbClr val="002060"/>
                </a:solidFill>
              </a:rPr>
              <a:t>Waqf</a:t>
            </a:r>
            <a:r>
              <a:rPr lang="en-US" sz="1800" dirty="0">
                <a:solidFill>
                  <a:srgbClr val="002060"/>
                </a:solidFill>
              </a:rPr>
              <a:t>: it is allowable unless there is a rule indicating that it is forbidden or obligatory.</a:t>
            </a:r>
          </a:p>
          <a:p>
            <a:pPr algn="l" rtl="0"/>
            <a:r>
              <a:rPr lang="en-US" sz="1800" dirty="0">
                <a:solidFill>
                  <a:srgbClr val="002060"/>
                </a:solidFill>
              </a:rPr>
              <a:t>It is not allowable </a:t>
            </a:r>
            <a:r>
              <a:rPr lang="en-US" sz="1800" dirty="0" smtClean="0">
                <a:solidFill>
                  <a:srgbClr val="002060"/>
                </a:solidFill>
              </a:rPr>
              <a:t>to </a:t>
            </a:r>
            <a:r>
              <a:rPr lang="en-US" sz="1800" dirty="0">
                <a:solidFill>
                  <a:srgbClr val="002060"/>
                </a:solidFill>
              </a:rPr>
              <a:t>stop in the middle of any word: as stopping on </a:t>
            </a:r>
            <a:r>
              <a:rPr lang="en-US" sz="1800" dirty="0" smtClean="0">
                <a:solidFill>
                  <a:srgbClr val="002060"/>
                </a:solidFill>
              </a:rPr>
              <a:t>(</a:t>
            </a:r>
            <a:r>
              <a:rPr lang="ar-SA" sz="1800" dirty="0">
                <a:solidFill>
                  <a:srgbClr val="C00000"/>
                </a:solidFill>
              </a:rPr>
              <a:t>أين</a:t>
            </a:r>
            <a:r>
              <a:rPr lang="en-US" sz="1800" dirty="0" smtClean="0">
                <a:solidFill>
                  <a:srgbClr val="002060"/>
                </a:solidFill>
              </a:rPr>
              <a:t>) </a:t>
            </a:r>
            <a:r>
              <a:rPr lang="en-US" sz="1800" dirty="0">
                <a:solidFill>
                  <a:srgbClr val="002060"/>
                </a:solidFill>
              </a:rPr>
              <a:t>in the word </a:t>
            </a:r>
            <a:r>
              <a:rPr lang="en-US" sz="1800" dirty="0" smtClean="0">
                <a:solidFill>
                  <a:srgbClr val="002060"/>
                </a:solidFill>
              </a:rPr>
              <a:t>(</a:t>
            </a:r>
            <a:r>
              <a:rPr lang="ar-SA" sz="1800" dirty="0">
                <a:solidFill>
                  <a:srgbClr val="C00000"/>
                </a:solidFill>
              </a:rPr>
              <a:t>أينما يوجهه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9" y="2272553"/>
            <a:ext cx="2327953" cy="17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78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544229"/>
              </p:ext>
            </p:extLst>
          </p:nvPr>
        </p:nvGraphicFramePr>
        <p:xfrm>
          <a:off x="9144000" y="2298301"/>
          <a:ext cx="2835097" cy="416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987769"/>
              </p:ext>
            </p:extLst>
          </p:nvPr>
        </p:nvGraphicFramePr>
        <p:xfrm>
          <a:off x="3125336" y="2341874"/>
          <a:ext cx="2970663" cy="411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5792628"/>
              </p:ext>
            </p:extLst>
          </p:nvPr>
        </p:nvGraphicFramePr>
        <p:xfrm>
          <a:off x="6239270" y="2298301"/>
          <a:ext cx="2740958" cy="416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02852"/>
              </p:ext>
            </p:extLst>
          </p:nvPr>
        </p:nvGraphicFramePr>
        <p:xfrm>
          <a:off x="143266" y="2341874"/>
          <a:ext cx="3091253" cy="411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7760278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8" grpId="0">
        <p:bldAsOne/>
      </p:bldGraphic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2526065"/>
              </p:ext>
            </p:extLst>
          </p:nvPr>
        </p:nvGraphicFramePr>
        <p:xfrm>
          <a:off x="4107909" y="2030506"/>
          <a:ext cx="4435523" cy="76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390708"/>
              </p:ext>
            </p:extLst>
          </p:nvPr>
        </p:nvGraphicFramePr>
        <p:xfrm>
          <a:off x="9144000" y="2794394"/>
          <a:ext cx="2835097" cy="366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982076"/>
              </p:ext>
            </p:extLst>
          </p:nvPr>
        </p:nvGraphicFramePr>
        <p:xfrm>
          <a:off x="6455039" y="2528303"/>
          <a:ext cx="2466992" cy="366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441667" y="2837528"/>
            <a:ext cx="2466992" cy="1135864"/>
            <a:chOff x="0" y="288795"/>
            <a:chExt cx="2466992" cy="1135864"/>
          </a:xfrm>
        </p:grpSpPr>
        <p:sp>
          <p:nvSpPr>
            <p:cNvPr id="16" name="Rounded Rectangle 15"/>
            <p:cNvSpPr/>
            <p:nvPr/>
          </p:nvSpPr>
          <p:spPr>
            <a:xfrm>
              <a:off x="0" y="288795"/>
              <a:ext cx="2466992" cy="1135864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268" y="322063"/>
              <a:ext cx="2400456" cy="1069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الوقف </a:t>
              </a:r>
              <a:r>
                <a:rPr lang="ar-SA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الحسن</a:t>
              </a:r>
              <a:endParaRPr lang="ar-SA" sz="2400" b="1" kern="12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(Good)</a:t>
              </a:r>
              <a:r>
                <a:rPr lang="ar-SA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2400" b="1" kern="1200" dirty="0" smtClean="0">
                  <a:solidFill>
                    <a:schemeClr val="accent1">
                      <a:lumMod val="50000"/>
                    </a:schemeClr>
                  </a:solidFill>
                </a:rPr>
                <a:t>Hasan</a:t>
              </a:r>
              <a:endParaRPr lang="fr-CA" sz="2400" b="1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20" name="Diagram 19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956593"/>
              </p:ext>
            </p:extLst>
          </p:nvPr>
        </p:nvGraphicFramePr>
        <p:xfrm>
          <a:off x="639838" y="2837528"/>
          <a:ext cx="2835097" cy="366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496208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2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7909" y="1555767"/>
            <a:ext cx="4262717" cy="474739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8000" b="1" dirty="0" smtClean="0"/>
              <a:t>أقسام الوقف</a:t>
            </a:r>
            <a:r>
              <a:rPr lang="en-US" sz="8000" b="1" dirty="0" smtClean="0"/>
              <a:t> </a:t>
            </a:r>
            <a:r>
              <a:rPr lang="en-US" sz="7000" b="1" dirty="0" smtClean="0"/>
              <a:t>Categories of </a:t>
            </a:r>
            <a:r>
              <a:rPr lang="en-US" sz="7000" b="1" dirty="0" err="1" smtClean="0"/>
              <a:t>Waqf</a:t>
            </a:r>
            <a:r>
              <a:rPr lang="en-US" sz="7000" b="1" dirty="0" smtClean="0"/>
              <a:t>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ar-SA" sz="5400" dirty="0"/>
          </a:p>
          <a:p>
            <a:pPr algn="r">
              <a:buNone/>
            </a:pPr>
            <a:endParaRPr lang="ar-SA" sz="5200" dirty="0"/>
          </a:p>
        </p:txBody>
      </p:sp>
      <p:sp>
        <p:nvSpPr>
          <p:cNvPr id="7" name="TextBox 6"/>
          <p:cNvSpPr txBox="1"/>
          <p:nvPr/>
        </p:nvSpPr>
        <p:spPr>
          <a:xfrm>
            <a:off x="4263619" y="653697"/>
            <a:ext cx="438284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الوقــف    </a:t>
            </a:r>
            <a:r>
              <a:rPr lang="en-US" sz="3200" dirty="0" err="1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Waqf</a:t>
            </a:r>
            <a:r>
              <a:rPr lang="en-US" sz="32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en-US" sz="1600" dirty="0" smtClean="0">
                <a:ln w="10160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Stopping)</a:t>
            </a:r>
            <a:endParaRPr lang="en-CA" sz="2000" b="1" dirty="0">
              <a:ln w="10160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19343F9B-94EB-4C42-95E5-6A849B0FA551}"/>
              </a:ext>
            </a:extLst>
          </p:cNvPr>
          <p:cNvGraphicFramePr/>
          <p:nvPr>
            <p:extLst/>
          </p:nvPr>
        </p:nvGraphicFramePr>
        <p:xfrm>
          <a:off x="4107909" y="2030506"/>
          <a:ext cx="4435523" cy="76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755DBE81-A042-47A2-B32F-37964244605A}"/>
              </a:ext>
            </a:extLst>
          </p:cNvPr>
          <p:cNvGraphicFramePr/>
          <p:nvPr>
            <p:extLst/>
          </p:nvPr>
        </p:nvGraphicFramePr>
        <p:xfrm>
          <a:off x="9144000" y="2794394"/>
          <a:ext cx="2835097" cy="366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3041141" y="2992609"/>
            <a:ext cx="63962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/>
              <a:t>هوالوقف على كلام تام في ذاته ولم يتعلق بما بعده مطلاقا </a:t>
            </a:r>
            <a:endParaRPr lang="ar-SA" b="1" dirty="0" smtClean="0"/>
          </a:p>
          <a:p>
            <a:pPr algn="ctr"/>
            <a:r>
              <a:rPr lang="en-US" sz="1400" b="1" dirty="0" smtClean="0">
                <a:latin typeface="TimesNewRomanPSMT"/>
              </a:rPr>
              <a:t>To </a:t>
            </a:r>
            <a:r>
              <a:rPr lang="en-US" sz="1400" b="1" dirty="0">
                <a:latin typeface="TimesNewRomanPSMT"/>
              </a:rPr>
              <a:t>stop at a place where the previous recitation is </a:t>
            </a:r>
            <a:r>
              <a:rPr lang="en-US" sz="1400" b="1" dirty="0" smtClean="0">
                <a:latin typeface="TimesNewRomanPSMT"/>
              </a:rPr>
              <a:t>meaningful and </a:t>
            </a:r>
            <a:r>
              <a:rPr lang="en-US" sz="1400" b="1" dirty="0">
                <a:latin typeface="TimesNewRomanPSMT"/>
              </a:rPr>
              <a:t>is not closely related to the following part, </a:t>
            </a:r>
            <a:r>
              <a:rPr lang="en-US" sz="1400" b="1" dirty="0" smtClean="0">
                <a:latin typeface="TimesNewRomanPSMT"/>
              </a:rPr>
              <a:t>whether in </a:t>
            </a:r>
            <a:r>
              <a:rPr lang="en-US" sz="1400" b="1" dirty="0">
                <a:latin typeface="TimesNewRomanPSMT"/>
              </a:rPr>
              <a:t>wording or in meaning.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4111128" y="4395414"/>
            <a:ext cx="504016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الذي يلزم الوقف عليه والإبتداء بما بعده </a:t>
            </a:r>
          </a:p>
          <a:p>
            <a:pPr algn="ctr"/>
            <a:r>
              <a:rPr lang="en-US" sz="1400" b="1" dirty="0">
                <a:latin typeface="TimesNewRomanPSMT"/>
              </a:rPr>
              <a:t>This is when stopping is obligatory.</a:t>
            </a:r>
          </a:p>
          <a:p>
            <a:pPr algn="ctr"/>
            <a:r>
              <a:rPr lang="en-US" sz="1400" b="1" dirty="0">
                <a:latin typeface="TimesNewRomanPSMT"/>
              </a:rPr>
              <a:t>The recitation continues starting with the following word.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4397" y="4414221"/>
            <a:ext cx="7569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/>
              </a:rPr>
              <a:t>(</a:t>
            </a:r>
            <a:r>
              <a:rPr lang="ar-SA" sz="2800" b="1" dirty="0" smtClean="0">
                <a:solidFill>
                  <a:srgbClr val="FF0000"/>
                </a:solidFill>
                <a:latin typeface="TimesNewRomanPSMT"/>
              </a:rPr>
              <a:t>مـ </a:t>
            </a:r>
            <a:r>
              <a:rPr lang="en-US" sz="2800" b="1" dirty="0" smtClean="0">
                <a:solidFill>
                  <a:srgbClr val="FF0000"/>
                </a:solidFill>
                <a:latin typeface="TimesNewRomanPSMT"/>
              </a:rPr>
              <a:t> </a:t>
            </a:r>
            <a:r>
              <a:rPr lang="en-US" dirty="0">
                <a:latin typeface="TimesNewRomanPSMT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3619" y="5580275"/>
            <a:ext cx="52394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هو الذي يحسن الوقف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عليه ويحسن 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الإبتداء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بما بعده</a:t>
            </a:r>
          </a:p>
          <a:p>
            <a:pPr algn="ctr"/>
            <a:r>
              <a:rPr lang="en-US" sz="1400" b="1" dirty="0">
                <a:latin typeface="TimesNewRomanPSMT"/>
              </a:rPr>
              <a:t>It is a place where it is</a:t>
            </a:r>
            <a:r>
              <a:rPr lang="ar-SA" sz="1400" b="1" dirty="0">
                <a:latin typeface="TimesNewRomanPSMT"/>
              </a:rPr>
              <a:t> </a:t>
            </a:r>
            <a:r>
              <a:rPr lang="en-US" sz="1400" b="1" dirty="0">
                <a:latin typeface="TimesNewRomanPSMT"/>
              </a:rPr>
              <a:t>recommended to stop at. And recommended to start with </a:t>
            </a:r>
            <a:r>
              <a:rPr lang="en-US" sz="1400" b="1" dirty="0" smtClean="0">
                <a:latin typeface="TimesNewRomanPSMT"/>
              </a:rPr>
              <a:t>the</a:t>
            </a:r>
            <a:r>
              <a:rPr lang="ar-SA" sz="1400" b="1" dirty="0" smtClean="0">
                <a:latin typeface="TimesNewRomanPSMT"/>
              </a:rPr>
              <a:t> </a:t>
            </a:r>
            <a:r>
              <a:rPr lang="en-US" sz="1400" b="1" dirty="0" smtClean="0">
                <a:latin typeface="TimesNewRomanPSMT"/>
              </a:rPr>
              <a:t>following </a:t>
            </a:r>
            <a:r>
              <a:rPr lang="en-US" sz="1400" b="1" dirty="0">
                <a:latin typeface="TimesNewRomanPSMT"/>
              </a:rPr>
              <a:t>word</a:t>
            </a:r>
            <a:endParaRPr lang="ar-SA" sz="1400" b="1" dirty="0">
              <a:latin typeface="TimesNewRomanPSM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2809" y="5375035"/>
            <a:ext cx="825867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NewRomanPSMT"/>
              </a:rPr>
              <a:t>(</a:t>
            </a:r>
            <a:r>
              <a:rPr lang="ar-SA" sz="9600" b="1" baseline="-25000" dirty="0" smtClean="0">
                <a:solidFill>
                  <a:srgbClr val="FF0000"/>
                </a:solidFill>
                <a:latin typeface="conv_original-hafs"/>
              </a:rPr>
              <a:t>ۗ</a:t>
            </a:r>
            <a:r>
              <a:rPr lang="en-US" dirty="0" smtClean="0">
                <a:latin typeface="TimesNewRomanPSMT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775" y="3131108"/>
            <a:ext cx="187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ar-SA" sz="2800" b="1" dirty="0">
                <a:solidFill>
                  <a:srgbClr val="FF0000"/>
                </a:solidFill>
                <a:latin typeface="conv_original-hafs"/>
              </a:rPr>
              <a:t>مَٰلِكِ يَوۡمِ ٱلدِّينِ </a:t>
            </a:r>
            <a:endParaRPr lang="ar-SA" sz="2800" b="1" i="0" dirty="0">
              <a:solidFill>
                <a:srgbClr val="FF0000"/>
              </a:solidFill>
              <a:effectLst/>
              <a:latin typeface="conv_original-haf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4044889"/>
            <a:ext cx="30411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conv_original-hafs"/>
              </a:rPr>
              <a:t>إِنَّمَا يَسۡتَجِيبُ ٱلَّذِينَ يَسۡمَعُونَۘ </a:t>
            </a:r>
            <a:endParaRPr lang="ar-SA" b="1" dirty="0" smtClean="0">
              <a:solidFill>
                <a:srgbClr val="FF0000"/>
              </a:solidFill>
              <a:latin typeface="conv_original-hafs"/>
            </a:endParaRPr>
          </a:p>
          <a:p>
            <a:pPr algn="ctr"/>
            <a:r>
              <a:rPr lang="ar-SA" b="1" dirty="0" smtClean="0">
                <a:latin typeface="conv_original-hafs"/>
              </a:rPr>
              <a:t>وَٱلۡمَوۡتَىٰ </a:t>
            </a:r>
            <a:r>
              <a:rPr lang="ar-SA" b="1" dirty="0">
                <a:latin typeface="conv_original-hafs"/>
              </a:rPr>
              <a:t>يَبۡعَثُهُمُ ٱللَّهُ ثُمَّ إِلَيۡهِ يُرۡجَعُونَ</a:t>
            </a:r>
            <a:endParaRPr lang="en-US" b="1" dirty="0">
              <a:latin typeface="conv_original-haf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0006" y="5370963"/>
            <a:ext cx="3376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conv_original-hafs"/>
              </a:rPr>
              <a:t>وَكَذَٰلِكَ فَتَنَّا بَعۡضَهُم بِبَعۡضٖ لِّيَقُولُوٓاْ </a:t>
            </a:r>
          </a:p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conv_original-hafs"/>
              </a:rPr>
              <a:t>أَهَٰٓؤُلَآءِ مَنَّ ٱللَّهُ عَلَيۡهِم مِّنۢ بَيۡنِنَآۗ </a:t>
            </a:r>
          </a:p>
          <a:p>
            <a:pPr algn="ctr"/>
            <a:r>
              <a:rPr lang="ar-SA" b="1" dirty="0">
                <a:latin typeface="conv_original-hafs"/>
              </a:rPr>
              <a:t>أَلَيۡسَ ٱللَّهُ بِأَعۡلَمَ بِٱلشَّٰكِرِينَ</a:t>
            </a:r>
            <a:endParaRPr lang="en-US" b="1" dirty="0">
              <a:latin typeface="conv_original-hafs"/>
            </a:endParaRPr>
          </a:p>
        </p:txBody>
      </p:sp>
    </p:spTree>
    <p:extLst>
      <p:ext uri="{BB962C8B-B14F-4D97-AF65-F5344CB8AC3E}">
        <p14:creationId xmlns:p14="http://schemas.microsoft.com/office/powerpoint/2010/main" val="338571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" grpId="0"/>
      <p:bldP spid="4" grpId="0"/>
      <p:bldP spid="5" grpId="0" animBg="1"/>
      <p:bldP spid="6" grpId="0"/>
      <p:bldP spid="18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7936</TotalTime>
  <Words>1520</Words>
  <Application>Microsoft Office PowerPoint</Application>
  <PresentationFormat>Widescreen</PresentationFormat>
  <Paragraphs>256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changa</vt:lpstr>
      <vt:lpstr>conv_original-hafs</vt:lpstr>
      <vt:lpstr>MCS P_Mohammad.</vt:lpstr>
      <vt:lpstr>TimesNewRomanPSMT</vt:lpstr>
      <vt:lpstr>Wingdings</vt:lpstr>
      <vt:lpstr>Office Theme</vt:lpstr>
      <vt:lpstr>الوقف والسكت والابتداء</vt:lpstr>
      <vt:lpstr>عناصر المحاضرة</vt:lpstr>
      <vt:lpstr>الوقــــف Waqf (Stopping)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الــســــكـــت Sakt (Pause)</vt:lpstr>
      <vt:lpstr>PowerPoint Presentation</vt:lpstr>
      <vt:lpstr>PowerPoint Presentation</vt:lpstr>
      <vt:lpstr>PowerPoint Presentation</vt:lpstr>
      <vt:lpstr>الابــتـــداء Ibtida’ (starting)</vt:lpstr>
      <vt:lpstr>PowerPoint Presentation</vt:lpstr>
      <vt:lpstr>PowerPoint Presentation</vt:lpstr>
      <vt:lpstr>PowerPoint Presentation</vt:lpstr>
      <vt:lpstr>PowerPoint Presentation</vt:lpstr>
      <vt:lpstr>لَآ أُقۡسِمُ بِيَوۡمِ ٱلۡقِيَٰمَةِ * وَلَآ أُقۡسِمُ بِٱلنَّفۡسِ ٱللَّوَّامَةِ  * أَيَحۡسَبُ ٱلۡإِنسَٰنُ أَلَّن نَّجۡمَعَ عِظَامَهُۥ  * بَلَىٰ قَٰدِرِينَ عَلَىٰٓ أَن نُّسَوِّيَ بَنَانَهُۥ  * بَلۡ يُرِيدُ ٱلۡإِنسَٰنُ لِيَفۡجُرَ أَمَامَهُۥ * يَسۡ‍َٔلُ أَيَّانَ يَوۡمُ ٱلۡقِيَٰمَةِ * فَإِذَا بَرِقَ ٱلۡبَصَرُ  * وَخَسَفَ ٱلۡقَمَرُ  * وَجُمِعَ ٱلشَّمۡسُ وَٱلۡقَمَرُ  * يَقُولُ ٱلۡإِنسَٰنُ يَوۡمَئِذٍ أَيۡنَ ٱلۡمَفَرُّ  * كَلَّا لَا وَزَرَ  * إِلَىٰ رَبِّكَ يَوۡمَئِذٍ ٱلۡمُسۡتَقَرُّ  * يُنَبَّؤُاْ ٱلۡإِنسَٰنُ يَوۡمَئِذِۢ بِمَا قَدَّمَ وَأَخَّرَ  *  بَلِ ٱلۡإِنسَٰنُ عَلَىٰ نَفۡسِهِۦ بَصِيرَةٞ  * وَلَوۡ أَلۡقَىٰ مَعَاذِيرَهُۥ  * لَا تُحَرِّكۡ بِهِۦ لِسَانَكَ لِتَعۡجَلَ بِهِۦٓ  * إِنَّ عَلَيۡنَا جَمۡعَهُۥ وَقُرۡءَانَهُۥ  * فَإِذَا قَرَأۡنَٰهُ فَٱتَّبِعۡ قُرۡءَانَهُۥ  * ثُمَّ إِنَّ عَلَيۡنَا بَيَانَهُۥ  * كَلَّا بَلۡ تُحِبُّونَ ٱلۡعَاجِلَةَ  * وَتَذَرُونَ ٱلۡأٓخِرَةَ  * وُجُوهٞ يَوۡمَئِذٖ نَّاضِرَةٌ  * إِلَىٰ رَبِّهَا نَاظِرَةٞ  * وَوُجُوهٞ يَوۡمَئِذِۢ بَاسِرَةٞ  * تَظُنُّ أَن يُفۡعَلَ بِهَا فَاقِرَةٞ  * كَلَّآ إِذَا بَلَغَتِ ٱلتَّرَاقِيَ  * وَقِيلَ مَنۡۜ رَاقٖ  * وَظَنَّ أَنَّهُ ٱلۡفِرَاقُ  * وَٱلۡتَفَّتِ ٱلسَّاقُ بِٱلسَّاقِ  * إِلَىٰ رَبِّكَ يَوۡمَئِذٍ ٱلۡمَسَاقُ  * فَلَا صَدَّقَ وَلَا صَلَّىٰ  * وَلَٰكِن كَذَّبَ وَتَوَلَّىٰ  * ثُمَّ ذَهَبَ إِلَىٰٓ أَهۡلِهِۦ يَتَمَطَّىٰٓ  * أَوۡلَىٰ لَكَ فَأَوۡلَىٰ  * ثُمَّ أَوۡلَىٰ لَكَ فَأَوۡلَىٰٓ  * أَيَحۡسَبُ ٱلۡإِنسَٰنُ أَن يُتۡرَكَ سُدًى  * أَلَمۡ يَكُ نُطۡفَةٗ مِّن مَّنِيّٖ يُمۡنَىٰ * ثُمَّ كَانَ عَلَقَةٗ فَخَلَقَ فَسَوَّىٰ* فَجَعَلَ مِنۡهُ ٱلزَّوۡجَيۡنِ ٱلذَّكَرَ وَٱلۡأُنثَىٰٓ  * أَلَيۡسَ ذَٰلِكَ بِقَٰدِرٍ عَلَىٰٓ أَن يُحۡـِۧيَ ٱلۡمَوۡتَىٰ *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98</cp:revision>
  <dcterms:created xsi:type="dcterms:W3CDTF">2020-09-13T17:12:40Z</dcterms:created>
  <dcterms:modified xsi:type="dcterms:W3CDTF">2021-04-02T23:36:36Z</dcterms:modified>
</cp:coreProperties>
</file>