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1" r:id="rId4"/>
    <p:sldId id="262" r:id="rId5"/>
    <p:sldId id="263" r:id="rId6"/>
    <p:sldId id="264" r:id="rId7"/>
    <p:sldId id="265" r:id="rId8"/>
    <p:sldId id="282" r:id="rId9"/>
    <p:sldId id="266" r:id="rId10"/>
    <p:sldId id="284" r:id="rId11"/>
    <p:sldId id="285" r:id="rId12"/>
    <p:sldId id="286" r:id="rId13"/>
    <p:sldId id="287"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63"/>
    <p:restoredTop sz="92683"/>
  </p:normalViewPr>
  <p:slideViewPr>
    <p:cSldViewPr snapToGrid="0" snapToObjects="1">
      <p:cViewPr varScale="1">
        <p:scale>
          <a:sx n="124" d="100"/>
          <a:sy n="124" d="100"/>
        </p:scale>
        <p:origin x="8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2022-01-09</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2022-01-09</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2022-01-09</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2022-01-09</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2022-01-09</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2022-01-09</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2022-01-09</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2022-01-09</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2022-01-09</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2022-01-09</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2022-01-09</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2022-01-09</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p:txBody>
          <a:bodyPr/>
          <a:lstStyle/>
          <a:p>
            <a:r>
              <a:rPr lang="en-US" dirty="0"/>
              <a:t>HADEETH</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Ayman </a:t>
            </a:r>
            <a:r>
              <a:rPr lang="en-US" b="1" dirty="0" err="1"/>
              <a:t>Elkasrawy</a:t>
            </a:r>
            <a:endParaRPr lang="en-US" dirty="0"/>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4702569" cy="369332"/>
          </a:xfrm>
          <a:prstGeom prst="rect">
            <a:avLst/>
          </a:prstGeom>
          <a:noFill/>
        </p:spPr>
        <p:txBody>
          <a:bodyPr wrap="none" rtlCol="0">
            <a:spAutoFit/>
          </a:bodyPr>
          <a:lstStyle/>
          <a:p>
            <a:r>
              <a:rPr lang="en-CA" b="1" dirty="0">
                <a:solidFill>
                  <a:schemeClr val="bg1"/>
                </a:solidFill>
              </a:rPr>
              <a:t>HAD 221 – Hadeeth Curriculum – Lecture No. 6 </a:t>
            </a:r>
            <a:endParaRPr lang="en-US" dirty="0"/>
          </a:p>
        </p:txBody>
      </p:sp>
      <p:sp>
        <p:nvSpPr>
          <p:cNvPr id="8" name="Google Shape;86;p1"/>
          <p:cNvSpPr txBox="1"/>
          <p:nvPr/>
        </p:nvSpPr>
        <p:spPr>
          <a:xfrm>
            <a:off x="5211594" y="5476772"/>
            <a:ext cx="1851343" cy="903007"/>
          </a:xfrm>
          <a:prstGeom prst="rect">
            <a:avLst/>
          </a:prstGeom>
          <a:solidFill>
            <a:schemeClr val="accent1">
              <a:lumMod val="50000"/>
            </a:schemeClr>
          </a:solidFill>
          <a:ln>
            <a:noFill/>
          </a:ln>
        </p:spPr>
        <p:txBody>
          <a:bodyPr spcFirstLastPara="1" wrap="square" lIns="91425" tIns="45700" rIns="91425" bIns="45700" anchor="b" anchorCtr="0">
            <a:noAutofit/>
          </a:bodyPr>
          <a:lstStyle/>
          <a:p>
            <a:pPr lvl="0" algn="ctr" rtl="1">
              <a:lnSpc>
                <a:spcPct val="270000"/>
              </a:lnSpc>
              <a:buClr>
                <a:schemeClr val="dk1"/>
              </a:buClr>
              <a:buSzPts val="6000"/>
            </a:pPr>
            <a:r>
              <a:rPr lang="en-US" sz="1200" b="1" dirty="0">
                <a:solidFill>
                  <a:schemeClr val="bg1"/>
                </a:solidFill>
                <a:latin typeface="Simplified Arabic" pitchFamily="18" charset="-78"/>
                <a:sym typeface="Calibri"/>
              </a:rPr>
              <a:t>Third Semester</a:t>
            </a:r>
          </a:p>
          <a:p>
            <a:pPr lvl="0" algn="ctr" rtl="1">
              <a:lnSpc>
                <a:spcPct val="270000"/>
              </a:lnSpc>
              <a:buClr>
                <a:schemeClr val="dk1"/>
              </a:buClr>
              <a:buSzPts val="6000"/>
            </a:pPr>
            <a:r>
              <a:rPr lang="en-US" sz="1200" b="1" dirty="0">
                <a:solidFill>
                  <a:schemeClr val="bg1"/>
                </a:solidFill>
                <a:latin typeface="Simplified Arabic" pitchFamily="18" charset="-78"/>
                <a:sym typeface="Calibri"/>
              </a:rPr>
              <a:t>1443H/2021 </a:t>
            </a:r>
            <a:endParaRPr lang="ar-JO" sz="1200" b="1" dirty="0">
              <a:solidFill>
                <a:schemeClr val="bg1"/>
              </a:solidFill>
              <a:latin typeface="Simplified Arabic" pitchFamily="18" charset="-78"/>
              <a:sym typeface="Calibri"/>
            </a:endParaRPr>
          </a:p>
        </p:txBody>
      </p:sp>
    </p:spTree>
    <p:extLst>
      <p:ext uri="{BB962C8B-B14F-4D97-AF65-F5344CB8AC3E}">
        <p14:creationId xmlns:p14="http://schemas.microsoft.com/office/powerpoint/2010/main" val="39340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144" y="2044557"/>
            <a:ext cx="11126912" cy="3791164"/>
          </a:xfrm>
        </p:spPr>
        <p:txBody>
          <a:bodyPr>
            <a:normAutofit/>
          </a:bodyPr>
          <a:lstStyle/>
          <a:p>
            <a:pPr marL="0" indent="0">
              <a:buNone/>
            </a:pPr>
            <a:r>
              <a:rPr lang="en-US" sz="2000" b="1" i="1" u="sng" dirty="0"/>
              <a:t>The advice of the prophet that we should benefit from was as follows.</a:t>
            </a:r>
            <a:endParaRPr lang="en-CA" sz="2000" b="1" i="1" u="sng" dirty="0"/>
          </a:p>
          <a:p>
            <a:r>
              <a:rPr lang="en-US" sz="2000" dirty="0"/>
              <a:t>1- Piety and fear of Allah “</a:t>
            </a:r>
            <a:r>
              <a:rPr lang="en-US" sz="2000" b="1" dirty="0"/>
              <a:t>He said, "I enjoin you to have Taqwa of Allah”</a:t>
            </a:r>
            <a:endParaRPr lang="en-CA" sz="2000" dirty="0"/>
          </a:p>
          <a:p>
            <a:pPr marL="0" indent="0">
              <a:buNone/>
            </a:pPr>
            <a:r>
              <a:rPr lang="en-US" sz="2000" dirty="0"/>
              <a:t>This is the </a:t>
            </a:r>
            <a:r>
              <a:rPr lang="en-US" sz="2000" dirty="0">
                <a:solidFill>
                  <a:srgbClr val="C00000"/>
                </a:solidFill>
              </a:rPr>
              <a:t>greatest pieces of advice </a:t>
            </a:r>
            <a:r>
              <a:rPr lang="en-US" sz="2000" dirty="0"/>
              <a:t>that he PBUH kept giving to the companions and the ummah one time after the other. We were commanded in the </a:t>
            </a:r>
            <a:r>
              <a:rPr lang="en-US" sz="2000" dirty="0" err="1"/>
              <a:t>Qu’an</a:t>
            </a:r>
            <a:r>
              <a:rPr lang="en-US" sz="2000" dirty="0"/>
              <a:t> in many positions to attain the Taqwa of Allah. The principal location of Taqwa as the prophet clarified in other hadeeths, is in the heart of the believer. It means </a:t>
            </a:r>
            <a:r>
              <a:rPr lang="en-US" sz="2000" dirty="0">
                <a:solidFill>
                  <a:srgbClr val="C00000"/>
                </a:solidFill>
              </a:rPr>
              <a:t>fearing Allah and being watchful of our sayings and deeds </a:t>
            </a:r>
            <a:r>
              <a:rPr lang="en-US" sz="2000" dirty="0"/>
              <a:t>to please him the exalted.</a:t>
            </a:r>
            <a:endParaRPr lang="en-CA" sz="2000" dirty="0"/>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sp>
        <p:nvSpPr>
          <p:cNvPr id="8" name="Title 1">
            <a:extLst>
              <a:ext uri="{FF2B5EF4-FFF2-40B4-BE49-F238E27FC236}">
                <a16:creationId xmlns:a16="http://schemas.microsoft.com/office/drawing/2014/main" id="{5F1A2FB5-2AB7-A340-96B8-A2525B9BF370}"/>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416405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544" y="1807224"/>
            <a:ext cx="11126912" cy="4685650"/>
          </a:xfrm>
        </p:spPr>
        <p:txBody>
          <a:bodyPr>
            <a:normAutofit fontScale="70000" lnSpcReduction="20000"/>
          </a:bodyPr>
          <a:lstStyle/>
          <a:p>
            <a:pPr marL="0" indent="0">
              <a:buNone/>
            </a:pPr>
            <a:r>
              <a:rPr lang="en-US" dirty="0"/>
              <a:t>2- Listening and obeying the ruler “</a:t>
            </a:r>
            <a:r>
              <a:rPr lang="en-US" b="1" dirty="0"/>
              <a:t>and that you listen and obey, even if a slave is made a ruler over you.”</a:t>
            </a:r>
            <a:endParaRPr lang="en-CA" dirty="0"/>
          </a:p>
          <a:p>
            <a:pPr marL="0" indent="0">
              <a:buNone/>
            </a:pPr>
            <a:r>
              <a:rPr lang="en-CA" dirty="0"/>
              <a:t>This is a must for a powerful ummah to have. </a:t>
            </a:r>
            <a:r>
              <a:rPr lang="en-CA" dirty="0">
                <a:solidFill>
                  <a:srgbClr val="C00000"/>
                </a:solidFill>
              </a:rPr>
              <a:t>Weak nations </a:t>
            </a:r>
            <a:r>
              <a:rPr lang="en-CA" dirty="0"/>
              <a:t>lose control and power because of disruptions, betrayals, and disorder. Allah has commanded the believers to be united to stay powerful.</a:t>
            </a:r>
          </a:p>
          <a:p>
            <a:pPr marL="0" indent="0" algn="r" rtl="1">
              <a:buNone/>
            </a:pPr>
            <a:r>
              <a:rPr lang="en-CA" b="1" dirty="0"/>
              <a:t>}</a:t>
            </a:r>
            <a:r>
              <a:rPr lang="en-CA" b="1" i="1" dirty="0"/>
              <a:t> </a:t>
            </a:r>
            <a:r>
              <a:rPr lang="ar-SA" b="1" i="1" dirty="0"/>
              <a:t>وَلَا تَنَازَعُوا فَتَفْشَلُوا وَتَذْهَبَ رِيحُكُمْ</a:t>
            </a:r>
            <a:r>
              <a:rPr lang="en-CA" b="1" dirty="0"/>
              <a:t>{</a:t>
            </a:r>
            <a:endParaRPr lang="en-CA" dirty="0"/>
          </a:p>
          <a:p>
            <a:pPr marL="0" indent="0">
              <a:buNone/>
            </a:pPr>
            <a:r>
              <a:rPr lang="en-CA" b="1" dirty="0"/>
              <a:t>{</a:t>
            </a:r>
            <a:r>
              <a:rPr lang="en-CA" b="1" i="1" dirty="0"/>
              <a:t>and do not dispute with one another, or you would be discouraged and weakened. Persevere! Surely Allah is with those who persevere.</a:t>
            </a:r>
            <a:r>
              <a:rPr lang="en-CA" b="1" dirty="0"/>
              <a:t>}</a:t>
            </a:r>
            <a:endParaRPr lang="en-CA" dirty="0"/>
          </a:p>
          <a:p>
            <a:pPr marL="0" indent="0">
              <a:buNone/>
            </a:pPr>
            <a:r>
              <a:rPr lang="en-CA" dirty="0"/>
              <a:t>And to achieve this, people must have </a:t>
            </a:r>
            <a:r>
              <a:rPr lang="en-CA" dirty="0">
                <a:solidFill>
                  <a:srgbClr val="C00000"/>
                </a:solidFill>
              </a:rPr>
              <a:t>obedience</a:t>
            </a:r>
            <a:r>
              <a:rPr lang="en-CA" dirty="0"/>
              <a:t> to their leader. There is a command in the Qur’an to obey Allah, obey the messenger and the leaders. However, it’s only the obedience of the leaders that is conditional. The condition is that it will not be in something that displeases Allah and is considered a disobedience to him. </a:t>
            </a:r>
          </a:p>
        </p:txBody>
      </p:sp>
      <p:sp>
        <p:nvSpPr>
          <p:cNvPr id="5" name="Slide Number Placeholder 4"/>
          <p:cNvSpPr>
            <a:spLocks noGrp="1"/>
          </p:cNvSpPr>
          <p:nvPr>
            <p:ph type="sldNum" sz="quarter" idx="12"/>
          </p:nvPr>
        </p:nvSpPr>
        <p:spPr/>
        <p:txBody>
          <a:bodyPr/>
          <a:lstStyle/>
          <a:p>
            <a:fld id="{C8784B88-F3D9-6A4F-9660-1A0A1E561ED7}" type="slidenum">
              <a:rPr lang="en-US" smtClean="0"/>
              <a:t>11</a:t>
            </a:fld>
            <a:endParaRPr lang="en-US"/>
          </a:p>
        </p:txBody>
      </p:sp>
      <p:sp>
        <p:nvSpPr>
          <p:cNvPr id="8" name="Title 1">
            <a:extLst>
              <a:ext uri="{FF2B5EF4-FFF2-40B4-BE49-F238E27FC236}">
                <a16:creationId xmlns:a16="http://schemas.microsoft.com/office/drawing/2014/main" id="{5F1A2FB5-2AB7-A340-96B8-A2525B9BF370}"/>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176606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544" y="1807224"/>
            <a:ext cx="11126912" cy="4685650"/>
          </a:xfrm>
        </p:spPr>
        <p:txBody>
          <a:bodyPr>
            <a:normAutofit fontScale="70000" lnSpcReduction="20000"/>
          </a:bodyPr>
          <a:lstStyle/>
          <a:p>
            <a:pPr marL="0" indent="0">
              <a:buNone/>
            </a:pPr>
            <a:r>
              <a:rPr lang="en-CA" dirty="0"/>
              <a:t>The prophet PBUH is then drawing the attention to the </a:t>
            </a:r>
            <a:r>
              <a:rPr lang="en-CA" dirty="0">
                <a:solidFill>
                  <a:srgbClr val="C00000"/>
                </a:solidFill>
              </a:rPr>
              <a:t>third important issue which is changes in belief </a:t>
            </a:r>
            <a:r>
              <a:rPr lang="en-CA" dirty="0"/>
              <a:t>in the ummah.</a:t>
            </a:r>
          </a:p>
          <a:p>
            <a:pPr lvl="0"/>
            <a:r>
              <a:rPr lang="en-CA" dirty="0"/>
              <a:t>“</a:t>
            </a:r>
            <a:r>
              <a:rPr lang="en-US" b="1" dirty="0"/>
              <a:t>He among you who lives long enough will see many differences.”</a:t>
            </a:r>
            <a:endParaRPr lang="en-CA" dirty="0"/>
          </a:p>
          <a:p>
            <a:pPr marL="0" indent="0">
              <a:buNone/>
            </a:pPr>
            <a:r>
              <a:rPr lang="en-CA" dirty="0"/>
              <a:t>He is informing the companions about future events where people, faith, behavior, and creed and other things will change. It will be huge differences from the status at the time of the prophet PBUH. It can also be understood as differences between guidance and misguidance. Between True following of Islam and sunnah, and change in religion and deviation. And so, in this regard to be safe in times of these </a:t>
            </a:r>
            <a:r>
              <a:rPr lang="en-CA" dirty="0" err="1"/>
              <a:t>Fitan</a:t>
            </a:r>
            <a:r>
              <a:rPr lang="en-CA" dirty="0"/>
              <a:t>, the prophet PBUH gave two pieces of advice.</a:t>
            </a:r>
            <a:endParaRPr lang="ar-SA" dirty="0"/>
          </a:p>
          <a:p>
            <a:pPr marL="0" indent="0">
              <a:buNone/>
            </a:pPr>
            <a:r>
              <a:rPr lang="en-CA" dirty="0"/>
              <a:t>3- The first is to follow his and the rightly guided caliphs’ sunnah or way “</a:t>
            </a:r>
            <a:r>
              <a:rPr lang="en-US" b="1" dirty="0"/>
              <a:t>So, for you is to observe my Sunnah and the Sunnah of the rightly principled and rightly guided successors, holding on to them with your molar teeth.”</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12</a:t>
            </a:fld>
            <a:endParaRPr lang="en-US"/>
          </a:p>
        </p:txBody>
      </p:sp>
      <p:sp>
        <p:nvSpPr>
          <p:cNvPr id="8" name="Title 1">
            <a:extLst>
              <a:ext uri="{FF2B5EF4-FFF2-40B4-BE49-F238E27FC236}">
                <a16:creationId xmlns:a16="http://schemas.microsoft.com/office/drawing/2014/main" id="{5F1A2FB5-2AB7-A340-96B8-A2525B9BF370}"/>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281150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544" y="1705510"/>
            <a:ext cx="11126912" cy="4787364"/>
          </a:xfrm>
        </p:spPr>
        <p:txBody>
          <a:bodyPr>
            <a:normAutofit fontScale="77500" lnSpcReduction="20000"/>
          </a:bodyPr>
          <a:lstStyle/>
          <a:p>
            <a:pPr marL="0" indent="0">
              <a:buNone/>
            </a:pPr>
            <a:r>
              <a:rPr lang="en-CA" dirty="0"/>
              <a:t>Following the sunnah of the prophet PBUH protects from error and misguidance and so is following the sunnah of the rightly principled and rightly guided caliphs (successors). They were the closest to the prophet PBUH and Allah has kept the religion through them and their actions. They were the best of people according to a hadeeth by the prophet then the less good are the ones who come after and so on. Describing being committed to this sunnah and holding tight as holding with molar teeth shows how important and serious it is to be steadfast of that path.</a:t>
            </a:r>
          </a:p>
          <a:p>
            <a:r>
              <a:rPr lang="en-CA" dirty="0"/>
              <a:t>4- The second advice is to avoid </a:t>
            </a:r>
            <a:r>
              <a:rPr lang="en-CA" dirty="0" err="1"/>
              <a:t>bid’a</a:t>
            </a:r>
            <a:r>
              <a:rPr lang="en-CA" dirty="0"/>
              <a:t> or innovation in religion “</a:t>
            </a:r>
            <a:r>
              <a:rPr lang="en-US" b="1" dirty="0"/>
              <a:t>Beware of newly-introduced matters, for every innovation (</a:t>
            </a:r>
            <a:r>
              <a:rPr lang="en-US" b="1" dirty="0" err="1"/>
              <a:t>bid'ah</a:t>
            </a:r>
            <a:r>
              <a:rPr lang="en-US" b="1" dirty="0"/>
              <a:t>) is an error."</a:t>
            </a:r>
            <a:endParaRPr lang="en-CA" dirty="0"/>
          </a:p>
          <a:p>
            <a:pPr marL="0" indent="0">
              <a:buNone/>
            </a:pPr>
            <a:r>
              <a:rPr lang="en-CA" dirty="0"/>
              <a:t>Innovating in the religion of Allah takes us away from the straight path and leads to error and misguidance. Allah describes the message of the prophet as complete and perfect. He didn’t leave to us any doubts or confusion that needs innovation.</a:t>
            </a:r>
          </a:p>
        </p:txBody>
      </p:sp>
      <p:sp>
        <p:nvSpPr>
          <p:cNvPr id="5" name="Slide Number Placeholder 4"/>
          <p:cNvSpPr>
            <a:spLocks noGrp="1"/>
          </p:cNvSpPr>
          <p:nvPr>
            <p:ph type="sldNum" sz="quarter" idx="12"/>
          </p:nvPr>
        </p:nvSpPr>
        <p:spPr/>
        <p:txBody>
          <a:bodyPr/>
          <a:lstStyle/>
          <a:p>
            <a:fld id="{C8784B88-F3D9-6A4F-9660-1A0A1E561ED7}" type="slidenum">
              <a:rPr lang="en-US" smtClean="0"/>
              <a:t>13</a:t>
            </a:fld>
            <a:endParaRPr lang="en-US"/>
          </a:p>
        </p:txBody>
      </p:sp>
      <p:sp>
        <p:nvSpPr>
          <p:cNvPr id="8" name="Title 1">
            <a:extLst>
              <a:ext uri="{FF2B5EF4-FFF2-40B4-BE49-F238E27FC236}">
                <a16:creationId xmlns:a16="http://schemas.microsoft.com/office/drawing/2014/main" id="{5F1A2FB5-2AB7-A340-96B8-A2525B9BF370}"/>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2945445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047" y="1243174"/>
            <a:ext cx="11404315" cy="5404206"/>
          </a:xfrm>
        </p:spPr>
        <p:txBody>
          <a:bodyPr>
            <a:normAutofit fontScale="70000" lnSpcReduction="20000"/>
          </a:bodyPr>
          <a:lstStyle/>
          <a:p>
            <a:pPr marL="0" indent="0">
              <a:buNone/>
            </a:pPr>
            <a:r>
              <a:rPr lang="en-US" sz="2900" b="1" dirty="0">
                <a:solidFill>
                  <a:srgbClr val="C00000"/>
                </a:solidFill>
              </a:rPr>
              <a:t>Lessons from this Hadith</a:t>
            </a:r>
          </a:p>
          <a:p>
            <a:pPr lvl="0"/>
            <a:r>
              <a:rPr lang="en-CA" dirty="0"/>
              <a:t>Admonition plays a great role in our communities to remind people and connect them with their lord and shakes their heedlessness.</a:t>
            </a:r>
          </a:p>
          <a:p>
            <a:pPr lvl="0"/>
            <a:r>
              <a:rPr lang="en-CA" dirty="0"/>
              <a:t>The best of admonition is the one that is sincere and touches the hearts of the audience.</a:t>
            </a:r>
          </a:p>
          <a:p>
            <a:pPr lvl="0"/>
            <a:r>
              <a:rPr lang="en-CA" dirty="0"/>
              <a:t>Piety is the attribute of the believers and their way to salvation.</a:t>
            </a:r>
          </a:p>
          <a:p>
            <a:pPr lvl="0"/>
            <a:r>
              <a:rPr lang="en-CA" dirty="0"/>
              <a:t>Obeying leaders is essential in the unity and strength of our communities and ummah.</a:t>
            </a:r>
          </a:p>
          <a:p>
            <a:pPr lvl="0"/>
            <a:r>
              <a:rPr lang="en-CA" dirty="0"/>
              <a:t>Holding tight to the sunnah of the prophet and his companions and avoiding innovation in religion protect from falling into error.</a:t>
            </a:r>
          </a:p>
          <a:p>
            <a:pPr marL="0" indent="0">
              <a:buNone/>
            </a:pPr>
            <a:r>
              <a:rPr lang="en-US" sz="2900" b="1" dirty="0">
                <a:solidFill>
                  <a:srgbClr val="C00000"/>
                </a:solidFill>
              </a:rPr>
              <a:t>Conclusion</a:t>
            </a:r>
          </a:p>
          <a:p>
            <a:r>
              <a:rPr lang="en-CA" dirty="0"/>
              <a:t>This hadeeth is a wonderful piece of advice to the ummah that puts foundations of rise from heedlessness and success. Piety and obedience to the leaders are bases of a strong nation. Following the sunnah protects from falling.</a:t>
            </a:r>
          </a:p>
        </p:txBody>
      </p:sp>
      <p:sp>
        <p:nvSpPr>
          <p:cNvPr id="5" name="Slide Number Placeholder 4"/>
          <p:cNvSpPr>
            <a:spLocks noGrp="1"/>
          </p:cNvSpPr>
          <p:nvPr>
            <p:ph type="sldNum" sz="quarter" idx="12"/>
          </p:nvPr>
        </p:nvSpPr>
        <p:spPr/>
        <p:txBody>
          <a:bodyPr/>
          <a:lstStyle/>
          <a:p>
            <a:fld id="{C8784B88-F3D9-6A4F-9660-1A0A1E561ED7}" type="slidenum">
              <a:rPr lang="en-US" smtClean="0"/>
              <a:t>14</a:t>
            </a:fld>
            <a:endParaRPr lang="en-US" dirty="0"/>
          </a:p>
        </p:txBody>
      </p:sp>
      <p:sp>
        <p:nvSpPr>
          <p:cNvPr id="8" name="Title 1">
            <a:extLst>
              <a:ext uri="{FF2B5EF4-FFF2-40B4-BE49-F238E27FC236}">
                <a16:creationId xmlns:a16="http://schemas.microsoft.com/office/drawing/2014/main" id="{28E2EE76-2151-E744-B47F-0CE632E0A7C8}"/>
              </a:ext>
            </a:extLst>
          </p:cNvPr>
          <p:cNvSpPr>
            <a:spLocks noGrp="1"/>
          </p:cNvSpPr>
          <p:nvPr>
            <p:ph type="title"/>
          </p:nvPr>
        </p:nvSpPr>
        <p:spPr>
          <a:xfrm>
            <a:off x="797104"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373185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solidFill>
                  <a:srgbClr val="C00000"/>
                </a:solidFill>
              </a:rPr>
              <a:t>Discussion: </a:t>
            </a:r>
          </a:p>
          <a:p>
            <a:pPr lvl="0"/>
            <a:r>
              <a:rPr lang="en-CA" sz="2000" dirty="0"/>
              <a:t>What are the proofs that the prophet’s admonition was effective?</a:t>
            </a:r>
          </a:p>
          <a:p>
            <a:pPr lvl="0"/>
            <a:r>
              <a:rPr lang="en-CA" sz="2000" dirty="0"/>
              <a:t>Which sunnah or ways should we follow?</a:t>
            </a:r>
          </a:p>
          <a:p>
            <a:pPr lvl="0"/>
            <a:r>
              <a:rPr lang="en-CA" sz="2000" dirty="0"/>
              <a:t>What is </a:t>
            </a:r>
            <a:r>
              <a:rPr lang="en-CA" sz="2000" dirty="0" err="1"/>
              <a:t>bid’a</a:t>
            </a:r>
            <a:r>
              <a:rPr lang="en-CA" sz="2000" dirty="0"/>
              <a:t>?</a:t>
            </a:r>
          </a:p>
        </p:txBody>
      </p:sp>
      <p:sp>
        <p:nvSpPr>
          <p:cNvPr id="5" name="Slide Number Placeholder 4"/>
          <p:cNvSpPr>
            <a:spLocks noGrp="1"/>
          </p:cNvSpPr>
          <p:nvPr>
            <p:ph type="sldNum" sz="quarter" idx="12"/>
          </p:nvPr>
        </p:nvSpPr>
        <p:spPr/>
        <p:txBody>
          <a:bodyPr/>
          <a:lstStyle/>
          <a:p>
            <a:fld id="{C8784B88-F3D9-6A4F-9660-1A0A1E561ED7}" type="slidenum">
              <a:rPr lang="en-US" smtClean="0"/>
              <a:t>15</a:t>
            </a:fld>
            <a:endParaRPr lang="en-US"/>
          </a:p>
        </p:txBody>
      </p:sp>
      <p:sp>
        <p:nvSpPr>
          <p:cNvPr id="8" name="Title 1">
            <a:extLst>
              <a:ext uri="{FF2B5EF4-FFF2-40B4-BE49-F238E27FC236}">
                <a16:creationId xmlns:a16="http://schemas.microsoft.com/office/drawing/2014/main" id="{D8D4BDED-FA9D-9F4B-9E71-B527A2F654C4}"/>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343453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FD4-8E45-2C4E-A2B0-7EE5066E270B}"/>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1542286-A1D8-B645-BE41-A0441A30AB55}"/>
              </a:ext>
            </a:extLst>
          </p:cNvPr>
          <p:cNvSpPr>
            <a:spLocks noGrp="1"/>
          </p:cNvSpPr>
          <p:nvPr>
            <p:ph idx="1"/>
          </p:nvPr>
        </p:nvSpPr>
        <p:spPr/>
        <p:txBody>
          <a:bodyPr/>
          <a:lstStyle/>
          <a:p>
            <a:pPr marL="0" indent="0" algn="ctr">
              <a:buNone/>
            </a:pPr>
            <a:r>
              <a:rPr lang="en-US" b="1" dirty="0"/>
              <a:t>Lecture No. 6 </a:t>
            </a:r>
          </a:p>
          <a:p>
            <a:pPr marL="0" indent="0" algn="ctr">
              <a:buNone/>
            </a:pPr>
            <a:endParaRPr lang="en-US" b="1" dirty="0"/>
          </a:p>
          <a:p>
            <a:r>
              <a:rPr lang="en-CA" b="1" dirty="0"/>
              <a:t>Hadith #28:</a:t>
            </a:r>
            <a:r>
              <a:rPr lang="en-CA" dirty="0"/>
              <a:t> </a:t>
            </a:r>
            <a:r>
              <a:rPr lang="en-US" b="1" dirty="0"/>
              <a:t>Listening and Obedience and Commitment to Sunnah</a:t>
            </a:r>
            <a:r>
              <a:rPr lang="en-CA" dirty="0"/>
              <a:t> </a:t>
            </a:r>
          </a:p>
        </p:txBody>
      </p:sp>
      <p:sp>
        <p:nvSpPr>
          <p:cNvPr id="5" name="Slide Number Placeholder 4">
            <a:extLst>
              <a:ext uri="{FF2B5EF4-FFF2-40B4-BE49-F238E27FC236}">
                <a16:creationId xmlns:a16="http://schemas.microsoft.com/office/drawing/2014/main" id="{E22DFAB7-4DF7-F140-9E7E-63058FA08F95}"/>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108321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
        <p:nvSpPr>
          <p:cNvPr id="3" name="Content Placeholder 2"/>
          <p:cNvSpPr>
            <a:spLocks noGrp="1"/>
          </p:cNvSpPr>
          <p:nvPr>
            <p:ph idx="1"/>
          </p:nvPr>
        </p:nvSpPr>
        <p:spPr>
          <a:xfrm>
            <a:off x="838200" y="1650325"/>
            <a:ext cx="10515600" cy="4756932"/>
          </a:xfrm>
        </p:spPr>
        <p:txBody>
          <a:bodyPr>
            <a:normAutofit fontScale="55000" lnSpcReduction="20000"/>
          </a:bodyPr>
          <a:lstStyle/>
          <a:p>
            <a:pPr marL="0" indent="0" algn="r" rtl="1">
              <a:spcBef>
                <a:spcPts val="0"/>
              </a:spcBef>
              <a:spcAft>
                <a:spcPts val="1000"/>
              </a:spcAft>
              <a:buNone/>
            </a:pPr>
            <a:r>
              <a:rPr lang="ar-SA" sz="3300" b="1" dirty="0"/>
              <a:t>عَن أَبِي نَجِيحٍ </a:t>
            </a:r>
            <a:r>
              <a:rPr lang="ar-SA" sz="3300" b="1" dirty="0" err="1"/>
              <a:t>العِرْبَاضِ</a:t>
            </a:r>
            <a:r>
              <a:rPr lang="ar-SA" sz="3300" b="1" dirty="0"/>
              <a:t> بْنِ سَارِيَةَ</a:t>
            </a:r>
            <a:r>
              <a:rPr lang="en-CA" sz="3300" dirty="0"/>
              <a:t>      </a:t>
            </a:r>
            <a:r>
              <a:rPr lang="ar-SA" sz="3300" b="1" dirty="0"/>
              <a:t>قال:</a:t>
            </a:r>
          </a:p>
          <a:p>
            <a:pPr marL="0" indent="0" algn="r" rtl="1">
              <a:spcBef>
                <a:spcPts val="0"/>
              </a:spcBef>
              <a:spcAft>
                <a:spcPts val="1000"/>
              </a:spcAft>
              <a:buNone/>
            </a:pPr>
            <a:r>
              <a:rPr lang="ar-SA" sz="3300" dirty="0">
                <a:latin typeface="Calibri" panose="020F0502020204030204" pitchFamily="34" charset="0"/>
                <a:ea typeface="Calibri" panose="020F0502020204030204" pitchFamily="34" charset="0"/>
                <a:cs typeface="Times New Roman" panose="02020603050405020304" pitchFamily="18" charset="0"/>
              </a:rPr>
              <a:t>وعظنا رَسُولُ اللهِ     </a:t>
            </a:r>
            <a:r>
              <a:rPr lang="ar-SA" sz="3300" dirty="0"/>
              <a:t>مَوْعِظَةً وَجِلَتْ مِنْهَا القُلُوبُ، وذَرَفَتْ مِنْهَا العُيُونُ؛ فَقُلناٌ: يَا رَسُول اللهِ! كَأَنَّهَا مَوْعِظَةُ مُوَدِّعٍ فَأَوْصِنَا، قَالَ:</a:t>
            </a:r>
            <a:r>
              <a:rPr lang="en-CA" sz="3300" dirty="0"/>
              <a:t> </a:t>
            </a:r>
            <a:r>
              <a:rPr lang="ar-SA" sz="3300" dirty="0">
                <a:latin typeface="Calibri" panose="020F0502020204030204" pitchFamily="34" charset="0"/>
                <a:ea typeface="Calibri" panose="020F0502020204030204" pitchFamily="34" charset="0"/>
                <a:cs typeface="Times New Roman" panose="02020603050405020304" pitchFamily="18" charset="0"/>
              </a:rPr>
              <a:t>" </a:t>
            </a:r>
            <a:r>
              <a:rPr lang="ar-SA" sz="3300" b="1" dirty="0">
                <a:solidFill>
                  <a:srgbClr val="008000"/>
                </a:solidFill>
                <a:latin typeface="Calibri" panose="020F0502020204030204" pitchFamily="34" charset="0"/>
                <a:cs typeface="Times New Roman" panose="02020603050405020304" pitchFamily="18" charset="0"/>
              </a:rPr>
              <a:t>أُوصِيكُمْ بِتَقْوَى اللهِ، وَالسَّمْعِ وَالطَّاعَةِ، وَإِنْ تَأَمَّرَ عَلَيْكُم عَبْدٌ؛ فَإِنَّهُ مَنْ يَعِشْ مِنْكُمْ فَسَيَرَى اخْتِلافاً كَثِيراً، فَعَلَيْكُم بِسُنَّتِي وَسُنَّةِ الخُلَفَاءِ الرَّاشِدِينَ الْمَهْدِيِّينَ، عَضُّوا عَلَيْهَا بِالنَّوَاجِذِ، وَإِيَّاكُمْ وَمُحْدَثَاتِ الأُمُورِ؛ فَإِنَّ كُلَّ بِدْعَةٍ ضَلالَةٌ  </a:t>
            </a:r>
            <a:r>
              <a:rPr lang="ar-SA" sz="3300" dirty="0">
                <a:latin typeface="Calibri" panose="020F0502020204030204" pitchFamily="34" charset="0"/>
                <a:ea typeface="Calibri" panose="020F0502020204030204" pitchFamily="34" charset="0"/>
                <a:cs typeface="Times New Roman" panose="02020603050405020304" pitchFamily="18" charset="0"/>
              </a:rPr>
              <a:t>"</a:t>
            </a:r>
            <a:endParaRPr lang="ar-SA" sz="330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CA" sz="3300" b="1" dirty="0"/>
              <a:t>'</a:t>
            </a:r>
            <a:r>
              <a:rPr lang="en-CA" sz="3300" b="1" dirty="0" err="1"/>
              <a:t>Irbad</a:t>
            </a:r>
            <a:r>
              <a:rPr lang="en-CA" sz="3300" b="1" dirty="0"/>
              <a:t> bin </a:t>
            </a:r>
            <a:r>
              <a:rPr lang="en-CA" sz="3300" b="1" dirty="0" err="1"/>
              <a:t>Sariyah</a:t>
            </a:r>
            <a:r>
              <a:rPr lang="en-CA" sz="3300" b="1" dirty="0"/>
              <a:t> (May Allah be pleased with him) reported:</a:t>
            </a:r>
            <a:r>
              <a:rPr lang="ar-SA" sz="3300" dirty="0"/>
              <a:t> </a:t>
            </a:r>
            <a:r>
              <a:rPr lang="en-US" sz="3300" b="1" dirty="0"/>
              <a:t>The Messenger of Allah, </a:t>
            </a:r>
            <a:r>
              <a:rPr lang="en-US" sz="3300" b="1" dirty="0" err="1"/>
              <a:t>sallallahu</a:t>
            </a:r>
            <a:r>
              <a:rPr lang="en-US" sz="3300" b="1" dirty="0"/>
              <a:t> '</a:t>
            </a:r>
            <a:r>
              <a:rPr lang="en-US" sz="3300" b="1" dirty="0" err="1"/>
              <a:t>alayhi</a:t>
            </a:r>
            <a:r>
              <a:rPr lang="en-US" sz="3300" b="1" dirty="0"/>
              <a:t> </a:t>
            </a:r>
            <a:r>
              <a:rPr lang="en-US" sz="3300" b="1" dirty="0" err="1"/>
              <a:t>wasallam</a:t>
            </a:r>
            <a:r>
              <a:rPr lang="en-US" sz="3300" b="1" dirty="0"/>
              <a:t>, delivered an admonition that made our hearts fearful and our eyes tearful. We said, </a:t>
            </a:r>
            <a:r>
              <a:rPr lang="en-CA" sz="3300" b="1" dirty="0"/>
              <a:t>(</a:t>
            </a:r>
            <a:r>
              <a:rPr lang="ar-SA" sz="3300" b="1" dirty="0" err="1"/>
              <a:t>ﷺ</a:t>
            </a:r>
            <a:r>
              <a:rPr lang="en-CA" sz="3300" b="1" dirty="0"/>
              <a:t>) said</a:t>
            </a:r>
            <a:r>
              <a:rPr lang="en-CA" sz="3300" dirty="0"/>
              <a:t> </a:t>
            </a:r>
            <a:r>
              <a:rPr lang="en-US" sz="3300" b="1" dirty="0"/>
              <a:t>:" O Messenger of Allah, it is as if this were a farewell sermon, so advise us." </a:t>
            </a:r>
          </a:p>
          <a:p>
            <a:pPr marL="0" indent="0">
              <a:spcBef>
                <a:spcPts val="0"/>
              </a:spcBef>
              <a:buNone/>
            </a:pPr>
            <a:r>
              <a:rPr lang="en-US" sz="3200" b="1" dirty="0">
                <a:latin typeface="Times New Roman" panose="02020603050405020304" pitchFamily="18" charset="0"/>
              </a:rPr>
              <a:t>He </a:t>
            </a:r>
            <a:r>
              <a:rPr lang="en-CA" sz="3200" b="1" dirty="0"/>
              <a:t>(</a:t>
            </a:r>
            <a:r>
              <a:rPr lang="ar-SA" sz="3200" b="1" dirty="0" err="1"/>
              <a:t>ﷺ</a:t>
            </a:r>
            <a:r>
              <a:rPr lang="en-CA" sz="3200" b="1" dirty="0"/>
              <a:t>)</a:t>
            </a:r>
            <a:r>
              <a:rPr lang="en-US" sz="3200" b="1" dirty="0">
                <a:latin typeface="Times New Roman" panose="02020603050405020304" pitchFamily="18" charset="0"/>
              </a:rPr>
              <a:t> said, </a:t>
            </a:r>
            <a:r>
              <a:rPr lang="en-US" sz="3200" b="1" dirty="0">
                <a:solidFill>
                  <a:srgbClr val="008000"/>
                </a:solidFill>
                <a:latin typeface="Times New Roman" panose="02020603050405020304" pitchFamily="18" charset="0"/>
              </a:rPr>
              <a:t>"I enjoin you to have Taqwa of Allah and that you listen and obey, even if a slave is made a ruler over you. He among you who lives long enough will see many differences. So, for you is to observe my Sunnah and the Sunnah of the rightly principled and rightly guided successors, holding on to them with your molar teeth. Beware of newly-introduced matters, for every innovation (</a:t>
            </a:r>
            <a:r>
              <a:rPr lang="en-US" sz="3200" b="1" dirty="0" err="1">
                <a:solidFill>
                  <a:srgbClr val="008000"/>
                </a:solidFill>
                <a:latin typeface="Times New Roman" panose="02020603050405020304" pitchFamily="18" charset="0"/>
              </a:rPr>
              <a:t>bid'ah</a:t>
            </a:r>
            <a:r>
              <a:rPr lang="en-US" sz="3200" b="1" dirty="0">
                <a:solidFill>
                  <a:srgbClr val="008000"/>
                </a:solidFill>
                <a:latin typeface="Times New Roman" panose="02020603050405020304" pitchFamily="18" charset="0"/>
              </a:rPr>
              <a:t>) is an error </a:t>
            </a:r>
            <a:r>
              <a:rPr lang="en-US" sz="3200" b="1" dirty="0">
                <a:latin typeface="Times New Roman" panose="02020603050405020304" pitchFamily="18" charset="0"/>
              </a:rPr>
              <a:t>”</a:t>
            </a:r>
            <a:endParaRPr lang="ar-SA"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
        <p:nvSpPr>
          <p:cNvPr id="13" name="Rectangle 13">
            <a:extLst>
              <a:ext uri="{FF2B5EF4-FFF2-40B4-BE49-F238E27FC236}">
                <a16:creationId xmlns:a16="http://schemas.microsoft.com/office/drawing/2014/main" id="{0347DAA5-2734-0B46-B012-B85566B9A2AF}"/>
              </a:ext>
            </a:extLst>
          </p:cNvPr>
          <p:cNvSpPr>
            <a:spLocks noChangeArrowheads="1"/>
          </p:cNvSpPr>
          <p:nvPr/>
        </p:nvSpPr>
        <p:spPr bwMode="auto">
          <a:xfrm>
            <a:off x="0" y="762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2" name="Picture 21">
            <a:extLst>
              <a:ext uri="{FF2B5EF4-FFF2-40B4-BE49-F238E27FC236}">
                <a16:creationId xmlns:a16="http://schemas.microsoft.com/office/drawing/2014/main" id="{C705C29F-3165-844B-A4F3-7B5EC2FC7F8E}"/>
              </a:ext>
            </a:extLst>
          </p:cNvPr>
          <p:cNvPicPr>
            <a:picLocks noChangeAspect="1"/>
          </p:cNvPicPr>
          <p:nvPr/>
        </p:nvPicPr>
        <p:blipFill>
          <a:blip r:embed="rId2" cstate="print"/>
          <a:srcRect l="45350" t="5306" r="50341" b="81633"/>
          <a:stretch>
            <a:fillRect/>
          </a:stretch>
        </p:blipFill>
        <p:spPr>
          <a:xfrm>
            <a:off x="8458049" y="1650325"/>
            <a:ext cx="305101" cy="332588"/>
          </a:xfrm>
          <a:prstGeom prst="rect">
            <a:avLst/>
          </a:prstGeom>
        </p:spPr>
      </p:pic>
      <p:pic>
        <p:nvPicPr>
          <p:cNvPr id="23" name="Picture 22">
            <a:extLst>
              <a:ext uri="{FF2B5EF4-FFF2-40B4-BE49-F238E27FC236}">
                <a16:creationId xmlns:a16="http://schemas.microsoft.com/office/drawing/2014/main" id="{BB9C58F0-EFAF-F34C-83B7-6972D875B595}"/>
              </a:ext>
            </a:extLst>
          </p:cNvPr>
          <p:cNvPicPr>
            <a:picLocks noChangeAspect="1"/>
          </p:cNvPicPr>
          <p:nvPr/>
        </p:nvPicPr>
        <p:blipFill>
          <a:blip r:embed="rId2" cstate="print"/>
          <a:srcRect l="21312" t="7755" r="75024" b="81633"/>
          <a:stretch>
            <a:fillRect/>
          </a:stretch>
        </p:blipFill>
        <p:spPr>
          <a:xfrm>
            <a:off x="9811817" y="2246440"/>
            <a:ext cx="234315" cy="266700"/>
          </a:xfrm>
          <a:prstGeom prst="rect">
            <a:avLst/>
          </a:prstGeom>
        </p:spPr>
      </p:pic>
    </p:spTree>
    <p:extLst>
      <p:ext uri="{BB962C8B-B14F-4D97-AF65-F5344CB8AC3E}">
        <p14:creationId xmlns:p14="http://schemas.microsoft.com/office/powerpoint/2010/main" val="44880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a:bodyPr>
          <a:lstStyle/>
          <a:p>
            <a:pPr marL="0" indent="0" algn="just">
              <a:lnSpc>
                <a:spcPct val="107000"/>
              </a:lnSpc>
              <a:spcBef>
                <a:spcPts val="0"/>
              </a:spcBef>
              <a:spcAft>
                <a:spcPts val="800"/>
              </a:spcAft>
              <a:buNone/>
            </a:pPr>
            <a:r>
              <a:rPr lang="en-US" b="1" dirty="0">
                <a:solidFill>
                  <a:srgbClr val="C00000"/>
                </a:solidFill>
              </a:rPr>
              <a:t>Narrator (</a:t>
            </a:r>
            <a:r>
              <a:rPr lang="en-US" b="1" dirty="0" err="1">
                <a:solidFill>
                  <a:srgbClr val="C00000"/>
                </a:solidFill>
              </a:rPr>
              <a:t>Rawi</a:t>
            </a:r>
            <a:r>
              <a:rPr lang="en-US" b="1" dirty="0">
                <a:solidFill>
                  <a:srgbClr val="C00000"/>
                </a:solidFill>
              </a:rPr>
              <a:t>) of this hadith</a:t>
            </a:r>
          </a:p>
          <a:p>
            <a:r>
              <a:rPr lang="en-US" b="1" dirty="0">
                <a:solidFill>
                  <a:srgbClr val="C00000"/>
                </a:solidFill>
              </a:rPr>
              <a:t>'</a:t>
            </a:r>
            <a:r>
              <a:rPr lang="en-US" b="1" dirty="0" err="1">
                <a:solidFill>
                  <a:srgbClr val="C00000"/>
                </a:solidFill>
              </a:rPr>
              <a:t>Irbad</a:t>
            </a:r>
            <a:r>
              <a:rPr lang="en-US" b="1" dirty="0">
                <a:solidFill>
                  <a:srgbClr val="C00000"/>
                </a:solidFill>
              </a:rPr>
              <a:t> bin </a:t>
            </a:r>
            <a:r>
              <a:rPr lang="en-US" b="1" dirty="0" err="1">
                <a:solidFill>
                  <a:srgbClr val="C00000"/>
                </a:solidFill>
              </a:rPr>
              <a:t>Sariyah</a:t>
            </a:r>
            <a:r>
              <a:rPr lang="en-US" b="1" dirty="0">
                <a:solidFill>
                  <a:srgbClr val="C00000"/>
                </a:solidFill>
              </a:rPr>
              <a:t> Al-</a:t>
            </a:r>
            <a:r>
              <a:rPr lang="en-US" b="1" dirty="0" err="1">
                <a:solidFill>
                  <a:srgbClr val="C00000"/>
                </a:solidFill>
              </a:rPr>
              <a:t>Sulami</a:t>
            </a:r>
            <a:r>
              <a:rPr lang="en-US" b="1" dirty="0">
                <a:solidFill>
                  <a:srgbClr val="C00000"/>
                </a:solidFill>
              </a:rPr>
              <a:t> :</a:t>
            </a:r>
            <a:r>
              <a:rPr lang="en-US" dirty="0"/>
              <a:t>is nicknamed Aba </a:t>
            </a:r>
            <a:r>
              <a:rPr lang="en-US" dirty="0" err="1"/>
              <a:t>Nujaih</a:t>
            </a:r>
            <a:r>
              <a:rPr lang="en-US" dirty="0"/>
              <a:t>. He is one of the poor people of </a:t>
            </a:r>
            <a:r>
              <a:rPr lang="en-US" dirty="0" err="1"/>
              <a:t>Suffah</a:t>
            </a:r>
            <a:r>
              <a:rPr lang="en-US" dirty="0"/>
              <a:t> who used to live in the prophet’s mosque. He died in Syria in the year 75 after </a:t>
            </a:r>
            <a:r>
              <a:rPr lang="en-US" dirty="0" err="1"/>
              <a:t>hijrah</a:t>
            </a:r>
            <a:r>
              <a:rPr lang="en-US" dirty="0"/>
              <a:t>.</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4</a:t>
            </a:fld>
            <a:endParaRPr lang="en-US"/>
          </a:p>
        </p:txBody>
      </p:sp>
      <p:sp>
        <p:nvSpPr>
          <p:cNvPr id="7" name="Title 1">
            <a:extLst>
              <a:ext uri="{FF2B5EF4-FFF2-40B4-BE49-F238E27FC236}">
                <a16:creationId xmlns:a16="http://schemas.microsoft.com/office/drawing/2014/main" id="{A43FFFCE-D5D8-F543-9222-2AE21821C95D}"/>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23102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fontScale="92500"/>
          </a:bodyPr>
          <a:lstStyle/>
          <a:p>
            <a:pPr marL="0" indent="0">
              <a:buNone/>
            </a:pPr>
            <a:r>
              <a:rPr lang="en-US" b="1" dirty="0">
                <a:solidFill>
                  <a:srgbClr val="C00000"/>
                </a:solidFill>
              </a:rPr>
              <a:t>Importance of this hadith</a:t>
            </a:r>
          </a:p>
          <a:p>
            <a:pPr lvl="0"/>
            <a:r>
              <a:rPr lang="en-US" dirty="0"/>
              <a:t>Ibn Al-Attar said: (This hadeeth is a </a:t>
            </a:r>
            <a:r>
              <a:rPr lang="en-US" b="1" dirty="0">
                <a:solidFill>
                  <a:srgbClr val="C00000"/>
                </a:solidFill>
              </a:rPr>
              <a:t>miracle</a:t>
            </a:r>
            <a:r>
              <a:rPr lang="en-US" dirty="0"/>
              <a:t> and one of proofs of prophecy).</a:t>
            </a:r>
            <a:endParaRPr lang="en-CA" dirty="0"/>
          </a:p>
          <a:p>
            <a:pPr lvl="0"/>
            <a:r>
              <a:rPr lang="en-US" dirty="0"/>
              <a:t>Ibn </a:t>
            </a:r>
            <a:r>
              <a:rPr lang="en-US" dirty="0" err="1"/>
              <a:t>Daqiq</a:t>
            </a:r>
            <a:r>
              <a:rPr lang="en-US" dirty="0"/>
              <a:t> al-</a:t>
            </a:r>
            <a:r>
              <a:rPr lang="en-US" dirty="0" err="1"/>
              <a:t>ʿId</a:t>
            </a:r>
            <a:r>
              <a:rPr lang="en-US" dirty="0"/>
              <a:t> said: (This is a great hadeeth that contains knowledge that prompts Taqwa and listening and obedience in no sin. Contains news on people differences in </a:t>
            </a:r>
            <a:r>
              <a:rPr lang="en-US" dirty="0">
                <a:solidFill>
                  <a:srgbClr val="C00000"/>
                </a:solidFill>
              </a:rPr>
              <a:t>future</a:t>
            </a:r>
            <a:r>
              <a:rPr lang="en-US" dirty="0"/>
              <a:t>, So we should hold tight to the sunnah of the prophet PBUH and the </a:t>
            </a:r>
            <a:r>
              <a:rPr lang="en-US" dirty="0" err="1"/>
              <a:t>Sunnnah</a:t>
            </a:r>
            <a:r>
              <a:rPr lang="en-US" dirty="0"/>
              <a:t> of the rightly guided Caliphs and leaving out the misguiding innovations</a:t>
            </a:r>
            <a:r>
              <a:rPr lang="ar-SA" dirty="0"/>
              <a:t>(</a:t>
            </a:r>
            <a:r>
              <a:rPr lang="en-US" dirty="0"/>
              <a:t>.</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5</a:t>
            </a:fld>
            <a:endParaRPr lang="en-US"/>
          </a:p>
        </p:txBody>
      </p:sp>
      <p:sp>
        <p:nvSpPr>
          <p:cNvPr id="8" name="Title 1">
            <a:extLst>
              <a:ext uri="{FF2B5EF4-FFF2-40B4-BE49-F238E27FC236}">
                <a16:creationId xmlns:a16="http://schemas.microsoft.com/office/drawing/2014/main" id="{7D429DBE-9D25-5E40-AF3E-E40DA8071039}"/>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331472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i="1" dirty="0">
                <a:solidFill>
                  <a:srgbClr val="C00000"/>
                </a:solidFill>
              </a:rPr>
              <a:t>Vocabulary</a:t>
            </a:r>
          </a:p>
          <a:p>
            <a:r>
              <a:rPr lang="en-CA" b="1" i="1" dirty="0"/>
              <a:t>Taqwa</a:t>
            </a:r>
            <a:r>
              <a:rPr lang="en-CA" dirty="0"/>
              <a:t> - Piety and fear of Allah</a:t>
            </a:r>
          </a:p>
          <a:p>
            <a:r>
              <a:rPr lang="en-CA" b="1" i="1" dirty="0"/>
              <a:t>Many differences </a:t>
            </a:r>
            <a:r>
              <a:rPr lang="en-CA" dirty="0"/>
              <a:t>- between the time of the prophet and other times or differences in ways and commitments</a:t>
            </a:r>
          </a:p>
          <a:p>
            <a:r>
              <a:rPr lang="en-CA" b="1" i="1" dirty="0"/>
              <a:t>holding on to them with your molar teeth </a:t>
            </a:r>
            <a:r>
              <a:rPr lang="en-CA" dirty="0"/>
              <a:t>- holding tight on to them, firmly</a:t>
            </a:r>
          </a:p>
          <a:p>
            <a:endParaRPr lang="en-CA" dirty="0"/>
          </a:p>
          <a:p>
            <a:endParaRPr lang="en-CA" dirty="0"/>
          </a:p>
          <a:p>
            <a:endParaRPr lang="en-CA" dirty="0"/>
          </a:p>
          <a:p>
            <a:endParaRPr lang="en-US" dirty="0"/>
          </a:p>
        </p:txBody>
      </p:sp>
      <p:sp>
        <p:nvSpPr>
          <p:cNvPr id="5" name="Slide Number Placeholder 4"/>
          <p:cNvSpPr>
            <a:spLocks noGrp="1"/>
          </p:cNvSpPr>
          <p:nvPr>
            <p:ph type="sldNum" sz="quarter" idx="12"/>
          </p:nvPr>
        </p:nvSpPr>
        <p:spPr/>
        <p:txBody>
          <a:bodyPr/>
          <a:lstStyle/>
          <a:p>
            <a:fld id="{C8784B88-F3D9-6A4F-9660-1A0A1E561ED7}" type="slidenum">
              <a:rPr lang="en-US" smtClean="0"/>
              <a:t>6</a:t>
            </a:fld>
            <a:endParaRPr lang="en-US"/>
          </a:p>
        </p:txBody>
      </p:sp>
      <p:sp>
        <p:nvSpPr>
          <p:cNvPr id="8" name="Title 1">
            <a:extLst>
              <a:ext uri="{FF2B5EF4-FFF2-40B4-BE49-F238E27FC236}">
                <a16:creationId xmlns:a16="http://schemas.microsoft.com/office/drawing/2014/main" id="{E3BFD5DF-7D3C-1F4C-AC0A-1A12E7E1AA50}"/>
              </a:ext>
            </a:extLst>
          </p:cNvPr>
          <p:cNvSpPr>
            <a:spLocks noGrp="1"/>
          </p:cNvSpPr>
          <p:nvPr>
            <p:ph type="title"/>
          </p:nvPr>
        </p:nvSpPr>
        <p:spPr>
          <a:xfrm>
            <a:off x="776556"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2753702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79480"/>
            <a:ext cx="10515600" cy="5048326"/>
          </a:xfrm>
        </p:spPr>
        <p:txBody>
          <a:bodyPr>
            <a:normAutofit fontScale="85000" lnSpcReduction="20000"/>
          </a:bodyPr>
          <a:lstStyle/>
          <a:p>
            <a:pPr marL="0" indent="0">
              <a:buNone/>
            </a:pPr>
            <a:r>
              <a:rPr lang="en-US" sz="2900" b="1" dirty="0">
                <a:solidFill>
                  <a:srgbClr val="C00000"/>
                </a:solidFill>
              </a:rPr>
              <a:t>Explanation of this Hadith </a:t>
            </a:r>
          </a:p>
          <a:p>
            <a:r>
              <a:rPr lang="en-CA" dirty="0"/>
              <a:t>In this hadeeth, the prophet PBUH is giving pieces of advice and guidance to the companions and the whole ummah. This advice and guidance is considered </a:t>
            </a:r>
            <a:r>
              <a:rPr lang="en-CA" dirty="0">
                <a:solidFill>
                  <a:srgbClr val="C00000"/>
                </a:solidFill>
              </a:rPr>
              <a:t>part of the mercy</a:t>
            </a:r>
            <a:r>
              <a:rPr lang="en-CA" dirty="0"/>
              <a:t> that Allah Almighty described the mission of the prophet PBUH with. </a:t>
            </a:r>
          </a:p>
          <a:p>
            <a:pPr marL="0" indent="0" algn="r" rtl="1">
              <a:buNone/>
            </a:pPr>
            <a:r>
              <a:rPr lang="en-CA" b="1" dirty="0"/>
              <a:t>} </a:t>
            </a:r>
            <a:r>
              <a:rPr lang="ar-SA" b="1" i="1" dirty="0"/>
              <a:t>وَمَا أَرْسَلْنَاكَ إِلَّا رَحْمَةً لِّلْعَالَمِينَ (107)</a:t>
            </a:r>
            <a:r>
              <a:rPr lang="en-CA" b="1" dirty="0"/>
              <a:t>{</a:t>
            </a:r>
            <a:endParaRPr lang="en-CA" dirty="0"/>
          </a:p>
          <a:p>
            <a:pPr marL="0" indent="0">
              <a:buNone/>
            </a:pPr>
            <a:r>
              <a:rPr lang="en-CA" b="1" dirty="0"/>
              <a:t>{</a:t>
            </a:r>
            <a:r>
              <a:rPr lang="en-CA" b="1" i="1" dirty="0"/>
              <a:t>We have sent you ˹O Prophet˺ only as a mercy for the whole world</a:t>
            </a:r>
            <a:r>
              <a:rPr lang="en-CA" b="1" dirty="0"/>
              <a:t>}</a:t>
            </a:r>
            <a:endParaRPr lang="en-CA" dirty="0"/>
          </a:p>
          <a:p>
            <a:r>
              <a:rPr lang="en-CA" dirty="0"/>
              <a:t>This is because following the guidance of the prophet PBUH saves us from Allah’s </a:t>
            </a:r>
            <a:r>
              <a:rPr lang="en-CA" dirty="0">
                <a:solidFill>
                  <a:srgbClr val="C00000"/>
                </a:solidFill>
              </a:rPr>
              <a:t>wrath and the punishment</a:t>
            </a:r>
            <a:r>
              <a:rPr lang="en-CA" dirty="0"/>
              <a:t> on the day of judgement. This hadeeth starts with the narrator mentioning about the admonition that the prophet PBUH was giving.</a:t>
            </a:r>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
        <p:nvSpPr>
          <p:cNvPr id="8" name="Title 1">
            <a:extLst>
              <a:ext uri="{FF2B5EF4-FFF2-40B4-BE49-F238E27FC236}">
                <a16:creationId xmlns:a16="http://schemas.microsoft.com/office/drawing/2014/main" id="{E3B07C32-405B-C14B-9D03-4B2325B5429E}"/>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4129607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187" y="1674294"/>
            <a:ext cx="10859785" cy="4818580"/>
          </a:xfrm>
        </p:spPr>
        <p:txBody>
          <a:bodyPr>
            <a:normAutofit fontScale="92500" lnSpcReduction="10000"/>
          </a:bodyPr>
          <a:lstStyle/>
          <a:p>
            <a:pPr lvl="0"/>
            <a:r>
              <a:rPr lang="en-CA" dirty="0"/>
              <a:t>“</a:t>
            </a:r>
            <a:r>
              <a:rPr lang="en-US" b="1" dirty="0"/>
              <a:t>The Messenger of Allah, PBUH, delivered an admonition that made our hearts fearful and our eyes tearful.”</a:t>
            </a:r>
            <a:endParaRPr lang="en-CA" dirty="0"/>
          </a:p>
          <a:p>
            <a:pPr marL="0" indent="0">
              <a:buNone/>
            </a:pPr>
            <a:r>
              <a:rPr lang="en-US" dirty="0"/>
              <a:t>This is one of the talents of an </a:t>
            </a:r>
            <a:r>
              <a:rPr lang="en-US" dirty="0">
                <a:solidFill>
                  <a:srgbClr val="C00000"/>
                </a:solidFill>
              </a:rPr>
              <a:t>eloquent speakers </a:t>
            </a:r>
            <a:r>
              <a:rPr lang="en-US" dirty="0"/>
              <a:t>to own the hearts and the feelings of the audience to influence them positively and the prophet PBUH was the greatest and best speaker. We can understand that he PBUH talked to the companions about topics that made them </a:t>
            </a:r>
            <a:r>
              <a:rPr lang="en-US" dirty="0">
                <a:solidFill>
                  <a:srgbClr val="C00000"/>
                </a:solidFill>
              </a:rPr>
              <a:t>fearful of Allah and closer to him</a:t>
            </a:r>
            <a:r>
              <a:rPr lang="en-US" dirty="0"/>
              <a:t>. These made the companions’ hearts tremble and their eyes tear. It’s also probably because they felt that the prophet PBUH is giving them a </a:t>
            </a:r>
            <a:r>
              <a:rPr lang="en-US" dirty="0">
                <a:solidFill>
                  <a:srgbClr val="C00000"/>
                </a:solidFill>
              </a:rPr>
              <a:t>parting advice as if he is paying farewell to them</a:t>
            </a:r>
            <a:r>
              <a:rPr lang="en-US" dirty="0"/>
              <a:t>. This is clear in the next statement.</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
        <p:nvSpPr>
          <p:cNvPr id="8" name="Title 1">
            <a:extLst>
              <a:ext uri="{FF2B5EF4-FFF2-40B4-BE49-F238E27FC236}">
                <a16:creationId xmlns:a16="http://schemas.microsoft.com/office/drawing/2014/main" id="{81E17346-CAA1-684F-8917-F8ED076D47FE}"/>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371736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144" y="1654139"/>
            <a:ext cx="11126912" cy="4613098"/>
          </a:xfrm>
        </p:spPr>
        <p:txBody>
          <a:bodyPr>
            <a:normAutofit fontScale="92500" lnSpcReduction="20000"/>
          </a:bodyPr>
          <a:lstStyle/>
          <a:p>
            <a:pPr lvl="0"/>
            <a:r>
              <a:rPr lang="en-US" sz="2400" dirty="0"/>
              <a:t>“</a:t>
            </a:r>
            <a:r>
              <a:rPr lang="en-US" sz="2400" b="1" dirty="0"/>
              <a:t>We said, "O Messenger of Allah, it is as if this were a farewell sermon, so advise us."</a:t>
            </a:r>
            <a:endParaRPr lang="en-CA" sz="2400" dirty="0"/>
          </a:p>
          <a:p>
            <a:pPr marL="0" indent="0">
              <a:buNone/>
            </a:pPr>
            <a:r>
              <a:rPr lang="en-US" sz="2400" dirty="0"/>
              <a:t>In that moment, they asked the prophet PBUH to give them advice. This show how smart and full of Iman the companions were. They wanted to use these </a:t>
            </a:r>
            <a:r>
              <a:rPr lang="en-US" sz="2400" dirty="0">
                <a:solidFill>
                  <a:srgbClr val="C00000"/>
                </a:solidFill>
              </a:rPr>
              <a:t>special moments</a:t>
            </a:r>
            <a:r>
              <a:rPr lang="en-US" sz="2400" dirty="0"/>
              <a:t> to gain some of the treasures of the prophet’s precious words. This is also because of the farewell feeling. Also, one important point that lecturers and </a:t>
            </a:r>
            <a:r>
              <a:rPr lang="en-US" sz="2400" dirty="0" err="1"/>
              <a:t>da’is</a:t>
            </a:r>
            <a:r>
              <a:rPr lang="en-US" sz="2400" dirty="0"/>
              <a:t> (preachers or callers to Islam and guidance) should take away, is that you need to </a:t>
            </a:r>
            <a:r>
              <a:rPr lang="en-US" sz="2400" dirty="0">
                <a:solidFill>
                  <a:srgbClr val="C00000"/>
                </a:solidFill>
              </a:rPr>
              <a:t>soften the hearts and connect it with Allah </a:t>
            </a:r>
            <a:r>
              <a:rPr lang="en-US" sz="2400" dirty="0"/>
              <a:t>Almighty before trying to give advice. In that case the companions were so ready to receive and accept the advice that they asked for it themselves before they were given it.</a:t>
            </a:r>
            <a:endParaRPr lang="en-CA" sz="1800" dirty="0"/>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
        <p:nvSpPr>
          <p:cNvPr id="8" name="Title 1">
            <a:extLst>
              <a:ext uri="{FF2B5EF4-FFF2-40B4-BE49-F238E27FC236}">
                <a16:creationId xmlns:a16="http://schemas.microsoft.com/office/drawing/2014/main" id="{5F1A2FB5-2AB7-A340-96B8-A2525B9BF370}"/>
              </a:ext>
            </a:extLst>
          </p:cNvPr>
          <p:cNvSpPr>
            <a:spLocks noGrp="1"/>
          </p:cNvSpPr>
          <p:nvPr>
            <p:ph type="title"/>
          </p:nvPr>
        </p:nvSpPr>
        <p:spPr>
          <a:xfrm>
            <a:off x="838200" y="365126"/>
            <a:ext cx="8747589" cy="878048"/>
          </a:xfrm>
        </p:spPr>
        <p:txBody>
          <a:bodyPr>
            <a:normAutofit fontScale="90000"/>
          </a:bodyPr>
          <a:lstStyle/>
          <a:p>
            <a:r>
              <a:rPr lang="en-CA" sz="3600" dirty="0"/>
              <a:t>Hadith #28: </a:t>
            </a:r>
            <a:r>
              <a:rPr lang="en-US" sz="3600" dirty="0"/>
              <a:t>Listening and Obedience and Commitment to Sunnah</a:t>
            </a:r>
            <a:r>
              <a:rPr lang="en-CA" sz="3600" dirty="0"/>
              <a:t> </a:t>
            </a:r>
          </a:p>
        </p:txBody>
      </p:sp>
    </p:spTree>
    <p:extLst>
      <p:ext uri="{BB962C8B-B14F-4D97-AF65-F5344CB8AC3E}">
        <p14:creationId xmlns:p14="http://schemas.microsoft.com/office/powerpoint/2010/main" val="4148789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TotalTime>
  <Words>1761</Words>
  <Application>Microsoft Macintosh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Simplified Arabic</vt:lpstr>
      <vt:lpstr>Times New Roman</vt:lpstr>
      <vt:lpstr>Office Theme</vt:lpstr>
      <vt:lpstr>HADEETH</vt:lpstr>
      <vt:lpstr>Agenda</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lpstr>Hadith #28: Listening and Obedience and Commitment to Sunnah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ayman elkasrawy</cp:lastModifiedBy>
  <cp:revision>63</cp:revision>
  <dcterms:created xsi:type="dcterms:W3CDTF">2020-09-13T16:40:33Z</dcterms:created>
  <dcterms:modified xsi:type="dcterms:W3CDTF">2022-01-09T15:53:17Z</dcterms:modified>
</cp:coreProperties>
</file>