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2"/>
    <p:restoredTop sz="92683"/>
  </p:normalViewPr>
  <p:slideViewPr>
    <p:cSldViewPr snapToGrid="0" snapToObjects="1">
      <p:cViewPr varScale="1">
        <p:scale>
          <a:sx n="88" d="100"/>
          <a:sy n="88" d="100"/>
        </p:scale>
        <p:origin x="-80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pPr/>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pPr/>
              <a:t>‹#›</a:t>
            </a:fld>
            <a:endParaRPr lang="en-US"/>
          </a:p>
        </p:txBody>
      </p:sp>
    </p:spTree>
    <p:extLst>
      <p:ext uri="{BB962C8B-B14F-4D97-AF65-F5344CB8AC3E}">
        <p14:creationId xmlns:p14="http://schemas.microsoft.com/office/powerpoint/2010/main" xmlns=""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49FB2A54-FC40-FE44-B3CA-E2D3E1BD244C}"/>
              </a:ext>
            </a:extLst>
          </p:cNvPr>
          <p:cNvSpPr>
            <a:spLocks noGrp="1"/>
          </p:cNvSpPr>
          <p:nvPr>
            <p:ph type="dt" sz="half" idx="10"/>
          </p:nvPr>
        </p:nvSpPr>
        <p:spPr/>
        <p:txBody>
          <a:bodyPr/>
          <a:lstStyle/>
          <a:p>
            <a:fld id="{660F5957-5836-49ED-A6B7-B8BDB3B804AC}" type="datetime1">
              <a:rPr lang="en-CA" smtClean="0"/>
              <a:t>18/10/2021</a:t>
            </a:fld>
            <a:endParaRPr lang="en-US"/>
          </a:p>
        </p:txBody>
      </p:sp>
      <p:sp>
        <p:nvSpPr>
          <p:cNvPr id="6" name="Slide Number Placeholder 5">
            <a:extLst>
              <a:ext uri="{FF2B5EF4-FFF2-40B4-BE49-F238E27FC236}">
                <a16:creationId xmlns:a16="http://schemas.microsoft.com/office/drawing/2014/main" xmlns="" id="{6CF84A88-7E80-B240-B1D0-E6162EFB86F5}"/>
              </a:ext>
            </a:extLst>
          </p:cNvPr>
          <p:cNvSpPr>
            <a:spLocks noGrp="1"/>
          </p:cNvSpPr>
          <p:nvPr>
            <p:ph type="sldNum" sz="quarter" idx="12"/>
          </p:nvPr>
        </p:nvSpPr>
        <p:spPr/>
        <p:txBody>
          <a:bodyPr/>
          <a:lstStyle/>
          <a:p>
            <a:fld id="{C8784B88-F3D9-6A4F-9660-1A0A1E561ED7}" type="slidenum">
              <a:rPr lang="en-US" smtClean="0"/>
              <a:pPr/>
              <a:t>‹#›</a:t>
            </a:fld>
            <a:endParaRPr lang="en-US"/>
          </a:p>
        </p:txBody>
      </p:sp>
      <p:sp>
        <p:nvSpPr>
          <p:cNvPr id="16" name="Rectangle 15">
            <a:extLst>
              <a:ext uri="{FF2B5EF4-FFF2-40B4-BE49-F238E27FC236}">
                <a16:creationId xmlns:a16="http://schemas.microsoft.com/office/drawing/2014/main" xmlns=""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xmlns=""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xmlns=""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xmlns="" id="{B1122BF2-C2B8-FA49-843E-12C8E5D64BD1}"/>
              </a:ext>
            </a:extLst>
          </p:cNvPr>
          <p:cNvSpPr txBox="1"/>
          <p:nvPr userDrawn="1"/>
        </p:nvSpPr>
        <p:spPr>
          <a:xfrm>
            <a:off x="0" y="1791401"/>
            <a:ext cx="12192000" cy="33855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endParaRPr lang="en-US" sz="1600" dirty="0"/>
          </a:p>
        </p:txBody>
      </p:sp>
    </p:spTree>
    <p:extLst>
      <p:ext uri="{BB962C8B-B14F-4D97-AF65-F5344CB8AC3E}">
        <p14:creationId xmlns:p14="http://schemas.microsoft.com/office/powerpoint/2010/main" xmlns=""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2670A9-CBAB-2C49-950E-5B31284F2D97}"/>
              </a:ext>
            </a:extLst>
          </p:cNvPr>
          <p:cNvSpPr>
            <a:spLocks noGrp="1"/>
          </p:cNvSpPr>
          <p:nvPr>
            <p:ph type="dt" sz="half" idx="10"/>
          </p:nvPr>
        </p:nvSpPr>
        <p:spPr/>
        <p:txBody>
          <a:bodyPr/>
          <a:lstStyle/>
          <a:p>
            <a:fld id="{2E1DFDEB-EBA8-4FEB-B7D0-078C64B3FB37}" type="datetime1">
              <a:rPr lang="en-CA" smtClean="0"/>
              <a:t>18/10/2021</a:t>
            </a:fld>
            <a:endParaRPr lang="en-US"/>
          </a:p>
        </p:txBody>
      </p:sp>
      <p:sp>
        <p:nvSpPr>
          <p:cNvPr id="6" name="Slide Number Placeholder 5">
            <a:extLst>
              <a:ext uri="{FF2B5EF4-FFF2-40B4-BE49-F238E27FC236}">
                <a16:creationId xmlns:a16="http://schemas.microsoft.com/office/drawing/2014/main" xmlns="" id="{ACE9C57E-F3D0-124E-BE46-E8D0BC6F51B4}"/>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E515DF-717B-B242-AE59-FBFEC115EAFF}"/>
              </a:ext>
            </a:extLst>
          </p:cNvPr>
          <p:cNvSpPr>
            <a:spLocks noGrp="1"/>
          </p:cNvSpPr>
          <p:nvPr>
            <p:ph type="dt" sz="half" idx="10"/>
          </p:nvPr>
        </p:nvSpPr>
        <p:spPr/>
        <p:txBody>
          <a:bodyPr/>
          <a:lstStyle/>
          <a:p>
            <a:fld id="{84EFFD6D-5D66-4DFE-855F-1BE5A4782F8A}" type="datetime1">
              <a:rPr lang="en-CA" smtClean="0"/>
              <a:t>18/10/2021</a:t>
            </a:fld>
            <a:endParaRPr lang="en-US"/>
          </a:p>
        </p:txBody>
      </p:sp>
      <p:sp>
        <p:nvSpPr>
          <p:cNvPr id="6" name="Slide Number Placeholder 5">
            <a:extLst>
              <a:ext uri="{FF2B5EF4-FFF2-40B4-BE49-F238E27FC236}">
                <a16:creationId xmlns:a16="http://schemas.microsoft.com/office/drawing/2014/main" xmlns="" id="{6BACAEFF-B8AB-074B-AAD7-B40D9E5BE132}"/>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9F3B3C2-584D-B04F-9C08-AEBABB5984D6}"/>
              </a:ext>
            </a:extLst>
          </p:cNvPr>
          <p:cNvSpPr>
            <a:spLocks noGrp="1"/>
          </p:cNvSpPr>
          <p:nvPr>
            <p:ph type="dt" sz="half" idx="10"/>
          </p:nvPr>
        </p:nvSpPr>
        <p:spPr/>
        <p:txBody>
          <a:bodyPr/>
          <a:lstStyle/>
          <a:p>
            <a:fld id="{ACC3165A-8546-43D3-85D3-779A73BA8658}" type="datetime1">
              <a:rPr lang="en-CA" smtClean="0"/>
              <a:t>18/10/2021</a:t>
            </a:fld>
            <a:endParaRPr lang="en-US"/>
          </a:p>
        </p:txBody>
      </p:sp>
      <p:sp>
        <p:nvSpPr>
          <p:cNvPr id="6" name="Slide Number Placeholder 5">
            <a:extLst>
              <a:ext uri="{FF2B5EF4-FFF2-40B4-BE49-F238E27FC236}">
                <a16:creationId xmlns:a16="http://schemas.microsoft.com/office/drawing/2014/main" xmlns="" id="{8048785F-521D-0C44-8EE3-2CFF92EC9775}"/>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912EA2A2-1905-F64F-A921-98677409C732}"/>
              </a:ext>
            </a:extLst>
          </p:cNvPr>
          <p:cNvSpPr>
            <a:spLocks noGrp="1"/>
          </p:cNvSpPr>
          <p:nvPr>
            <p:ph type="dt" sz="half" idx="10"/>
          </p:nvPr>
        </p:nvSpPr>
        <p:spPr/>
        <p:txBody>
          <a:bodyPr/>
          <a:lstStyle/>
          <a:p>
            <a:fld id="{AEC12FD1-8467-4983-BF97-AF5ACC3BA159}" type="datetime1">
              <a:rPr lang="en-CA" smtClean="0"/>
              <a:t>18/10/2021</a:t>
            </a:fld>
            <a:endParaRPr lang="en-US"/>
          </a:p>
        </p:txBody>
      </p:sp>
      <p:sp>
        <p:nvSpPr>
          <p:cNvPr id="6" name="Slide Number Placeholder 5">
            <a:extLst>
              <a:ext uri="{FF2B5EF4-FFF2-40B4-BE49-F238E27FC236}">
                <a16:creationId xmlns:a16="http://schemas.microsoft.com/office/drawing/2014/main" xmlns="" id="{1AB12FB8-D1DA-5C42-865C-4E2AF1F5487D}"/>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6BCD8A8-3C59-E545-B02E-2C1655DF8219}"/>
              </a:ext>
            </a:extLst>
          </p:cNvPr>
          <p:cNvSpPr>
            <a:spLocks noGrp="1"/>
          </p:cNvSpPr>
          <p:nvPr>
            <p:ph type="dt" sz="half" idx="10"/>
          </p:nvPr>
        </p:nvSpPr>
        <p:spPr/>
        <p:txBody>
          <a:bodyPr/>
          <a:lstStyle/>
          <a:p>
            <a:fld id="{842A6649-77BA-4387-BDF3-8A5A3EA62955}" type="datetime1">
              <a:rPr lang="en-CA" smtClean="0"/>
              <a:t>18/10/2021</a:t>
            </a:fld>
            <a:endParaRPr lang="en-US"/>
          </a:p>
        </p:txBody>
      </p:sp>
      <p:sp>
        <p:nvSpPr>
          <p:cNvPr id="7" name="Slide Number Placeholder 6">
            <a:extLst>
              <a:ext uri="{FF2B5EF4-FFF2-40B4-BE49-F238E27FC236}">
                <a16:creationId xmlns:a16="http://schemas.microsoft.com/office/drawing/2014/main" xmlns="" id="{EA882D9E-F43F-D44C-82D8-8DC2B412D099}"/>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117F8ED-C600-CB41-A494-4CC0D8ACAEF7}"/>
              </a:ext>
            </a:extLst>
          </p:cNvPr>
          <p:cNvSpPr>
            <a:spLocks noGrp="1"/>
          </p:cNvSpPr>
          <p:nvPr>
            <p:ph type="dt" sz="half" idx="10"/>
          </p:nvPr>
        </p:nvSpPr>
        <p:spPr/>
        <p:txBody>
          <a:bodyPr/>
          <a:lstStyle/>
          <a:p>
            <a:fld id="{A71194D5-0690-400D-8AB7-EEA41C38CA9F}" type="datetime1">
              <a:rPr lang="en-CA" smtClean="0"/>
              <a:t>18/10/2021</a:t>
            </a:fld>
            <a:endParaRPr lang="en-US"/>
          </a:p>
        </p:txBody>
      </p:sp>
      <p:sp>
        <p:nvSpPr>
          <p:cNvPr id="9" name="Slide Number Placeholder 8">
            <a:extLst>
              <a:ext uri="{FF2B5EF4-FFF2-40B4-BE49-F238E27FC236}">
                <a16:creationId xmlns:a16="http://schemas.microsoft.com/office/drawing/2014/main" xmlns="" id="{C5487123-0779-FB4A-827B-51AC31926FE8}"/>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04D16E0-8AC1-FB48-892C-65E7457A1629}"/>
              </a:ext>
            </a:extLst>
          </p:cNvPr>
          <p:cNvSpPr>
            <a:spLocks noGrp="1"/>
          </p:cNvSpPr>
          <p:nvPr>
            <p:ph type="dt" sz="half" idx="10"/>
          </p:nvPr>
        </p:nvSpPr>
        <p:spPr/>
        <p:txBody>
          <a:bodyPr/>
          <a:lstStyle/>
          <a:p>
            <a:fld id="{DCFDAAE7-6E3B-4606-B583-3F73DF9C1F07}" type="datetime1">
              <a:rPr lang="en-CA" smtClean="0"/>
              <a:t>18/10/2021</a:t>
            </a:fld>
            <a:endParaRPr lang="en-US"/>
          </a:p>
        </p:txBody>
      </p:sp>
      <p:sp>
        <p:nvSpPr>
          <p:cNvPr id="5" name="Slide Number Placeholder 4">
            <a:extLst>
              <a:ext uri="{FF2B5EF4-FFF2-40B4-BE49-F238E27FC236}">
                <a16:creationId xmlns:a16="http://schemas.microsoft.com/office/drawing/2014/main" xmlns="" id="{E936B769-975D-F442-93E9-0CEA33453752}"/>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A3B0DD-3463-5344-B094-815387B42932}"/>
              </a:ext>
            </a:extLst>
          </p:cNvPr>
          <p:cNvSpPr>
            <a:spLocks noGrp="1"/>
          </p:cNvSpPr>
          <p:nvPr>
            <p:ph type="dt" sz="half" idx="10"/>
          </p:nvPr>
        </p:nvSpPr>
        <p:spPr/>
        <p:txBody>
          <a:bodyPr/>
          <a:lstStyle/>
          <a:p>
            <a:fld id="{BC41EFA9-7602-4517-8684-C11CD653F196}" type="datetime1">
              <a:rPr lang="en-CA" smtClean="0"/>
              <a:t>18/10/2021</a:t>
            </a:fld>
            <a:endParaRPr lang="en-US"/>
          </a:p>
        </p:txBody>
      </p:sp>
      <p:sp>
        <p:nvSpPr>
          <p:cNvPr id="4" name="Slide Number Placeholder 3">
            <a:extLst>
              <a:ext uri="{FF2B5EF4-FFF2-40B4-BE49-F238E27FC236}">
                <a16:creationId xmlns:a16="http://schemas.microsoft.com/office/drawing/2014/main" xmlns="" id="{94EC7B5A-ACA7-1149-B4B9-6FC902D09F41}"/>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3027EFE-F754-E54E-92CC-853C3A3E3843}"/>
              </a:ext>
            </a:extLst>
          </p:cNvPr>
          <p:cNvSpPr>
            <a:spLocks noGrp="1"/>
          </p:cNvSpPr>
          <p:nvPr>
            <p:ph type="dt" sz="half" idx="10"/>
          </p:nvPr>
        </p:nvSpPr>
        <p:spPr/>
        <p:txBody>
          <a:bodyPr/>
          <a:lstStyle/>
          <a:p>
            <a:fld id="{4A0C0972-0451-4598-BF85-74E3477A7D8B}" type="datetime1">
              <a:rPr lang="en-CA" smtClean="0"/>
              <a:t>18/10/2021</a:t>
            </a:fld>
            <a:endParaRPr lang="en-US"/>
          </a:p>
        </p:txBody>
      </p:sp>
      <p:sp>
        <p:nvSpPr>
          <p:cNvPr id="7" name="Slide Number Placeholder 6">
            <a:extLst>
              <a:ext uri="{FF2B5EF4-FFF2-40B4-BE49-F238E27FC236}">
                <a16:creationId xmlns:a16="http://schemas.microsoft.com/office/drawing/2014/main" xmlns="" id="{3FC53744-71D3-DE4B-85B7-2122B010BB52}"/>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94D85BC-44AD-2443-953B-FAF3B3FEC79F}"/>
              </a:ext>
            </a:extLst>
          </p:cNvPr>
          <p:cNvSpPr>
            <a:spLocks noGrp="1"/>
          </p:cNvSpPr>
          <p:nvPr>
            <p:ph type="dt" sz="half" idx="10"/>
          </p:nvPr>
        </p:nvSpPr>
        <p:spPr/>
        <p:txBody>
          <a:bodyPr/>
          <a:lstStyle/>
          <a:p>
            <a:fld id="{AFFE9C49-78DE-446A-9C06-B6F2D8A3A896}" type="datetime1">
              <a:rPr lang="en-CA" smtClean="0"/>
              <a:t>18/10/2021</a:t>
            </a:fld>
            <a:endParaRPr lang="en-US"/>
          </a:p>
        </p:txBody>
      </p:sp>
      <p:sp>
        <p:nvSpPr>
          <p:cNvPr id="7" name="Slide Number Placeholder 6">
            <a:extLst>
              <a:ext uri="{FF2B5EF4-FFF2-40B4-BE49-F238E27FC236}">
                <a16:creationId xmlns:a16="http://schemas.microsoft.com/office/drawing/2014/main" xmlns="" id="{F0BBF23B-F646-BF47-AE26-9F9D9402CD2C}"/>
              </a:ext>
            </a:extLst>
          </p:cNvPr>
          <p:cNvSpPr>
            <a:spLocks noGrp="1"/>
          </p:cNvSpPr>
          <p:nvPr>
            <p:ph type="sldNum" sz="quarter" idx="12"/>
          </p:nvPr>
        </p:nvSpPr>
        <p:spPr/>
        <p:txBody>
          <a:bodyPr/>
          <a:lstStyle/>
          <a:p>
            <a:fld id="{C8784B88-F3D9-6A4F-9660-1A0A1E561ED7}" type="slidenum">
              <a:rPr lang="en-US" smtClean="0"/>
              <a:pPr/>
              <a:t>‹#›</a:t>
            </a:fld>
            <a:endParaRPr lang="en-US"/>
          </a:p>
        </p:txBody>
      </p:sp>
    </p:spTree>
    <p:extLst>
      <p:ext uri="{BB962C8B-B14F-4D97-AF65-F5344CB8AC3E}">
        <p14:creationId xmlns:p14="http://schemas.microsoft.com/office/powerpoint/2010/main" xmlns=""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xmlns=""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0A73850-9D85-2A4A-B6B7-456EA1583E36}"/>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63D8E8AE-7B6E-4A58-BE4F-E4AB958CEE1D}" type="datetime1">
              <a:rPr lang="en-CA" smtClean="0"/>
              <a:t>18/10/2021</a:t>
            </a:fld>
            <a:endParaRPr lang="en-US" dirty="0"/>
          </a:p>
        </p:txBody>
      </p:sp>
      <p:sp>
        <p:nvSpPr>
          <p:cNvPr id="6" name="Slide Number Placeholder 5">
            <a:extLst>
              <a:ext uri="{FF2B5EF4-FFF2-40B4-BE49-F238E27FC236}">
                <a16:creationId xmlns:a16="http://schemas.microsoft.com/office/drawing/2014/main" xmlns=""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xmlns=""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xmlns=""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xmlns=""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2B0BB-85E7-444B-A033-873561327BFC}"/>
              </a:ext>
            </a:extLst>
          </p:cNvPr>
          <p:cNvSpPr>
            <a:spLocks noGrp="1"/>
          </p:cNvSpPr>
          <p:nvPr>
            <p:ph type="ctrTitle"/>
          </p:nvPr>
        </p:nvSpPr>
        <p:spPr/>
        <p:txBody>
          <a:bodyPr/>
          <a:lstStyle/>
          <a:p>
            <a:r>
              <a:rPr lang="en-US" dirty="0" smtClean="0"/>
              <a:t>HADEETH</a:t>
            </a:r>
            <a:endParaRPr lang="en-US" dirty="0"/>
          </a:p>
        </p:txBody>
      </p:sp>
      <p:sp>
        <p:nvSpPr>
          <p:cNvPr id="3" name="Subtitle 2">
            <a:extLst>
              <a:ext uri="{FF2B5EF4-FFF2-40B4-BE49-F238E27FC236}">
                <a16:creationId xmlns:a16="http://schemas.microsoft.com/office/drawing/2014/main" xmlns="" id="{D2CE41B7-91BB-2643-B51E-9483CCFAA46F}"/>
              </a:ext>
            </a:extLst>
          </p:cNvPr>
          <p:cNvSpPr>
            <a:spLocks noGrp="1"/>
          </p:cNvSpPr>
          <p:nvPr>
            <p:ph type="subTitle" idx="1"/>
          </p:nvPr>
        </p:nvSpPr>
        <p:spPr/>
        <p:txBody>
          <a:bodyPr/>
          <a:lstStyle/>
          <a:p>
            <a:r>
              <a:rPr lang="en-US" b="1" dirty="0" smtClean="0"/>
              <a:t>Imam Adnan </a:t>
            </a:r>
            <a:r>
              <a:rPr lang="en-US" b="1" dirty="0" err="1" smtClean="0"/>
              <a:t>Balihodzic</a:t>
            </a:r>
            <a:endParaRPr lang="en-US" dirty="0"/>
          </a:p>
        </p:txBody>
      </p:sp>
      <p:sp>
        <p:nvSpPr>
          <p:cNvPr id="5" name="Slide Number Placeholder 4">
            <a:extLst>
              <a:ext uri="{FF2B5EF4-FFF2-40B4-BE49-F238E27FC236}">
                <a16:creationId xmlns:a16="http://schemas.microsoft.com/office/drawing/2014/main" xmlns="" id="{5C1C79E2-969B-654E-9C3F-A0C291F5423E}"/>
              </a:ext>
            </a:extLst>
          </p:cNvPr>
          <p:cNvSpPr>
            <a:spLocks noGrp="1"/>
          </p:cNvSpPr>
          <p:nvPr>
            <p:ph type="sldNum" sz="quarter" idx="12"/>
          </p:nvPr>
        </p:nvSpPr>
        <p:spPr/>
        <p:txBody>
          <a:bodyPr/>
          <a:lstStyle/>
          <a:p>
            <a:fld id="{C8784B88-F3D9-6A4F-9660-1A0A1E561ED7}" type="slidenum">
              <a:rPr lang="en-US" smtClean="0"/>
              <a:pPr/>
              <a:t>1</a:t>
            </a:fld>
            <a:endParaRPr lang="en-US"/>
          </a:p>
        </p:txBody>
      </p:sp>
      <p:sp>
        <p:nvSpPr>
          <p:cNvPr id="7" name="TextBox 6">
            <a:extLst>
              <a:ext uri="{FF2B5EF4-FFF2-40B4-BE49-F238E27FC236}">
                <a16:creationId xmlns:a16="http://schemas.microsoft.com/office/drawing/2014/main" xmlns="" id="{3F55A7A9-5738-CF48-B5C0-8FEFD5979462}"/>
              </a:ext>
            </a:extLst>
          </p:cNvPr>
          <p:cNvSpPr txBox="1"/>
          <p:nvPr/>
        </p:nvSpPr>
        <p:spPr>
          <a:xfrm>
            <a:off x="3893025" y="1782325"/>
            <a:ext cx="4702569" cy="369332"/>
          </a:xfrm>
          <a:prstGeom prst="rect">
            <a:avLst/>
          </a:prstGeom>
          <a:noFill/>
        </p:spPr>
        <p:txBody>
          <a:bodyPr wrap="none" rtlCol="0">
            <a:spAutoFit/>
          </a:bodyPr>
          <a:lstStyle/>
          <a:p>
            <a:r>
              <a:rPr lang="en-CA" b="1" dirty="0" smtClean="0">
                <a:solidFill>
                  <a:schemeClr val="bg1"/>
                </a:solidFill>
              </a:rPr>
              <a:t>HAD 121 </a:t>
            </a:r>
            <a:r>
              <a:rPr lang="en-CA" b="1" dirty="0">
                <a:solidFill>
                  <a:schemeClr val="bg1"/>
                </a:solidFill>
              </a:rPr>
              <a:t>– </a:t>
            </a:r>
            <a:r>
              <a:rPr lang="en-CA" b="1" dirty="0" smtClean="0">
                <a:solidFill>
                  <a:schemeClr val="bg1"/>
                </a:solidFill>
              </a:rPr>
              <a:t>Hadeeth </a:t>
            </a:r>
            <a:r>
              <a:rPr lang="en-CA" b="1" dirty="0">
                <a:solidFill>
                  <a:schemeClr val="bg1"/>
                </a:solidFill>
              </a:rPr>
              <a:t>Curriculum – Lecture No. </a:t>
            </a:r>
            <a:r>
              <a:rPr lang="en-CA" b="1" dirty="0" smtClean="0">
                <a:solidFill>
                  <a:schemeClr val="bg1"/>
                </a:solidFill>
              </a:rPr>
              <a:t>2 </a:t>
            </a:r>
            <a:endParaRPr lang="en-US" dirty="0"/>
          </a:p>
        </p:txBody>
      </p:sp>
      <p:sp>
        <p:nvSpPr>
          <p:cNvPr id="8" name="Google Shape;86;p1"/>
          <p:cNvSpPr txBox="1"/>
          <p:nvPr/>
        </p:nvSpPr>
        <p:spPr>
          <a:xfrm>
            <a:off x="5211594" y="5476772"/>
            <a:ext cx="1851343" cy="903007"/>
          </a:xfrm>
          <a:prstGeom prst="rect">
            <a:avLst/>
          </a:prstGeom>
          <a:solidFill>
            <a:schemeClr val="accent1">
              <a:lumMod val="50000"/>
            </a:schemeClr>
          </a:solidFill>
          <a:ln>
            <a:noFill/>
          </a:ln>
        </p:spPr>
        <p:txBody>
          <a:bodyPr spcFirstLastPara="1" wrap="square" lIns="91425" tIns="45700" rIns="91425" bIns="45700" anchor="b" anchorCtr="0">
            <a:noAutofit/>
          </a:bodyPr>
          <a:lstStyle/>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First Semester</a:t>
            </a:r>
          </a:p>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1442H/2020 </a:t>
            </a:r>
            <a:endParaRPr lang="ar-JO" sz="1200" b="1" dirty="0" smtClean="0">
              <a:solidFill>
                <a:schemeClr val="bg1"/>
              </a:solidFill>
              <a:latin typeface="Simplified Arabic" pitchFamily="18" charset="-78"/>
              <a:sym typeface="Calibri"/>
            </a:endParaRPr>
          </a:p>
        </p:txBody>
      </p:sp>
    </p:spTree>
    <p:extLst>
      <p:ext uri="{BB962C8B-B14F-4D97-AF65-F5344CB8AC3E}">
        <p14:creationId xmlns:p14="http://schemas.microsoft.com/office/powerpoint/2010/main" xmlns="" val="393409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Hadeeth</a:t>
            </a:r>
            <a:r>
              <a:rPr lang="en-US" sz="3200" dirty="0" smtClean="0"/>
              <a:t> </a:t>
            </a:r>
            <a:r>
              <a:rPr lang="en-US" sz="3200" dirty="0"/>
              <a:t>#2: Pillars of Islam, </a:t>
            </a:r>
            <a:r>
              <a:rPr lang="en-US" sz="3200" dirty="0" err="1"/>
              <a:t>Iman</a:t>
            </a:r>
            <a:r>
              <a:rPr lang="en-US" sz="3200" dirty="0"/>
              <a:t> &amp; </a:t>
            </a:r>
            <a:r>
              <a:rPr lang="en-US" sz="3200" dirty="0" err="1"/>
              <a:t>Ihsan</a:t>
            </a:r>
            <a:r>
              <a:rPr lang="en-US" sz="3200" dirty="0"/>
              <a:t>, </a:t>
            </a:r>
            <a:br>
              <a:rPr lang="en-US" sz="3200" dirty="0"/>
            </a:br>
            <a:r>
              <a:rPr lang="en-US" sz="3200" dirty="0"/>
              <a:t>and Signs of the Hour</a:t>
            </a:r>
          </a:p>
        </p:txBody>
      </p:sp>
      <p:sp>
        <p:nvSpPr>
          <p:cNvPr id="3" name="Content Placeholder 2"/>
          <p:cNvSpPr>
            <a:spLocks noGrp="1"/>
          </p:cNvSpPr>
          <p:nvPr>
            <p:ph idx="1"/>
          </p:nvPr>
        </p:nvSpPr>
        <p:spPr>
          <a:xfrm>
            <a:off x="838200" y="1690688"/>
            <a:ext cx="10515600" cy="4736238"/>
          </a:xfrm>
        </p:spPr>
        <p:txBody>
          <a:bodyPr>
            <a:normAutofit fontScale="92500"/>
          </a:bodyPr>
          <a:lstStyle/>
          <a:p>
            <a:pPr algn="just">
              <a:lnSpc>
                <a:spcPct val="107000"/>
              </a:lnSpc>
              <a:spcBef>
                <a:spcPts val="0"/>
              </a:spcBef>
              <a:spcAft>
                <a:spcPts val="800"/>
              </a:spcAft>
            </a:pPr>
            <a:r>
              <a:rPr lang="en-US" sz="2200" b="1" dirty="0" smtClean="0">
                <a:ea typeface="Calibri" panose="020F0502020204030204" pitchFamily="34" charset="0"/>
              </a:rPr>
              <a:t>“</a:t>
            </a:r>
            <a:r>
              <a:rPr lang="en-US" sz="2200" b="1" dirty="0">
                <a:ea typeface="Calibri" panose="020F0502020204030204" pitchFamily="34" charset="0"/>
              </a:rPr>
              <a:t>and said: </a:t>
            </a:r>
            <a:r>
              <a:rPr lang="en-US" sz="2200" b="1" dirty="0">
                <a:solidFill>
                  <a:srgbClr val="008000"/>
                </a:solidFill>
                <a:ea typeface="Calibri" panose="020F0502020204030204" pitchFamily="34" charset="0"/>
              </a:rPr>
              <a:t>"O Muhammad! Inform me about Islam." </a:t>
            </a:r>
            <a:r>
              <a:rPr lang="en-US" sz="2200" b="1" dirty="0">
                <a:ea typeface="Calibri" panose="020F0502020204030204" pitchFamily="34" charset="0"/>
              </a:rPr>
              <a:t>The Messenger of Allah (peace be upon him) replied: </a:t>
            </a:r>
            <a:endParaRPr lang="en-US" sz="2200" b="1" dirty="0" smtClean="0">
              <a:ea typeface="Calibri" panose="020F0502020204030204" pitchFamily="34" charset="0"/>
            </a:endParaRPr>
          </a:p>
          <a:p>
            <a:pPr marR="0" indent="-457200" algn="just">
              <a:lnSpc>
                <a:spcPct val="107000"/>
              </a:lnSpc>
              <a:spcBef>
                <a:spcPts val="0"/>
              </a:spcBef>
              <a:spcAft>
                <a:spcPts val="800"/>
              </a:spcAft>
              <a:buFont typeface="+mj-lt"/>
              <a:buAutoNum type="arabicPeriod"/>
            </a:pPr>
            <a:r>
              <a:rPr lang="en-US" sz="2200" b="1" dirty="0" smtClean="0">
                <a:solidFill>
                  <a:srgbClr val="008000"/>
                </a:solidFill>
                <a:ea typeface="Calibri" panose="020F0502020204030204" pitchFamily="34" charset="0"/>
              </a:rPr>
              <a:t>"</a:t>
            </a:r>
            <a:r>
              <a:rPr lang="en-US" sz="2200" b="1" dirty="0">
                <a:solidFill>
                  <a:srgbClr val="008000"/>
                </a:solidFill>
                <a:ea typeface="Calibri" panose="020F0502020204030204" pitchFamily="34" charset="0"/>
              </a:rPr>
              <a:t>Islam is that you should testify that there is no deity worthy of worship except Allah and that Mohammad (peace be upon him) is Allah’s Messenger, </a:t>
            </a:r>
            <a:endParaRPr lang="en-US" sz="2200" b="1" dirty="0" smtClean="0">
              <a:solidFill>
                <a:srgbClr val="008000"/>
              </a:solidFill>
              <a:ea typeface="Calibri" panose="020F0502020204030204" pitchFamily="34" charset="0"/>
            </a:endParaRPr>
          </a:p>
          <a:p>
            <a:pPr marR="0" indent="-457200" algn="just">
              <a:lnSpc>
                <a:spcPct val="107000"/>
              </a:lnSpc>
              <a:spcBef>
                <a:spcPts val="0"/>
              </a:spcBef>
              <a:spcAft>
                <a:spcPts val="800"/>
              </a:spcAft>
              <a:buFont typeface="+mj-lt"/>
              <a:buAutoNum type="arabicPeriod"/>
            </a:pPr>
            <a:r>
              <a:rPr lang="en-US" sz="2200" b="1" dirty="0" smtClean="0">
                <a:solidFill>
                  <a:srgbClr val="008000"/>
                </a:solidFill>
                <a:ea typeface="Calibri" panose="020F0502020204030204" pitchFamily="34" charset="0"/>
              </a:rPr>
              <a:t>that </a:t>
            </a:r>
            <a:r>
              <a:rPr lang="en-US" sz="2200" b="1" dirty="0">
                <a:solidFill>
                  <a:srgbClr val="008000"/>
                </a:solidFill>
                <a:ea typeface="Calibri" panose="020F0502020204030204" pitchFamily="34" charset="0"/>
              </a:rPr>
              <a:t>you should perform Salah (</a:t>
            </a:r>
            <a:r>
              <a:rPr lang="en-US" sz="2200" b="1" dirty="0" err="1">
                <a:solidFill>
                  <a:srgbClr val="008000"/>
                </a:solidFill>
                <a:ea typeface="Calibri" panose="020F0502020204030204" pitchFamily="34" charset="0"/>
              </a:rPr>
              <a:t>Namaz</a:t>
            </a:r>
            <a:r>
              <a:rPr lang="en-US" sz="2200" b="1" dirty="0">
                <a:solidFill>
                  <a:srgbClr val="008000"/>
                </a:solidFill>
                <a:ea typeface="Calibri" panose="020F0502020204030204" pitchFamily="34" charset="0"/>
              </a:rPr>
              <a:t>, Prayer), </a:t>
            </a:r>
            <a:endParaRPr lang="en-US" sz="2200" b="1" dirty="0" smtClean="0">
              <a:solidFill>
                <a:srgbClr val="008000"/>
              </a:solidFill>
              <a:ea typeface="Calibri" panose="020F0502020204030204" pitchFamily="34" charset="0"/>
            </a:endParaRPr>
          </a:p>
          <a:p>
            <a:pPr marR="0" indent="-457200" algn="just">
              <a:lnSpc>
                <a:spcPct val="107000"/>
              </a:lnSpc>
              <a:spcBef>
                <a:spcPts val="0"/>
              </a:spcBef>
              <a:spcAft>
                <a:spcPts val="800"/>
              </a:spcAft>
              <a:buFont typeface="+mj-lt"/>
              <a:buAutoNum type="arabicPeriod"/>
            </a:pPr>
            <a:r>
              <a:rPr lang="en-US" sz="2200" b="1" dirty="0" smtClean="0">
                <a:solidFill>
                  <a:srgbClr val="008000"/>
                </a:solidFill>
                <a:ea typeface="Calibri" panose="020F0502020204030204" pitchFamily="34" charset="0"/>
              </a:rPr>
              <a:t>pay </a:t>
            </a:r>
            <a:r>
              <a:rPr lang="en-US" sz="2200" b="1" dirty="0">
                <a:solidFill>
                  <a:srgbClr val="008000"/>
                </a:solidFill>
                <a:ea typeface="Calibri" panose="020F0502020204030204" pitchFamily="34" charset="0"/>
              </a:rPr>
              <a:t>the </a:t>
            </a:r>
            <a:r>
              <a:rPr lang="en-US" sz="2200" b="1" dirty="0" err="1">
                <a:solidFill>
                  <a:srgbClr val="008000"/>
                </a:solidFill>
                <a:ea typeface="Calibri" panose="020F0502020204030204" pitchFamily="34" charset="0"/>
              </a:rPr>
              <a:t>Zakah</a:t>
            </a:r>
            <a:r>
              <a:rPr lang="en-US" sz="2200" b="1" dirty="0">
                <a:solidFill>
                  <a:srgbClr val="008000"/>
                </a:solidFill>
                <a:ea typeface="Calibri" panose="020F0502020204030204" pitchFamily="34" charset="0"/>
              </a:rPr>
              <a:t> (obligatory charity), </a:t>
            </a:r>
            <a:endParaRPr lang="en-US" sz="2200" b="1" dirty="0" smtClean="0">
              <a:solidFill>
                <a:srgbClr val="008000"/>
              </a:solidFill>
              <a:ea typeface="Calibri" panose="020F0502020204030204" pitchFamily="34" charset="0"/>
            </a:endParaRPr>
          </a:p>
          <a:p>
            <a:pPr marR="0" indent="-457200" algn="just">
              <a:lnSpc>
                <a:spcPct val="107000"/>
              </a:lnSpc>
              <a:spcBef>
                <a:spcPts val="0"/>
              </a:spcBef>
              <a:spcAft>
                <a:spcPts val="800"/>
              </a:spcAft>
              <a:buFont typeface="+mj-lt"/>
              <a:buAutoNum type="arabicPeriod"/>
            </a:pPr>
            <a:r>
              <a:rPr lang="en-US" sz="2200" b="1" dirty="0" smtClean="0">
                <a:solidFill>
                  <a:srgbClr val="008000"/>
                </a:solidFill>
                <a:ea typeface="Calibri" panose="020F0502020204030204" pitchFamily="34" charset="0"/>
              </a:rPr>
              <a:t>fast </a:t>
            </a:r>
            <a:r>
              <a:rPr lang="en-US" sz="2200" b="1" dirty="0">
                <a:solidFill>
                  <a:srgbClr val="008000"/>
                </a:solidFill>
                <a:ea typeface="Calibri" panose="020F0502020204030204" pitchFamily="34" charset="0"/>
              </a:rPr>
              <a:t>during Ramadan, </a:t>
            </a:r>
            <a:endParaRPr lang="en-US" sz="2200" b="1" dirty="0" smtClean="0">
              <a:solidFill>
                <a:srgbClr val="008000"/>
              </a:solidFill>
              <a:ea typeface="Calibri" panose="020F0502020204030204" pitchFamily="34" charset="0"/>
            </a:endParaRPr>
          </a:p>
          <a:p>
            <a:pPr marR="0" indent="-457200" algn="just">
              <a:lnSpc>
                <a:spcPct val="107000"/>
              </a:lnSpc>
              <a:spcBef>
                <a:spcPts val="0"/>
              </a:spcBef>
              <a:spcAft>
                <a:spcPts val="800"/>
              </a:spcAft>
              <a:buFont typeface="+mj-lt"/>
              <a:buAutoNum type="arabicPeriod"/>
            </a:pPr>
            <a:r>
              <a:rPr lang="en-US" sz="2200" b="1" dirty="0" smtClean="0">
                <a:solidFill>
                  <a:srgbClr val="008000"/>
                </a:solidFill>
                <a:ea typeface="Calibri" panose="020F0502020204030204" pitchFamily="34" charset="0"/>
              </a:rPr>
              <a:t>and </a:t>
            </a:r>
            <a:r>
              <a:rPr lang="en-US" sz="2200" b="1" dirty="0">
                <a:solidFill>
                  <a:srgbClr val="008000"/>
                </a:solidFill>
                <a:ea typeface="Calibri" panose="020F0502020204030204" pitchFamily="34" charset="0"/>
              </a:rPr>
              <a:t>perform Hajj (pilgrimage) to the House (the </a:t>
            </a:r>
            <a:r>
              <a:rPr lang="en-US" sz="2200" b="1" dirty="0" err="1">
                <a:solidFill>
                  <a:srgbClr val="008000"/>
                </a:solidFill>
                <a:ea typeface="Calibri" panose="020F0502020204030204" pitchFamily="34" charset="0"/>
              </a:rPr>
              <a:t>Kabah</a:t>
            </a:r>
            <a:r>
              <a:rPr lang="en-US" sz="2200" b="1" dirty="0">
                <a:solidFill>
                  <a:srgbClr val="008000"/>
                </a:solidFill>
                <a:ea typeface="Calibri" panose="020F0502020204030204" pitchFamily="34" charset="0"/>
              </a:rPr>
              <a:t>/</a:t>
            </a:r>
            <a:r>
              <a:rPr lang="en-US" sz="2200" b="1" dirty="0" err="1">
                <a:solidFill>
                  <a:srgbClr val="008000"/>
                </a:solidFill>
                <a:ea typeface="Calibri" panose="020F0502020204030204" pitchFamily="34" charset="0"/>
              </a:rPr>
              <a:t>Qiblah</a:t>
            </a:r>
            <a:r>
              <a:rPr lang="en-US" sz="2200" b="1" dirty="0">
                <a:solidFill>
                  <a:srgbClr val="008000"/>
                </a:solidFill>
                <a:ea typeface="Calibri" panose="020F0502020204030204" pitchFamily="34" charset="0"/>
              </a:rPr>
              <a:t> at Makkah), if you can find a way to it (or find the means for making the journey to it).”</a:t>
            </a:r>
            <a:r>
              <a:rPr lang="en-US" sz="2200" dirty="0">
                <a:solidFill>
                  <a:srgbClr val="008000"/>
                </a:solidFill>
                <a:ea typeface="Calibri" panose="020F0502020204030204" pitchFamily="34" charset="0"/>
              </a:rPr>
              <a:t> </a:t>
            </a:r>
          </a:p>
          <a:p>
            <a:r>
              <a:rPr lang="en-US" sz="1900" b="1" dirty="0"/>
              <a:t>“Man said: "You have spoken the truth." We were astonished at this thus questioning him (peace be upon him) and then telling him that he was right.” </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C8784B88-F3D9-6A4F-9660-1A0A1E561ED7}" type="slidenum">
              <a:rPr lang="en-US" smtClean="0"/>
              <a:pPr/>
              <a:t>10</a:t>
            </a:fld>
            <a:endParaRPr lang="en-US"/>
          </a:p>
        </p:txBody>
      </p:sp>
    </p:spTree>
    <p:extLst>
      <p:ext uri="{BB962C8B-B14F-4D97-AF65-F5344CB8AC3E}">
        <p14:creationId xmlns:p14="http://schemas.microsoft.com/office/powerpoint/2010/main" xmlns="" val="412960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prstClr val="black"/>
                </a:solidFill>
              </a:rPr>
              <a:t>Hadeeth</a:t>
            </a:r>
            <a:r>
              <a:rPr lang="en-US" sz="3200" dirty="0" smtClean="0">
                <a:solidFill>
                  <a:prstClr val="black"/>
                </a:solidFill>
              </a:rPr>
              <a:t> </a:t>
            </a:r>
            <a:r>
              <a:rPr lang="en-US" sz="3200" dirty="0">
                <a:solidFill>
                  <a:prstClr val="black"/>
                </a:solidFill>
              </a:rPr>
              <a:t>#2: Pillars of Islam, </a:t>
            </a:r>
            <a:r>
              <a:rPr lang="en-US" sz="3200" dirty="0" err="1">
                <a:solidFill>
                  <a:prstClr val="black"/>
                </a:solidFill>
              </a:rPr>
              <a:t>Iman</a:t>
            </a:r>
            <a:r>
              <a:rPr lang="en-US" sz="3200" dirty="0">
                <a:solidFill>
                  <a:prstClr val="black"/>
                </a:solidFill>
              </a:rPr>
              <a:t> &amp; </a:t>
            </a:r>
            <a:r>
              <a:rPr lang="en-US" sz="3200" dirty="0" err="1">
                <a:solidFill>
                  <a:prstClr val="black"/>
                </a:solidFill>
              </a:rPr>
              <a:t>Ihsan</a:t>
            </a:r>
            <a:r>
              <a:rPr lang="en-US" sz="3200" dirty="0">
                <a:solidFill>
                  <a:prstClr val="black"/>
                </a:solidFill>
              </a:rPr>
              <a:t>, </a:t>
            </a:r>
            <a:br>
              <a:rPr lang="en-US" sz="3200" dirty="0">
                <a:solidFill>
                  <a:prstClr val="black"/>
                </a:solidFill>
              </a:rPr>
            </a:br>
            <a:r>
              <a:rPr lang="en-US" sz="3200" dirty="0">
                <a:solidFill>
                  <a:prstClr val="black"/>
                </a:solidFill>
              </a:rPr>
              <a:t>and Signs of the Hour</a:t>
            </a:r>
            <a:endParaRPr lang="en-US" sz="3600" dirty="0"/>
          </a:p>
        </p:txBody>
      </p:sp>
      <p:sp>
        <p:nvSpPr>
          <p:cNvPr id="3" name="Content Placeholder 2"/>
          <p:cNvSpPr>
            <a:spLocks noGrp="1"/>
          </p:cNvSpPr>
          <p:nvPr>
            <p:ph idx="1"/>
          </p:nvPr>
        </p:nvSpPr>
        <p:spPr>
          <a:xfrm>
            <a:off x="838200" y="1690688"/>
            <a:ext cx="10515600" cy="4837117"/>
          </a:xfrm>
        </p:spPr>
        <p:txBody>
          <a:bodyPr>
            <a:noAutofit/>
          </a:bodyPr>
          <a:lstStyle/>
          <a:p>
            <a:r>
              <a:rPr lang="en-US" sz="1500" b="1" dirty="0" smtClean="0"/>
              <a:t>“</a:t>
            </a:r>
            <a:r>
              <a:rPr lang="en-US" sz="1500" b="1" dirty="0"/>
              <a:t>but he went on to say, </a:t>
            </a:r>
            <a:r>
              <a:rPr lang="en-US" sz="1500" b="1" dirty="0">
                <a:solidFill>
                  <a:srgbClr val="008000"/>
                </a:solidFill>
              </a:rPr>
              <a:t>"Inform me about </a:t>
            </a:r>
            <a:r>
              <a:rPr lang="en-US" sz="1500" b="1" dirty="0" err="1">
                <a:solidFill>
                  <a:srgbClr val="008000"/>
                </a:solidFill>
              </a:rPr>
              <a:t>Iman</a:t>
            </a:r>
            <a:r>
              <a:rPr lang="en-US" sz="1500" b="1" dirty="0">
                <a:solidFill>
                  <a:srgbClr val="008000"/>
                </a:solidFill>
              </a:rPr>
              <a:t> (faith).” </a:t>
            </a:r>
            <a:r>
              <a:rPr lang="en-US" sz="1500" b="1" dirty="0"/>
              <a:t>"The Prophet </a:t>
            </a:r>
            <a:r>
              <a:rPr lang="en-US" sz="1500" b="1" dirty="0" smtClean="0"/>
              <a:t>(saws) </a:t>
            </a:r>
            <a:r>
              <a:rPr lang="en-US" sz="1500" b="1" dirty="0"/>
              <a:t>answered, </a:t>
            </a:r>
            <a:r>
              <a:rPr lang="en-US" sz="1500" b="1" dirty="0" smtClean="0">
                <a:solidFill>
                  <a:srgbClr val="008000"/>
                </a:solidFill>
              </a:rPr>
              <a:t>"</a:t>
            </a:r>
            <a:r>
              <a:rPr lang="en-US" sz="1500" b="1" dirty="0">
                <a:solidFill>
                  <a:srgbClr val="008000"/>
                </a:solidFill>
              </a:rPr>
              <a:t>It is that you </a:t>
            </a:r>
            <a:r>
              <a:rPr lang="en-US" sz="1500" b="1" dirty="0" smtClean="0">
                <a:solidFill>
                  <a:srgbClr val="008000"/>
                </a:solidFill>
              </a:rPr>
              <a:t>believe in:</a:t>
            </a:r>
          </a:p>
          <a:p>
            <a:pPr marL="457200" indent="-457200">
              <a:buFont typeface="+mj-lt"/>
              <a:buAutoNum type="arabicPeriod"/>
            </a:pPr>
            <a:r>
              <a:rPr lang="en-US" sz="1500" b="1" dirty="0" smtClean="0">
                <a:solidFill>
                  <a:srgbClr val="008000"/>
                </a:solidFill>
              </a:rPr>
              <a:t>Allah</a:t>
            </a:r>
            <a:r>
              <a:rPr lang="en-US" sz="1500" b="1" dirty="0">
                <a:solidFill>
                  <a:srgbClr val="008000"/>
                </a:solidFill>
              </a:rPr>
              <a:t>, </a:t>
            </a:r>
            <a:r>
              <a:rPr lang="en-US" sz="1500" dirty="0" smtClean="0"/>
              <a:t>(in </a:t>
            </a:r>
            <a:r>
              <a:rPr lang="en-US" sz="1500" dirty="0"/>
              <a:t>the Oneness of Allah, that He alone is the Lord (al-Rabb) and the sole Creator, only One worthy of worship, with all the names and attributes of </a:t>
            </a:r>
            <a:r>
              <a:rPr lang="en-US" sz="1500" dirty="0" smtClean="0"/>
              <a:t>Allah) </a:t>
            </a:r>
          </a:p>
          <a:p>
            <a:pPr marL="457200" indent="-457200">
              <a:buFont typeface="+mj-lt"/>
              <a:buAutoNum type="arabicPeriod"/>
            </a:pPr>
            <a:r>
              <a:rPr lang="en-US" sz="1500" b="1" dirty="0" smtClean="0">
                <a:solidFill>
                  <a:srgbClr val="008000"/>
                </a:solidFill>
              </a:rPr>
              <a:t>His </a:t>
            </a:r>
            <a:r>
              <a:rPr lang="en-US" sz="1500" b="1" dirty="0">
                <a:solidFill>
                  <a:srgbClr val="008000"/>
                </a:solidFill>
              </a:rPr>
              <a:t>Angels, </a:t>
            </a:r>
            <a:r>
              <a:rPr lang="en-US" sz="1500" dirty="0"/>
              <a:t>(created </a:t>
            </a:r>
            <a:r>
              <a:rPr lang="en-US" sz="1500" dirty="0" smtClean="0"/>
              <a:t>from light)</a:t>
            </a:r>
          </a:p>
          <a:p>
            <a:pPr marL="457200" indent="-457200">
              <a:buFont typeface="+mj-lt"/>
              <a:buAutoNum type="arabicPeriod"/>
            </a:pPr>
            <a:r>
              <a:rPr lang="en-US" sz="1500" b="1" dirty="0" smtClean="0">
                <a:solidFill>
                  <a:srgbClr val="008000"/>
                </a:solidFill>
              </a:rPr>
              <a:t>His </a:t>
            </a:r>
            <a:r>
              <a:rPr lang="en-US" sz="1500" b="1" dirty="0">
                <a:solidFill>
                  <a:srgbClr val="008000"/>
                </a:solidFill>
              </a:rPr>
              <a:t>Books</a:t>
            </a:r>
            <a:r>
              <a:rPr lang="en-US" sz="1500" dirty="0"/>
              <a:t>, (the revelations that were sent down to His messengers as a mercy and guidance to mankind)</a:t>
            </a:r>
            <a:endParaRPr lang="en-US" sz="1500" dirty="0" smtClean="0"/>
          </a:p>
          <a:p>
            <a:pPr marL="457200" indent="-457200">
              <a:buFont typeface="+mj-lt"/>
              <a:buAutoNum type="arabicPeriod"/>
            </a:pPr>
            <a:r>
              <a:rPr lang="en-US" sz="1500" b="1" dirty="0" smtClean="0">
                <a:solidFill>
                  <a:srgbClr val="008000"/>
                </a:solidFill>
              </a:rPr>
              <a:t>His </a:t>
            </a:r>
            <a:r>
              <a:rPr lang="en-US" sz="1500" b="1" dirty="0">
                <a:solidFill>
                  <a:srgbClr val="008000"/>
                </a:solidFill>
              </a:rPr>
              <a:t>Messengers, </a:t>
            </a:r>
            <a:r>
              <a:rPr lang="en-US" sz="1500" dirty="0" smtClean="0"/>
              <a:t>(humans chosen </a:t>
            </a:r>
            <a:r>
              <a:rPr lang="en-US" sz="1500" dirty="0"/>
              <a:t>by Allah </a:t>
            </a:r>
            <a:r>
              <a:rPr lang="en-US" sz="1500" dirty="0" smtClean="0"/>
              <a:t>to </a:t>
            </a:r>
            <a:r>
              <a:rPr lang="en-US" sz="1500" dirty="0"/>
              <a:t>receive revelation from Him, and </a:t>
            </a:r>
            <a:r>
              <a:rPr lang="en-US" sz="1500" dirty="0" smtClean="0"/>
              <a:t>pass it on </a:t>
            </a:r>
            <a:r>
              <a:rPr lang="en-US" sz="1500" dirty="0"/>
              <a:t>to the </a:t>
            </a:r>
            <a:r>
              <a:rPr lang="en-US" sz="1500" dirty="0" smtClean="0"/>
              <a:t>people</a:t>
            </a:r>
            <a:r>
              <a:rPr lang="en-US" sz="1500" dirty="0"/>
              <a:t>)</a:t>
            </a:r>
            <a:endParaRPr lang="en-US" sz="1500" dirty="0" smtClean="0"/>
          </a:p>
          <a:p>
            <a:pPr marL="457200" indent="-457200">
              <a:buFont typeface="+mj-lt"/>
              <a:buAutoNum type="arabicPeriod"/>
            </a:pPr>
            <a:r>
              <a:rPr lang="en-US" sz="1500" b="1" dirty="0" smtClean="0">
                <a:solidFill>
                  <a:srgbClr val="008000"/>
                </a:solidFill>
              </a:rPr>
              <a:t>the </a:t>
            </a:r>
            <a:r>
              <a:rPr lang="en-US" sz="1500" b="1" dirty="0">
                <a:solidFill>
                  <a:srgbClr val="008000"/>
                </a:solidFill>
              </a:rPr>
              <a:t>Last Day, </a:t>
            </a:r>
            <a:r>
              <a:rPr lang="en-US" sz="1500" dirty="0"/>
              <a:t>(‘The Day of Resurrection’, ‘The Reality’, ‘The Overwhelming’, ‘The Event’ and ‘The Day of Judgement’)</a:t>
            </a:r>
            <a:endParaRPr lang="en-US" sz="1500" dirty="0" smtClean="0"/>
          </a:p>
          <a:p>
            <a:pPr marL="457200" indent="-457200">
              <a:buFont typeface="+mj-lt"/>
              <a:buAutoNum type="arabicPeriod"/>
            </a:pPr>
            <a:r>
              <a:rPr lang="en-US" sz="1500" b="1" dirty="0" smtClean="0">
                <a:solidFill>
                  <a:srgbClr val="008000"/>
                </a:solidFill>
              </a:rPr>
              <a:t>and </a:t>
            </a:r>
            <a:r>
              <a:rPr lang="en-US" sz="1500" b="1" dirty="0">
                <a:solidFill>
                  <a:srgbClr val="008000"/>
                </a:solidFill>
              </a:rPr>
              <a:t>in F</a:t>
            </a:r>
            <a:r>
              <a:rPr lang="en-US" sz="1500" b="1" dirty="0" smtClean="0">
                <a:solidFill>
                  <a:srgbClr val="008000"/>
                </a:solidFill>
              </a:rPr>
              <a:t>ate/Divine destiny (</a:t>
            </a:r>
            <a:r>
              <a:rPr lang="en-US" sz="1500" b="1" dirty="0">
                <a:solidFill>
                  <a:srgbClr val="008000"/>
                </a:solidFill>
              </a:rPr>
              <a:t>al-</a:t>
            </a:r>
            <a:r>
              <a:rPr lang="en-US" sz="1500" b="1" dirty="0" err="1">
                <a:solidFill>
                  <a:srgbClr val="008000"/>
                </a:solidFill>
              </a:rPr>
              <a:t>Qadar</a:t>
            </a:r>
            <a:r>
              <a:rPr lang="en-US" sz="1500" b="1" dirty="0">
                <a:solidFill>
                  <a:srgbClr val="008000"/>
                </a:solidFill>
              </a:rPr>
              <a:t>), both in its good and in its evil </a:t>
            </a:r>
            <a:r>
              <a:rPr lang="en-US" sz="1500" b="1" dirty="0" smtClean="0">
                <a:solidFill>
                  <a:srgbClr val="008000"/>
                </a:solidFill>
              </a:rPr>
              <a:t>aspects</a:t>
            </a:r>
            <a:r>
              <a:rPr lang="en-US" sz="1500" b="1" dirty="0">
                <a:solidFill>
                  <a:srgbClr val="008000"/>
                </a:solidFill>
              </a:rPr>
              <a:t>." </a:t>
            </a:r>
            <a:r>
              <a:rPr lang="en-US" sz="1500" dirty="0" smtClean="0"/>
              <a:t>(Allah has </a:t>
            </a:r>
            <a:r>
              <a:rPr lang="en-US" sz="1500" dirty="0"/>
              <a:t>knowledge of everything, and everything happens according to His decree and </a:t>
            </a:r>
            <a:r>
              <a:rPr lang="en-US" sz="1500" dirty="0" smtClean="0"/>
              <a:t>Will, recorded in </a:t>
            </a:r>
            <a:r>
              <a:rPr lang="en-US" sz="1500" dirty="0"/>
              <a:t>the Preserved Tablet (</a:t>
            </a:r>
            <a:r>
              <a:rPr lang="en-US" sz="1500" i="1" dirty="0" smtClean="0"/>
              <a:t>al-</a:t>
            </a:r>
            <a:r>
              <a:rPr lang="en-US" sz="1500" i="1" dirty="0" err="1" smtClean="0"/>
              <a:t>Lawh</a:t>
            </a:r>
            <a:r>
              <a:rPr lang="en-US" sz="1500" i="1" dirty="0" smtClean="0"/>
              <a:t> </a:t>
            </a:r>
            <a:r>
              <a:rPr lang="en-US" sz="1500" i="1" dirty="0"/>
              <a:t>al-</a:t>
            </a:r>
            <a:r>
              <a:rPr lang="en-US" sz="1500" i="1" dirty="0" err="1"/>
              <a:t>Mahfoodh</a:t>
            </a:r>
            <a:r>
              <a:rPr lang="en-US" sz="1500" dirty="0" smtClean="0"/>
              <a:t>)  </a:t>
            </a:r>
            <a:r>
              <a:rPr lang="en-US" sz="1500" b="1" dirty="0" smtClean="0"/>
              <a:t>He </a:t>
            </a:r>
            <a:r>
              <a:rPr lang="en-US" sz="1500" b="1" dirty="0"/>
              <a:t>said, “You have spoken rightly.” </a:t>
            </a:r>
            <a:endParaRPr lang="en-US" sz="1500" b="1" dirty="0" smtClean="0"/>
          </a:p>
        </p:txBody>
      </p:sp>
      <p:sp>
        <p:nvSpPr>
          <p:cNvPr id="5" name="Slide Number Placeholder 4"/>
          <p:cNvSpPr>
            <a:spLocks noGrp="1"/>
          </p:cNvSpPr>
          <p:nvPr>
            <p:ph type="sldNum" sz="quarter" idx="12"/>
          </p:nvPr>
        </p:nvSpPr>
        <p:spPr/>
        <p:txBody>
          <a:bodyPr/>
          <a:lstStyle/>
          <a:p>
            <a:fld id="{C8784B88-F3D9-6A4F-9660-1A0A1E561ED7}" type="slidenum">
              <a:rPr lang="en-US" smtClean="0"/>
              <a:pPr/>
              <a:t>11</a:t>
            </a:fld>
            <a:endParaRPr lang="en-US"/>
          </a:p>
        </p:txBody>
      </p:sp>
    </p:spTree>
    <p:extLst>
      <p:ext uri="{BB962C8B-B14F-4D97-AF65-F5344CB8AC3E}">
        <p14:creationId xmlns:p14="http://schemas.microsoft.com/office/powerpoint/2010/main" xmlns="" val="414878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Hadeeth</a:t>
            </a:r>
            <a:r>
              <a:rPr lang="en-US" sz="3200" dirty="0" smtClean="0"/>
              <a:t> </a:t>
            </a:r>
            <a:r>
              <a:rPr lang="en-US" sz="3200" dirty="0"/>
              <a:t>#2: Pillars of Islam, </a:t>
            </a:r>
            <a:r>
              <a:rPr lang="en-US" sz="3200" dirty="0" err="1"/>
              <a:t>Iman</a:t>
            </a:r>
            <a:r>
              <a:rPr lang="en-US" sz="3200" dirty="0"/>
              <a:t> &amp; </a:t>
            </a:r>
            <a:r>
              <a:rPr lang="en-US" sz="3200" dirty="0" err="1"/>
              <a:t>Ihsan</a:t>
            </a:r>
            <a:r>
              <a:rPr lang="en-US" sz="3200" dirty="0"/>
              <a:t>, </a:t>
            </a:r>
            <a:br>
              <a:rPr lang="en-US" sz="3200" dirty="0"/>
            </a:br>
            <a:r>
              <a:rPr lang="en-US" sz="3200" dirty="0"/>
              <a:t>and Signs of the Hour</a:t>
            </a:r>
          </a:p>
        </p:txBody>
      </p:sp>
      <p:sp>
        <p:nvSpPr>
          <p:cNvPr id="3" name="Content Placeholder 2"/>
          <p:cNvSpPr>
            <a:spLocks noGrp="1"/>
          </p:cNvSpPr>
          <p:nvPr>
            <p:ph idx="1"/>
          </p:nvPr>
        </p:nvSpPr>
        <p:spPr>
          <a:xfrm>
            <a:off x="838200" y="1690688"/>
            <a:ext cx="10515600" cy="4837118"/>
          </a:xfrm>
        </p:spPr>
        <p:txBody>
          <a:bodyPr>
            <a:normAutofit/>
          </a:bodyPr>
          <a:lstStyle/>
          <a:p>
            <a:pPr marL="0" marR="0" algn="just">
              <a:lnSpc>
                <a:spcPct val="107000"/>
              </a:lnSpc>
              <a:spcBef>
                <a:spcPts val="0"/>
              </a:spcBef>
              <a:spcAft>
                <a:spcPts val="800"/>
              </a:spcAft>
            </a:pPr>
            <a:endParaRPr lang="en-US" sz="2000" b="1" dirty="0" smtClean="0">
              <a:ea typeface="Calibri" panose="020F0502020204030204" pitchFamily="34" charset="0"/>
            </a:endParaRPr>
          </a:p>
          <a:p>
            <a:pPr marL="0" marR="0" algn="just">
              <a:lnSpc>
                <a:spcPct val="107000"/>
              </a:lnSpc>
              <a:spcBef>
                <a:spcPts val="0"/>
              </a:spcBef>
              <a:spcAft>
                <a:spcPts val="800"/>
              </a:spcAft>
            </a:pPr>
            <a:r>
              <a:rPr lang="en-US" sz="2000" b="1" dirty="0" smtClean="0">
                <a:ea typeface="Calibri" panose="020F0502020204030204" pitchFamily="34" charset="0"/>
              </a:rPr>
              <a:t>"</a:t>
            </a:r>
            <a:r>
              <a:rPr lang="en-US" sz="2000" b="1" dirty="0">
                <a:ea typeface="Calibri" panose="020F0502020204030204" pitchFamily="34" charset="0"/>
              </a:rPr>
              <a:t>Then the man said, </a:t>
            </a:r>
            <a:r>
              <a:rPr lang="en-US" sz="2000" b="1" dirty="0">
                <a:solidFill>
                  <a:srgbClr val="008000"/>
                </a:solidFill>
                <a:ea typeface="Calibri" panose="020F0502020204030204" pitchFamily="34" charset="0"/>
              </a:rPr>
              <a:t>"Inform me about </a:t>
            </a:r>
            <a:r>
              <a:rPr lang="en-US" sz="2000" b="1" dirty="0" err="1" smtClean="0">
                <a:solidFill>
                  <a:srgbClr val="008000"/>
                </a:solidFill>
                <a:ea typeface="Calibri" panose="020F0502020204030204" pitchFamily="34" charset="0"/>
              </a:rPr>
              <a:t>Ihsan</a:t>
            </a:r>
            <a:r>
              <a:rPr lang="en-US" sz="2000" b="1" dirty="0" smtClean="0">
                <a:solidFill>
                  <a:srgbClr val="008000"/>
                </a:solidFill>
                <a:ea typeface="Calibri" panose="020F0502020204030204" pitchFamily="34" charset="0"/>
              </a:rPr>
              <a:t>“</a:t>
            </a:r>
          </a:p>
          <a:p>
            <a:pPr marL="0" indent="0" algn="just">
              <a:lnSpc>
                <a:spcPct val="107000"/>
              </a:lnSpc>
              <a:spcBef>
                <a:spcPts val="0"/>
              </a:spcBef>
              <a:spcAft>
                <a:spcPts val="800"/>
              </a:spcAft>
              <a:buNone/>
            </a:pPr>
            <a:r>
              <a:rPr lang="en-US" sz="2000" b="1" i="1" dirty="0" err="1" smtClean="0">
                <a:ea typeface="Calibri" panose="020F0502020204030204" pitchFamily="34" charset="0"/>
              </a:rPr>
              <a:t>Ihsaan</a:t>
            </a:r>
            <a:r>
              <a:rPr lang="en-US" sz="2000" dirty="0">
                <a:ea typeface="Calibri" panose="020F0502020204030204" pitchFamily="34" charset="0"/>
              </a:rPr>
              <a:t> </a:t>
            </a:r>
            <a:r>
              <a:rPr lang="en-US" sz="2000" dirty="0" smtClean="0">
                <a:ea typeface="Calibri" panose="020F0502020204030204" pitchFamily="34" charset="0"/>
              </a:rPr>
              <a:t>(</a:t>
            </a:r>
            <a:r>
              <a:rPr lang="en-US" sz="2000" b="1" dirty="0" smtClean="0">
                <a:ea typeface="Calibri" panose="020F0502020204030204" pitchFamily="34" charset="0"/>
              </a:rPr>
              <a:t>perfection</a:t>
            </a:r>
            <a:r>
              <a:rPr lang="en-US" sz="2000" b="1" dirty="0">
                <a:ea typeface="Calibri" panose="020F0502020204030204" pitchFamily="34" charset="0"/>
              </a:rPr>
              <a:t>, </a:t>
            </a:r>
            <a:r>
              <a:rPr lang="en-US" sz="2000" b="1" dirty="0" smtClean="0">
                <a:ea typeface="Calibri" panose="020F0502020204030204" pitchFamily="34" charset="0"/>
              </a:rPr>
              <a:t>excellence</a:t>
            </a:r>
            <a:r>
              <a:rPr lang="en-US" sz="2000" dirty="0" smtClean="0">
                <a:ea typeface="Calibri" panose="020F0502020204030204" pitchFamily="34" charset="0"/>
              </a:rPr>
              <a:t>) is </a:t>
            </a:r>
            <a:r>
              <a:rPr lang="en-US" sz="2000" dirty="0">
                <a:ea typeface="Calibri" panose="020F0502020204030204" pitchFamily="34" charset="0"/>
              </a:rPr>
              <a:t>a very comprehensive term </a:t>
            </a:r>
            <a:r>
              <a:rPr lang="en-US" sz="2000" dirty="0" smtClean="0">
                <a:ea typeface="Calibri" panose="020F0502020204030204" pitchFamily="34" charset="0"/>
              </a:rPr>
              <a:t>that incorporates </a:t>
            </a:r>
            <a:r>
              <a:rPr lang="en-US" sz="2000" dirty="0">
                <a:ea typeface="Calibri" panose="020F0502020204030204" pitchFamily="34" charset="0"/>
              </a:rPr>
              <a:t>in its meaning all types of </a:t>
            </a:r>
            <a:r>
              <a:rPr lang="en-US" sz="2000" dirty="0" smtClean="0">
                <a:ea typeface="Calibri" panose="020F0502020204030204" pitchFamily="34" charset="0"/>
              </a:rPr>
              <a:t>goodness and using </a:t>
            </a:r>
            <a:r>
              <a:rPr lang="en-US" sz="2000" dirty="0">
                <a:ea typeface="Calibri" panose="020F0502020204030204" pitchFamily="34" charset="0"/>
              </a:rPr>
              <a:t>all our faculties in the best possible way for the best possible purpose. </a:t>
            </a:r>
            <a:endParaRPr lang="en-US" sz="2000" dirty="0" smtClean="0">
              <a:ea typeface="Calibri" panose="020F0502020204030204" pitchFamily="34" charset="0"/>
            </a:endParaRPr>
          </a:p>
          <a:p>
            <a:pPr algn="just">
              <a:lnSpc>
                <a:spcPct val="107000"/>
              </a:lnSpc>
              <a:spcBef>
                <a:spcPts val="0"/>
              </a:spcBef>
              <a:spcAft>
                <a:spcPts val="800"/>
              </a:spcAft>
            </a:pPr>
            <a:r>
              <a:rPr lang="en-US" sz="2000" b="1" dirty="0">
                <a:ea typeface="Calibri" panose="020F0502020204030204" pitchFamily="34" charset="0"/>
              </a:rPr>
              <a:t>"The Prophet (peace be upon him) answered, </a:t>
            </a:r>
            <a:r>
              <a:rPr lang="en-US" sz="2000" b="1" dirty="0">
                <a:solidFill>
                  <a:srgbClr val="008000"/>
                </a:solidFill>
                <a:ea typeface="Calibri" panose="020F0502020204030204" pitchFamily="34" charset="0"/>
              </a:rPr>
              <a:t>"It is that you should </a:t>
            </a:r>
            <a:r>
              <a:rPr lang="en-US" sz="2000" b="1" dirty="0" smtClean="0">
                <a:solidFill>
                  <a:srgbClr val="008000"/>
                </a:solidFill>
                <a:ea typeface="Calibri" panose="020F0502020204030204" pitchFamily="34" charset="0"/>
              </a:rPr>
              <a:t>worship/serve </a:t>
            </a:r>
            <a:r>
              <a:rPr lang="en-US" sz="2000" b="1" dirty="0">
                <a:solidFill>
                  <a:srgbClr val="008000"/>
                </a:solidFill>
                <a:ea typeface="Calibri" panose="020F0502020204030204" pitchFamily="34" charset="0"/>
              </a:rPr>
              <a:t>Allah as though you could see Him, for though you cannot see Him yet He sees you."</a:t>
            </a:r>
            <a:r>
              <a:rPr lang="en-US" sz="2000" dirty="0">
                <a:solidFill>
                  <a:srgbClr val="008000"/>
                </a:solidFill>
                <a:ea typeface="Calibri" panose="020F0502020204030204" pitchFamily="34" charset="0"/>
              </a:rPr>
              <a:t> </a:t>
            </a:r>
          </a:p>
          <a:p>
            <a:pPr marL="0" indent="0">
              <a:buNone/>
            </a:pPr>
            <a:r>
              <a:rPr lang="en-US" sz="2000" dirty="0" smtClean="0"/>
              <a:t>‘Worship</a:t>
            </a:r>
            <a:r>
              <a:rPr lang="en-US" sz="2000" dirty="0"/>
              <a:t>’ </a:t>
            </a:r>
            <a:r>
              <a:rPr lang="en-US" sz="2000" dirty="0" smtClean="0"/>
              <a:t>relates </a:t>
            </a:r>
            <a:r>
              <a:rPr lang="en-US" sz="2000" dirty="0"/>
              <a:t>to all the acts that a person performs, both inward and outward, which should all be carried out with complete servitude to </a:t>
            </a:r>
            <a:r>
              <a:rPr lang="en-US" sz="2000" dirty="0" smtClean="0"/>
              <a:t>Allah </a:t>
            </a:r>
            <a:r>
              <a:rPr lang="en-US" sz="2000" dirty="0" err="1" smtClean="0"/>
              <a:t>swt</a:t>
            </a:r>
            <a:r>
              <a:rPr lang="en-US" sz="2000" dirty="0" smtClean="0"/>
              <a:t>. </a:t>
            </a:r>
            <a:endParaRPr lang="en-US" sz="2000" dirty="0"/>
          </a:p>
        </p:txBody>
      </p:sp>
      <p:sp>
        <p:nvSpPr>
          <p:cNvPr id="5" name="Slide Number Placeholder 4"/>
          <p:cNvSpPr>
            <a:spLocks noGrp="1"/>
          </p:cNvSpPr>
          <p:nvPr>
            <p:ph type="sldNum" sz="quarter" idx="12"/>
          </p:nvPr>
        </p:nvSpPr>
        <p:spPr/>
        <p:txBody>
          <a:bodyPr/>
          <a:lstStyle/>
          <a:p>
            <a:fld id="{C8784B88-F3D9-6A4F-9660-1A0A1E561ED7}" type="slidenum">
              <a:rPr lang="en-US" smtClean="0"/>
              <a:pPr/>
              <a:t>12</a:t>
            </a:fld>
            <a:endParaRPr lang="en-US"/>
          </a:p>
        </p:txBody>
      </p:sp>
    </p:spTree>
    <p:extLst>
      <p:ext uri="{BB962C8B-B14F-4D97-AF65-F5344CB8AC3E}">
        <p14:creationId xmlns:p14="http://schemas.microsoft.com/office/powerpoint/2010/main" xmlns="" val="3731850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Hadeeth</a:t>
            </a:r>
            <a:r>
              <a:rPr lang="en-US" sz="3200" dirty="0" smtClean="0"/>
              <a:t> </a:t>
            </a:r>
            <a:r>
              <a:rPr lang="en-US" sz="3200" dirty="0"/>
              <a:t>#2: Pillars of Islam, </a:t>
            </a:r>
            <a:r>
              <a:rPr lang="en-US" sz="3200" dirty="0" err="1"/>
              <a:t>Iman</a:t>
            </a:r>
            <a:r>
              <a:rPr lang="en-US" sz="3200" dirty="0"/>
              <a:t> &amp; </a:t>
            </a:r>
            <a:r>
              <a:rPr lang="en-US" sz="3200" dirty="0" err="1"/>
              <a:t>Ihsan</a:t>
            </a:r>
            <a:r>
              <a:rPr lang="en-US" sz="3200" dirty="0"/>
              <a:t>, </a:t>
            </a:r>
            <a:br>
              <a:rPr lang="en-US" sz="3200" dirty="0"/>
            </a:br>
            <a:r>
              <a:rPr lang="en-US" sz="3200" dirty="0"/>
              <a:t>and Signs of the Hour</a:t>
            </a:r>
          </a:p>
        </p:txBody>
      </p:sp>
      <p:sp>
        <p:nvSpPr>
          <p:cNvPr id="3" name="Content Placeholder 2"/>
          <p:cNvSpPr>
            <a:spLocks noGrp="1"/>
          </p:cNvSpPr>
          <p:nvPr>
            <p:ph idx="1"/>
          </p:nvPr>
        </p:nvSpPr>
        <p:spPr>
          <a:xfrm>
            <a:off x="838200" y="1690688"/>
            <a:ext cx="10515600" cy="4837118"/>
          </a:xfrm>
        </p:spPr>
        <p:txBody>
          <a:bodyPr>
            <a:normAutofit fontScale="77500" lnSpcReduction="20000"/>
          </a:bodyPr>
          <a:lstStyle/>
          <a:p>
            <a:r>
              <a:rPr lang="en-US" sz="2000" b="1" dirty="0"/>
              <a:t>The man said, </a:t>
            </a:r>
            <a:r>
              <a:rPr lang="en-US" sz="2000" b="1" dirty="0">
                <a:solidFill>
                  <a:srgbClr val="008000"/>
                </a:solidFill>
              </a:rPr>
              <a:t>"Inform me about the Hour (the Day of Judgment)." </a:t>
            </a:r>
            <a:r>
              <a:rPr lang="en-US" sz="2000" b="1" dirty="0"/>
              <a:t>Prophet (peace be upon him) said, </a:t>
            </a:r>
            <a:r>
              <a:rPr lang="en-US" sz="2000" b="1" dirty="0">
                <a:solidFill>
                  <a:srgbClr val="008000"/>
                </a:solidFill>
              </a:rPr>
              <a:t>"About that the one questioned knows no more than the questioner."</a:t>
            </a:r>
            <a:r>
              <a:rPr lang="en-US" sz="2000" dirty="0">
                <a:solidFill>
                  <a:srgbClr val="008000"/>
                </a:solidFill>
              </a:rPr>
              <a:t> </a:t>
            </a:r>
          </a:p>
          <a:p>
            <a:pPr marL="0" indent="0">
              <a:buNone/>
            </a:pPr>
            <a:r>
              <a:rPr lang="en-US" sz="2000" dirty="0"/>
              <a:t>The Prophet’s (peace be upon him) response </a:t>
            </a:r>
            <a:r>
              <a:rPr lang="en-US" sz="2000" dirty="0" smtClean="0"/>
              <a:t>shows </a:t>
            </a:r>
            <a:r>
              <a:rPr lang="en-US" sz="2000" dirty="0"/>
              <a:t>that the knowledge of Day of Judgment is something that Allah kept to Himself and has not conveyed to anyone. </a:t>
            </a:r>
            <a:endParaRPr lang="en-US" sz="2000" dirty="0" smtClean="0"/>
          </a:p>
          <a:p>
            <a:r>
              <a:rPr lang="en-US" sz="2000" b="1" dirty="0"/>
              <a:t>"So the man said, </a:t>
            </a:r>
            <a:r>
              <a:rPr lang="en-US" sz="2000" b="1" dirty="0">
                <a:solidFill>
                  <a:srgbClr val="008000"/>
                </a:solidFill>
              </a:rPr>
              <a:t>"Well, inform me about its signs</a:t>
            </a:r>
            <a:r>
              <a:rPr lang="en-US" sz="2000" b="1" dirty="0" smtClean="0">
                <a:solidFill>
                  <a:srgbClr val="008000"/>
                </a:solidFill>
              </a:rPr>
              <a:t>.“ </a:t>
            </a:r>
            <a:r>
              <a:rPr lang="en-US" sz="2000" b="1" dirty="0" smtClean="0"/>
              <a:t>Prophet </a:t>
            </a:r>
            <a:r>
              <a:rPr lang="en-US" sz="2000" b="1" dirty="0"/>
              <a:t>(peace be upon him) said, </a:t>
            </a:r>
            <a:r>
              <a:rPr lang="en-US" sz="2000" b="1" dirty="0">
                <a:solidFill>
                  <a:srgbClr val="008000"/>
                </a:solidFill>
              </a:rPr>
              <a:t>"They are that the slave-girl will give birth to her mistress." </a:t>
            </a:r>
            <a:r>
              <a:rPr lang="en-US" sz="2000" dirty="0" smtClean="0"/>
              <a:t>(children </a:t>
            </a:r>
            <a:r>
              <a:rPr lang="en-US" sz="2000" dirty="0"/>
              <a:t>will disobey their mothers, </a:t>
            </a:r>
            <a:r>
              <a:rPr lang="en-US" sz="2000" dirty="0" smtClean="0"/>
              <a:t>treating them like </a:t>
            </a:r>
            <a:r>
              <a:rPr lang="en-US" sz="2000" dirty="0"/>
              <a:t>a slave-girls) </a:t>
            </a:r>
            <a:endParaRPr lang="en-US" sz="2000" dirty="0" smtClean="0"/>
          </a:p>
          <a:p>
            <a:r>
              <a:rPr lang="en-US" sz="2000" b="1" dirty="0" smtClean="0">
                <a:solidFill>
                  <a:srgbClr val="008000"/>
                </a:solidFill>
              </a:rPr>
              <a:t>"</a:t>
            </a:r>
            <a:r>
              <a:rPr lang="en-US" sz="2000" b="1" dirty="0">
                <a:solidFill>
                  <a:srgbClr val="008000"/>
                </a:solidFill>
              </a:rPr>
              <a:t>and that you will see the barefooted ones, the naked, the destitute, the herdsmen of the sheep (competing with each other) in raising lofty buildings</a:t>
            </a:r>
            <a:r>
              <a:rPr lang="en-US" sz="2000" b="1" dirty="0" smtClean="0">
                <a:solidFill>
                  <a:srgbClr val="008000"/>
                </a:solidFill>
              </a:rPr>
              <a:t>.“</a:t>
            </a:r>
            <a:r>
              <a:rPr lang="en-US" sz="2000" dirty="0" smtClean="0">
                <a:solidFill>
                  <a:srgbClr val="008000"/>
                </a:solidFill>
              </a:rPr>
              <a:t> </a:t>
            </a:r>
            <a:r>
              <a:rPr lang="en-US" sz="2000" dirty="0" smtClean="0"/>
              <a:t>(those </a:t>
            </a:r>
            <a:r>
              <a:rPr lang="en-US" sz="2000" dirty="0"/>
              <a:t>not qualified </a:t>
            </a:r>
            <a:r>
              <a:rPr lang="en-US" sz="2000" dirty="0" smtClean="0"/>
              <a:t>will </a:t>
            </a:r>
            <a:r>
              <a:rPr lang="en-US" sz="2000" dirty="0"/>
              <a:t>be in charge, </a:t>
            </a:r>
            <a:r>
              <a:rPr lang="en-US" sz="2000" dirty="0" smtClean="0"/>
              <a:t>and </a:t>
            </a:r>
            <a:r>
              <a:rPr lang="en-US" sz="2000" dirty="0"/>
              <a:t>as a result they will squander wealth with </a:t>
            </a:r>
            <a:r>
              <a:rPr lang="en-US" sz="2000" dirty="0" smtClean="0"/>
              <a:t>extravagance)</a:t>
            </a:r>
          </a:p>
          <a:p>
            <a:r>
              <a:rPr lang="en-US" sz="2000" b="1" dirty="0"/>
              <a:t>"There upon the man went off. I waited a while, and then he (the Prophet) said, </a:t>
            </a:r>
            <a:r>
              <a:rPr lang="en-US" sz="2000" b="1" dirty="0">
                <a:solidFill>
                  <a:srgbClr val="008000"/>
                </a:solidFill>
              </a:rPr>
              <a:t>"O `Umar, do you know who that questioner was?"</a:t>
            </a:r>
            <a:r>
              <a:rPr lang="en-US" sz="2000" b="1" dirty="0"/>
              <a:t> I replied, </a:t>
            </a:r>
            <a:r>
              <a:rPr lang="en-US" sz="2000" b="1" dirty="0">
                <a:solidFill>
                  <a:srgbClr val="008000"/>
                </a:solidFill>
              </a:rPr>
              <a:t>"Allah and His Messenger know better." </a:t>
            </a:r>
            <a:r>
              <a:rPr lang="en-US" sz="2000" b="1" dirty="0"/>
              <a:t>He said, </a:t>
            </a:r>
            <a:r>
              <a:rPr lang="en-US" sz="2000" b="1" dirty="0">
                <a:solidFill>
                  <a:srgbClr val="008000"/>
                </a:solidFill>
              </a:rPr>
              <a:t>"That was </a:t>
            </a:r>
            <a:r>
              <a:rPr lang="en-US" sz="2000" b="1" dirty="0" err="1">
                <a:solidFill>
                  <a:srgbClr val="008000"/>
                </a:solidFill>
              </a:rPr>
              <a:t>Jibril</a:t>
            </a:r>
            <a:r>
              <a:rPr lang="en-US" sz="2000" b="1" dirty="0">
                <a:solidFill>
                  <a:srgbClr val="008000"/>
                </a:solidFill>
              </a:rPr>
              <a:t>. He came to teach you your religion." </a:t>
            </a:r>
          </a:p>
        </p:txBody>
      </p:sp>
      <p:sp>
        <p:nvSpPr>
          <p:cNvPr id="5" name="Slide Number Placeholder 4"/>
          <p:cNvSpPr>
            <a:spLocks noGrp="1"/>
          </p:cNvSpPr>
          <p:nvPr>
            <p:ph type="sldNum" sz="quarter" idx="12"/>
          </p:nvPr>
        </p:nvSpPr>
        <p:spPr/>
        <p:txBody>
          <a:bodyPr/>
          <a:lstStyle/>
          <a:p>
            <a:fld id="{C8784B88-F3D9-6A4F-9660-1A0A1E561ED7}" type="slidenum">
              <a:rPr lang="en-US" smtClean="0"/>
              <a:pPr/>
              <a:t>13</a:t>
            </a:fld>
            <a:endParaRPr lang="en-US"/>
          </a:p>
        </p:txBody>
      </p:sp>
    </p:spTree>
    <p:extLst>
      <p:ext uri="{BB962C8B-B14F-4D97-AF65-F5344CB8AC3E}">
        <p14:creationId xmlns:p14="http://schemas.microsoft.com/office/powerpoint/2010/main" xmlns="" val="343453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Hadeeth</a:t>
            </a:r>
            <a:r>
              <a:rPr lang="en-US" sz="3200" dirty="0" smtClean="0"/>
              <a:t> </a:t>
            </a:r>
            <a:r>
              <a:rPr lang="en-US" sz="3200" dirty="0"/>
              <a:t>#2: Pillars of Islam, </a:t>
            </a:r>
            <a:r>
              <a:rPr lang="en-US" sz="3200" dirty="0" err="1"/>
              <a:t>Iman</a:t>
            </a:r>
            <a:r>
              <a:rPr lang="en-US" sz="3200" dirty="0"/>
              <a:t> &amp; </a:t>
            </a:r>
            <a:r>
              <a:rPr lang="en-US" sz="3200" dirty="0" err="1"/>
              <a:t>Ihsan</a:t>
            </a:r>
            <a:r>
              <a:rPr lang="en-US" sz="3200" dirty="0"/>
              <a:t>, </a:t>
            </a:r>
            <a:br>
              <a:rPr lang="en-US" sz="3200" dirty="0"/>
            </a:br>
            <a:r>
              <a:rPr lang="en-US" sz="3200" dirty="0"/>
              <a:t>and Signs of the Hour</a:t>
            </a:r>
          </a:p>
        </p:txBody>
      </p:sp>
      <p:sp>
        <p:nvSpPr>
          <p:cNvPr id="3" name="Content Placeholder 2"/>
          <p:cNvSpPr>
            <a:spLocks noGrp="1"/>
          </p:cNvSpPr>
          <p:nvPr>
            <p:ph idx="1"/>
          </p:nvPr>
        </p:nvSpPr>
        <p:spPr>
          <a:xfrm>
            <a:off x="838200" y="1690688"/>
            <a:ext cx="10515600" cy="4710111"/>
          </a:xfrm>
        </p:spPr>
        <p:txBody>
          <a:bodyPr>
            <a:normAutofit fontScale="85000" lnSpcReduction="10000"/>
          </a:bodyPr>
          <a:lstStyle/>
          <a:p>
            <a:pPr marL="0" indent="0">
              <a:buNone/>
            </a:pPr>
            <a:r>
              <a:rPr lang="en-US" sz="1800" b="1" dirty="0">
                <a:solidFill>
                  <a:srgbClr val="C00000"/>
                </a:solidFill>
              </a:rPr>
              <a:t>Lessons from this </a:t>
            </a:r>
            <a:r>
              <a:rPr lang="en-US" sz="1800" b="1" dirty="0" err="1" smtClean="0">
                <a:solidFill>
                  <a:srgbClr val="C00000"/>
                </a:solidFill>
              </a:rPr>
              <a:t>Hadeeth</a:t>
            </a:r>
            <a:endParaRPr lang="en-US" sz="1800" b="1" dirty="0" smtClean="0">
              <a:solidFill>
                <a:srgbClr val="C00000"/>
              </a:solidFill>
            </a:endParaRPr>
          </a:p>
          <a:p>
            <a:r>
              <a:rPr lang="en-US" sz="1800" dirty="0"/>
              <a:t>Prophet, </a:t>
            </a:r>
            <a:r>
              <a:rPr lang="en-US" sz="1800" dirty="0" smtClean="0"/>
              <a:t>saws, </a:t>
            </a:r>
            <a:r>
              <a:rPr lang="en-US" sz="1800" dirty="0"/>
              <a:t>defines Al-Islam, i.e. the five pillars, as the outward actions of the limbs, Al-</a:t>
            </a:r>
            <a:r>
              <a:rPr lang="en-US" sz="1800" dirty="0" err="1"/>
              <a:t>Iman</a:t>
            </a:r>
            <a:r>
              <a:rPr lang="en-US" sz="1800" dirty="0"/>
              <a:t> as being associated with belief - the inner actions of the heart, and Al-</a:t>
            </a:r>
            <a:r>
              <a:rPr lang="en-US" sz="1800" dirty="0" err="1"/>
              <a:t>Ihsan</a:t>
            </a:r>
            <a:r>
              <a:rPr lang="en-US" sz="1800" dirty="0"/>
              <a:t> as the highest level to attain (that we become concerned about the quality of our deeds, and not simply their quantity or outward </a:t>
            </a:r>
            <a:r>
              <a:rPr lang="en-US" sz="1800" dirty="0" smtClean="0"/>
              <a:t>execution). </a:t>
            </a:r>
          </a:p>
          <a:p>
            <a:r>
              <a:rPr lang="en-US" sz="1800" dirty="0" smtClean="0"/>
              <a:t>The </a:t>
            </a:r>
            <a:r>
              <a:rPr lang="en-US" sz="1800" dirty="0"/>
              <a:t>Prophet, </a:t>
            </a:r>
            <a:r>
              <a:rPr lang="en-US" sz="1800" dirty="0" smtClean="0"/>
              <a:t>saws, </a:t>
            </a:r>
            <a:r>
              <a:rPr lang="en-US" sz="1800" dirty="0"/>
              <a:t>described at the end of this </a:t>
            </a:r>
            <a:r>
              <a:rPr lang="en-US" sz="1800" dirty="0" err="1" smtClean="0"/>
              <a:t>hadeeth</a:t>
            </a:r>
            <a:r>
              <a:rPr lang="en-US" sz="1800" dirty="0" smtClean="0"/>
              <a:t> </a:t>
            </a:r>
            <a:r>
              <a:rPr lang="en-US" sz="1800" dirty="0"/>
              <a:t>what the Angel </a:t>
            </a:r>
            <a:r>
              <a:rPr lang="en-US" sz="1800" dirty="0" err="1"/>
              <a:t>Jibreel</a:t>
            </a:r>
            <a:r>
              <a:rPr lang="en-US" sz="1800" dirty="0"/>
              <a:t> taught as being the </a:t>
            </a:r>
            <a:r>
              <a:rPr lang="en-US" sz="1800" i="1" dirty="0" err="1"/>
              <a:t>deen</a:t>
            </a:r>
            <a:r>
              <a:rPr lang="en-US" sz="1800" dirty="0"/>
              <a:t>, or religion, of Islam which consists of these three </a:t>
            </a:r>
            <a:r>
              <a:rPr lang="en-US" sz="1800" dirty="0" smtClean="0"/>
              <a:t>aspects.</a:t>
            </a:r>
          </a:p>
          <a:p>
            <a:r>
              <a:rPr lang="en-US" sz="1800" dirty="0" smtClean="0"/>
              <a:t>This </a:t>
            </a:r>
            <a:r>
              <a:rPr lang="en-US" sz="1800" dirty="0" err="1" smtClean="0"/>
              <a:t>hadeeth</a:t>
            </a:r>
            <a:r>
              <a:rPr lang="en-US" sz="1800" dirty="0" smtClean="0"/>
              <a:t> </a:t>
            </a:r>
            <a:r>
              <a:rPr lang="en-US" sz="1800" dirty="0"/>
              <a:t>teaches the </a:t>
            </a:r>
            <a:r>
              <a:rPr lang="en-US" sz="1800" dirty="0" err="1"/>
              <a:t>adab</a:t>
            </a:r>
            <a:r>
              <a:rPr lang="en-US" sz="1800" dirty="0"/>
              <a:t> (ethics) of seeking </a:t>
            </a:r>
            <a:r>
              <a:rPr lang="en-US" sz="1800" dirty="0" smtClean="0"/>
              <a:t>knowledge.</a:t>
            </a:r>
          </a:p>
          <a:p>
            <a:r>
              <a:rPr lang="en-US" sz="1800" dirty="0" smtClean="0"/>
              <a:t>The </a:t>
            </a:r>
            <a:r>
              <a:rPr lang="en-US" sz="1800" dirty="0"/>
              <a:t>signs of </a:t>
            </a:r>
            <a:r>
              <a:rPr lang="en-US" sz="1800" dirty="0" smtClean="0"/>
              <a:t>the Last day </a:t>
            </a:r>
            <a:r>
              <a:rPr lang="en-US" sz="1800" dirty="0"/>
              <a:t>mentioned in this </a:t>
            </a:r>
            <a:r>
              <a:rPr lang="en-US" sz="1800" dirty="0" err="1" smtClean="0"/>
              <a:t>hadeeth</a:t>
            </a:r>
            <a:r>
              <a:rPr lang="en-US" sz="1800" dirty="0" smtClean="0"/>
              <a:t> </a:t>
            </a:r>
            <a:r>
              <a:rPr lang="en-US" sz="1800" dirty="0"/>
              <a:t>are minor signs, as opposed to major ones. </a:t>
            </a:r>
            <a:endParaRPr lang="en-US" sz="1800" dirty="0" smtClean="0"/>
          </a:p>
          <a:p>
            <a:pPr marL="0" indent="0">
              <a:buNone/>
            </a:pPr>
            <a:r>
              <a:rPr lang="en-US" sz="1800" b="1" dirty="0" smtClean="0">
                <a:solidFill>
                  <a:srgbClr val="C00000"/>
                </a:solidFill>
              </a:rPr>
              <a:t>Conclusion:</a:t>
            </a:r>
            <a:endParaRPr lang="en-US" sz="1800" b="1" dirty="0">
              <a:solidFill>
                <a:srgbClr val="C00000"/>
              </a:solidFill>
            </a:endParaRPr>
          </a:p>
          <a:p>
            <a:r>
              <a:rPr lang="en-US" sz="1800" dirty="0"/>
              <a:t>This </a:t>
            </a:r>
            <a:r>
              <a:rPr lang="en-US" sz="1800" dirty="0" err="1" smtClean="0"/>
              <a:t>hadeeth</a:t>
            </a:r>
            <a:r>
              <a:rPr lang="en-US" sz="1800" dirty="0" smtClean="0"/>
              <a:t> </a:t>
            </a:r>
            <a:r>
              <a:rPr lang="en-US" sz="1800" dirty="0"/>
              <a:t>contains everything about Islam: the five pillars of Islam, the beliefs that make up </a:t>
            </a:r>
            <a:r>
              <a:rPr lang="en-US" sz="1800" dirty="0" err="1"/>
              <a:t>Iman</a:t>
            </a:r>
            <a:r>
              <a:rPr lang="en-US" sz="1800" dirty="0"/>
              <a:t> (including the belief of fate or </a:t>
            </a:r>
            <a:r>
              <a:rPr lang="en-US" sz="1800" i="1" dirty="0" err="1"/>
              <a:t>qadar</a:t>
            </a:r>
            <a:r>
              <a:rPr lang="en-US" sz="1800" dirty="0"/>
              <a:t>), the attainment of the highest level of </a:t>
            </a:r>
            <a:r>
              <a:rPr lang="en-US" sz="1800" dirty="0" err="1"/>
              <a:t>Iman</a:t>
            </a:r>
            <a:r>
              <a:rPr lang="en-US" sz="1800" dirty="0"/>
              <a:t> which is </a:t>
            </a:r>
            <a:r>
              <a:rPr lang="en-US" sz="1800" dirty="0" err="1"/>
              <a:t>Ihsan</a:t>
            </a:r>
            <a:r>
              <a:rPr lang="en-US" sz="1800" dirty="0"/>
              <a:t>, the </a:t>
            </a:r>
            <a:r>
              <a:rPr lang="en-US" sz="1800" dirty="0" err="1" smtClean="0"/>
              <a:t>adab</a:t>
            </a:r>
            <a:r>
              <a:rPr lang="en-US" sz="1800" dirty="0" smtClean="0"/>
              <a:t> </a:t>
            </a:r>
            <a:r>
              <a:rPr lang="en-US" sz="1800" dirty="0"/>
              <a:t>of seeking knowledge and of teaching.</a:t>
            </a:r>
          </a:p>
          <a:p>
            <a:endParaRPr lang="en-US" sz="1800" dirty="0"/>
          </a:p>
        </p:txBody>
      </p:sp>
      <p:sp>
        <p:nvSpPr>
          <p:cNvPr id="5" name="Slide Number Placeholder 4"/>
          <p:cNvSpPr>
            <a:spLocks noGrp="1"/>
          </p:cNvSpPr>
          <p:nvPr>
            <p:ph type="sldNum" sz="quarter" idx="12"/>
          </p:nvPr>
        </p:nvSpPr>
        <p:spPr/>
        <p:txBody>
          <a:bodyPr/>
          <a:lstStyle/>
          <a:p>
            <a:fld id="{C8784B88-F3D9-6A4F-9660-1A0A1E561ED7}" type="slidenum">
              <a:rPr lang="en-US" smtClean="0"/>
              <a:pPr/>
              <a:t>14</a:t>
            </a:fld>
            <a:endParaRPr lang="en-US"/>
          </a:p>
        </p:txBody>
      </p:sp>
    </p:spTree>
    <p:extLst>
      <p:ext uri="{BB962C8B-B14F-4D97-AF65-F5344CB8AC3E}">
        <p14:creationId xmlns:p14="http://schemas.microsoft.com/office/powerpoint/2010/main" xmlns="" val="40676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Hadeeth</a:t>
            </a:r>
            <a:r>
              <a:rPr lang="en-US" sz="3200" dirty="0" smtClean="0"/>
              <a:t> </a:t>
            </a:r>
            <a:r>
              <a:rPr lang="en-US" sz="3200" dirty="0"/>
              <a:t>#2: Pillars of Islam, </a:t>
            </a:r>
            <a:r>
              <a:rPr lang="en-US" sz="3200" dirty="0" err="1"/>
              <a:t>Iman</a:t>
            </a:r>
            <a:r>
              <a:rPr lang="en-US" sz="3200" dirty="0"/>
              <a:t> &amp; </a:t>
            </a:r>
            <a:r>
              <a:rPr lang="en-US" sz="3200" dirty="0" err="1"/>
              <a:t>Ihsan</a:t>
            </a:r>
            <a:r>
              <a:rPr lang="en-US" sz="3200" dirty="0"/>
              <a:t>, </a:t>
            </a:r>
            <a:br>
              <a:rPr lang="en-US" sz="3200" dirty="0"/>
            </a:br>
            <a:r>
              <a:rPr lang="en-US" sz="3200" dirty="0"/>
              <a:t>and Signs of the Hour</a:t>
            </a:r>
          </a:p>
        </p:txBody>
      </p:sp>
      <p:sp>
        <p:nvSpPr>
          <p:cNvPr id="3" name="Content Placeholder 2"/>
          <p:cNvSpPr>
            <a:spLocks noGrp="1"/>
          </p:cNvSpPr>
          <p:nvPr>
            <p:ph idx="1"/>
          </p:nvPr>
        </p:nvSpPr>
        <p:spPr/>
        <p:txBody>
          <a:bodyPr/>
          <a:lstStyle/>
          <a:p>
            <a:endParaRPr lang="en-US" sz="2000" dirty="0" smtClean="0"/>
          </a:p>
          <a:p>
            <a:pPr marL="0" indent="0">
              <a:buNone/>
            </a:pPr>
            <a:r>
              <a:rPr lang="en-US" sz="2400" b="1" dirty="0" smtClean="0">
                <a:solidFill>
                  <a:srgbClr val="C00000"/>
                </a:solidFill>
              </a:rPr>
              <a:t>Discussion</a:t>
            </a:r>
            <a:r>
              <a:rPr lang="en-US" sz="2400" b="1" dirty="0">
                <a:solidFill>
                  <a:srgbClr val="C00000"/>
                </a:solidFill>
              </a:rPr>
              <a:t>: </a:t>
            </a:r>
          </a:p>
          <a:p>
            <a:r>
              <a:rPr lang="en-US" sz="2400" dirty="0" smtClean="0"/>
              <a:t>What </a:t>
            </a:r>
            <a:r>
              <a:rPr lang="en-US" sz="2400" dirty="0"/>
              <a:t>is the importance of this </a:t>
            </a:r>
            <a:r>
              <a:rPr lang="en-US" sz="2400" dirty="0" err="1" smtClean="0"/>
              <a:t>hadeeth</a:t>
            </a:r>
            <a:r>
              <a:rPr lang="en-US" sz="2400" dirty="0" smtClean="0"/>
              <a:t>?</a:t>
            </a:r>
            <a:endParaRPr lang="en-US" sz="2400" dirty="0"/>
          </a:p>
          <a:p>
            <a:r>
              <a:rPr lang="en-US" sz="2400" dirty="0" smtClean="0"/>
              <a:t>What </a:t>
            </a:r>
            <a:r>
              <a:rPr lang="en-US" sz="2400" dirty="0"/>
              <a:t>does </a:t>
            </a:r>
            <a:r>
              <a:rPr lang="en-US" sz="2400" dirty="0" err="1"/>
              <a:t>Deen</a:t>
            </a:r>
            <a:r>
              <a:rPr lang="en-US" sz="2400" dirty="0"/>
              <a:t> consist of, and what </a:t>
            </a:r>
            <a:r>
              <a:rPr lang="en-US" sz="2400" dirty="0" err="1"/>
              <a:t>Imaan</a:t>
            </a:r>
            <a:r>
              <a:rPr lang="en-US" sz="2400" dirty="0"/>
              <a:t>, according to this </a:t>
            </a:r>
            <a:r>
              <a:rPr lang="en-US" sz="2400" dirty="0" err="1" smtClean="0"/>
              <a:t>hadeeth</a:t>
            </a:r>
            <a:r>
              <a:rPr lang="en-US" sz="2400" dirty="0" smtClean="0"/>
              <a:t>?</a:t>
            </a:r>
            <a:endParaRPr lang="en-US" sz="2400" dirty="0"/>
          </a:p>
          <a:p>
            <a:r>
              <a:rPr lang="en-US" sz="2400" dirty="0" smtClean="0"/>
              <a:t>What </a:t>
            </a:r>
            <a:r>
              <a:rPr lang="en-US" sz="2400" dirty="0"/>
              <a:t>are the signs of the Hour (the Day of Judgment) mentioned in this </a:t>
            </a:r>
            <a:r>
              <a:rPr lang="en-US" sz="2400" dirty="0" err="1" smtClean="0"/>
              <a:t>hadeeth</a:t>
            </a:r>
            <a:r>
              <a:rPr lang="en-US" sz="2400" dirty="0" smtClean="0"/>
              <a:t>, </a:t>
            </a:r>
            <a:r>
              <a:rPr lang="en-US" sz="2400" dirty="0"/>
              <a:t>with short explanation?</a:t>
            </a:r>
          </a:p>
          <a:p>
            <a:endParaRPr lang="en-US" dirty="0"/>
          </a:p>
        </p:txBody>
      </p:sp>
      <p:sp>
        <p:nvSpPr>
          <p:cNvPr id="5" name="Slide Number Placeholder 4"/>
          <p:cNvSpPr>
            <a:spLocks noGrp="1"/>
          </p:cNvSpPr>
          <p:nvPr>
            <p:ph type="sldNum" sz="quarter" idx="12"/>
          </p:nvPr>
        </p:nvSpPr>
        <p:spPr/>
        <p:txBody>
          <a:bodyPr/>
          <a:lstStyle/>
          <a:p>
            <a:fld id="{C8784B88-F3D9-6A4F-9660-1A0A1E561ED7}" type="slidenum">
              <a:rPr lang="en-US" smtClean="0"/>
              <a:pPr/>
              <a:t>15</a:t>
            </a:fld>
            <a:endParaRPr lang="en-US"/>
          </a:p>
        </p:txBody>
      </p:sp>
    </p:spTree>
    <p:extLst>
      <p:ext uri="{BB962C8B-B14F-4D97-AF65-F5344CB8AC3E}">
        <p14:creationId xmlns:p14="http://schemas.microsoft.com/office/powerpoint/2010/main" xmlns="" val="83030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A23FD4-8E45-2C4E-A2B0-7EE5066E27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81542286-A1D8-B645-BE41-A0441A30AB55}"/>
              </a:ext>
            </a:extLst>
          </p:cNvPr>
          <p:cNvSpPr>
            <a:spLocks noGrp="1"/>
          </p:cNvSpPr>
          <p:nvPr>
            <p:ph idx="1"/>
          </p:nvPr>
        </p:nvSpPr>
        <p:spPr/>
        <p:txBody>
          <a:bodyPr/>
          <a:lstStyle/>
          <a:p>
            <a:pPr marL="0" indent="0" algn="ctr">
              <a:buNone/>
            </a:pPr>
            <a:r>
              <a:rPr lang="en-US" b="1" dirty="0"/>
              <a:t>Lecture No. </a:t>
            </a:r>
            <a:r>
              <a:rPr lang="en-US" b="1" dirty="0" smtClean="0"/>
              <a:t>2 </a:t>
            </a:r>
            <a:endParaRPr lang="en-US" b="1" dirty="0"/>
          </a:p>
          <a:p>
            <a:r>
              <a:rPr lang="en-US" b="1" dirty="0"/>
              <a:t>Pillars of </a:t>
            </a:r>
            <a:r>
              <a:rPr lang="en-US" b="1" dirty="0" smtClean="0"/>
              <a:t>Islam </a:t>
            </a:r>
          </a:p>
          <a:p>
            <a:r>
              <a:rPr lang="en-US" b="1" dirty="0" smtClean="0"/>
              <a:t>Articles of </a:t>
            </a:r>
            <a:r>
              <a:rPr lang="en-US" b="1" dirty="0" err="1" smtClean="0"/>
              <a:t>Iman</a:t>
            </a:r>
            <a:r>
              <a:rPr lang="en-US" b="1" dirty="0" smtClean="0"/>
              <a:t> </a:t>
            </a:r>
          </a:p>
          <a:p>
            <a:r>
              <a:rPr lang="en-US" b="1" dirty="0" err="1" smtClean="0"/>
              <a:t>Ihsan</a:t>
            </a:r>
            <a:r>
              <a:rPr lang="en-US" b="1" dirty="0" smtClean="0"/>
              <a:t> </a:t>
            </a:r>
          </a:p>
          <a:p>
            <a:r>
              <a:rPr lang="en-US" b="1" dirty="0" smtClean="0"/>
              <a:t>Signs </a:t>
            </a:r>
            <a:r>
              <a:rPr lang="en-US" b="1" dirty="0"/>
              <a:t>of the </a:t>
            </a:r>
            <a:r>
              <a:rPr lang="en-US" b="1" dirty="0" smtClean="0"/>
              <a:t>Hour</a:t>
            </a:r>
            <a:endParaRPr lang="en-US" dirty="0"/>
          </a:p>
        </p:txBody>
      </p:sp>
      <p:sp>
        <p:nvSpPr>
          <p:cNvPr id="5" name="Slide Number Placeholder 4">
            <a:extLst>
              <a:ext uri="{FF2B5EF4-FFF2-40B4-BE49-F238E27FC236}">
                <a16:creationId xmlns:a16="http://schemas.microsoft.com/office/drawing/2014/main" xmlns="" id="{E22DFAB7-4DF7-F140-9E7E-63058FA08F95}"/>
              </a:ext>
            </a:extLst>
          </p:cNvPr>
          <p:cNvSpPr>
            <a:spLocks noGrp="1"/>
          </p:cNvSpPr>
          <p:nvPr>
            <p:ph type="sldNum" sz="quarter" idx="12"/>
          </p:nvPr>
        </p:nvSpPr>
        <p:spPr/>
        <p:txBody>
          <a:bodyPr/>
          <a:lstStyle/>
          <a:p>
            <a:fld id="{C8784B88-F3D9-6A4F-9660-1A0A1E561ED7}" type="slidenum">
              <a:rPr lang="en-US" smtClean="0"/>
              <a:pPr/>
              <a:t>2</a:t>
            </a:fld>
            <a:endParaRPr lang="en-US"/>
          </a:p>
        </p:txBody>
      </p:sp>
    </p:spTree>
    <p:extLst>
      <p:ext uri="{BB962C8B-B14F-4D97-AF65-F5344CB8AC3E}">
        <p14:creationId xmlns:p14="http://schemas.microsoft.com/office/powerpoint/2010/main" xmlns="" val="108321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Hadeeth</a:t>
            </a:r>
            <a:r>
              <a:rPr lang="en-US" sz="3600" dirty="0" smtClean="0"/>
              <a:t> </a:t>
            </a:r>
            <a:r>
              <a:rPr lang="en-US" sz="3600" dirty="0"/>
              <a:t>#2:</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C8784B88-F3D9-6A4F-9660-1A0A1E561ED7}" type="slidenum">
              <a:rPr lang="en-US" smtClean="0"/>
              <a:pPr/>
              <a:t>3</a:t>
            </a:fld>
            <a:endParaRPr lang="en-US"/>
          </a:p>
        </p:txBody>
      </p:sp>
      <p:pic>
        <p:nvPicPr>
          <p:cNvPr id="6" name="Content Placeholder 5" descr="بينما نحن جلوس.png"/>
          <p:cNvPicPr>
            <a:picLocks noGrp="1" noChangeAspect="1"/>
          </p:cNvPicPr>
          <p:nvPr>
            <p:ph idx="1"/>
          </p:nvPr>
        </p:nvPicPr>
        <p:blipFill>
          <a:blip r:embed="rId2">
            <a:lum bright="10000" contrast="-20000"/>
          </a:blip>
          <a:srcRect l="1252" t="8609" r="2973"/>
          <a:stretch>
            <a:fillRect/>
          </a:stretch>
        </p:blipFill>
        <p:spPr>
          <a:xfrm>
            <a:off x="1513015" y="1825625"/>
            <a:ext cx="9165970" cy="4351338"/>
          </a:xfrm>
          <a:prstGeom prst="rect">
            <a:avLst/>
          </a:prstGeom>
        </p:spPr>
      </p:pic>
    </p:spTree>
    <p:extLst>
      <p:ext uri="{BB962C8B-B14F-4D97-AF65-F5344CB8AC3E}">
        <p14:creationId xmlns:p14="http://schemas.microsoft.com/office/powerpoint/2010/main" xmlns="" val="262889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Hadeeth</a:t>
            </a:r>
            <a:r>
              <a:rPr lang="en-US" sz="3600" dirty="0" smtClean="0"/>
              <a:t> </a:t>
            </a:r>
            <a:r>
              <a:rPr lang="en-US" sz="3600" dirty="0"/>
              <a:t>#2:</a:t>
            </a:r>
            <a:br>
              <a:rPr lang="en-US" sz="3600" dirty="0"/>
            </a:br>
            <a:endParaRPr lang="en-US" sz="3600" dirty="0"/>
          </a:p>
        </p:txBody>
      </p:sp>
      <p:sp>
        <p:nvSpPr>
          <p:cNvPr id="3" name="Content Placeholder 2"/>
          <p:cNvSpPr>
            <a:spLocks noGrp="1"/>
          </p:cNvSpPr>
          <p:nvPr>
            <p:ph idx="1"/>
          </p:nvPr>
        </p:nvSpPr>
        <p:spPr>
          <a:xfrm>
            <a:off x="838200" y="1690688"/>
            <a:ext cx="10515600" cy="4736238"/>
          </a:xfrm>
        </p:spPr>
        <p:txBody>
          <a:bodyPr>
            <a:normAutofit fontScale="92500"/>
          </a:bodyPr>
          <a:lstStyle/>
          <a:p>
            <a:pPr marL="0" indent="0">
              <a:buNone/>
            </a:pPr>
            <a:r>
              <a:rPr lang="en-US" sz="1700" b="1" dirty="0"/>
              <a:t>Also on the authority of Umar ibn al-</a:t>
            </a:r>
            <a:r>
              <a:rPr lang="en-US" sz="1700" b="1" dirty="0" err="1"/>
              <a:t>Khattab</a:t>
            </a:r>
            <a:r>
              <a:rPr lang="en-US" sz="1700" b="1" dirty="0"/>
              <a:t> (may Allah be pleased with him), who said: One day while we were sitting with the Messenger of Allah (peace and blessings of Allah be upon him) there appeared before us a man whose clothes were exceedingly white and whose hair was exceedingly black; no signs of journey were to be seen on him and none of us knew him. He walked up and sat down in front of the Prophet (peace and blessings of Allah be upon him), with his knees touching against the Prophet’s (peace and blessings of Allah be upon him) and placing the palms of his hands on his thighs he said, “O Muhammad, tell me about </a:t>
            </a:r>
            <a:r>
              <a:rPr lang="en-US" sz="1700" b="1" dirty="0">
                <a:solidFill>
                  <a:srgbClr val="008000"/>
                </a:solidFill>
              </a:rPr>
              <a:t>Islam</a:t>
            </a:r>
            <a:r>
              <a:rPr lang="en-US" sz="1700" b="1" dirty="0"/>
              <a:t>.” </a:t>
            </a:r>
          </a:p>
          <a:p>
            <a:pPr marL="0" indent="0">
              <a:buNone/>
            </a:pPr>
            <a:r>
              <a:rPr lang="en-US" sz="1700" b="1" dirty="0"/>
              <a:t>The Messenger of Allah (peace and blessings of Allah be upon him) said, </a:t>
            </a:r>
            <a:r>
              <a:rPr lang="en-US" sz="1700" b="1" dirty="0">
                <a:solidFill>
                  <a:srgbClr val="008000"/>
                </a:solidFill>
              </a:rPr>
              <a:t>“Islam is to testify that there is no deity worthy of worship but Allah and Muhammad is the Messenger of Allah, to perform prayers, to give zakat, to fast in Ramadhan, and to make the pilgrimage to the House if you are able to do so.” </a:t>
            </a:r>
          </a:p>
          <a:p>
            <a:pPr marL="0" indent="0">
              <a:buNone/>
            </a:pPr>
            <a:r>
              <a:rPr lang="en-US" sz="1700" b="1" dirty="0"/>
              <a:t>He said, “You have spoken rightly”; and we were amazed at him asking him and saying that he had spoken rightly. </a:t>
            </a:r>
          </a:p>
        </p:txBody>
      </p:sp>
      <p:sp>
        <p:nvSpPr>
          <p:cNvPr id="5" name="Slide Number Placeholder 4"/>
          <p:cNvSpPr>
            <a:spLocks noGrp="1"/>
          </p:cNvSpPr>
          <p:nvPr>
            <p:ph type="sldNum" sz="quarter" idx="12"/>
          </p:nvPr>
        </p:nvSpPr>
        <p:spPr/>
        <p:txBody>
          <a:bodyPr/>
          <a:lstStyle/>
          <a:p>
            <a:fld id="{C8784B88-F3D9-6A4F-9660-1A0A1E561ED7}" type="slidenum">
              <a:rPr lang="en-US" smtClean="0"/>
              <a:pPr/>
              <a:t>4</a:t>
            </a:fld>
            <a:endParaRPr lang="en-US"/>
          </a:p>
        </p:txBody>
      </p:sp>
    </p:spTree>
    <p:extLst>
      <p:ext uri="{BB962C8B-B14F-4D97-AF65-F5344CB8AC3E}">
        <p14:creationId xmlns:p14="http://schemas.microsoft.com/office/powerpoint/2010/main" xmlns="" val="115341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Hadeeth</a:t>
            </a:r>
            <a:r>
              <a:rPr lang="en-US" sz="3600" dirty="0" smtClean="0"/>
              <a:t> </a:t>
            </a:r>
            <a:r>
              <a:rPr lang="en-US" sz="3600" dirty="0"/>
              <a:t>#2:</a:t>
            </a:r>
          </a:p>
        </p:txBody>
      </p:sp>
      <p:sp>
        <p:nvSpPr>
          <p:cNvPr id="3" name="Content Placeholder 2"/>
          <p:cNvSpPr>
            <a:spLocks noGrp="1"/>
          </p:cNvSpPr>
          <p:nvPr>
            <p:ph idx="1"/>
          </p:nvPr>
        </p:nvSpPr>
        <p:spPr>
          <a:xfrm>
            <a:off x="838200" y="1690688"/>
            <a:ext cx="10515600" cy="4837118"/>
          </a:xfrm>
        </p:spPr>
        <p:txBody>
          <a:bodyPr>
            <a:normAutofit fontScale="25000" lnSpcReduction="20000"/>
          </a:bodyPr>
          <a:lstStyle/>
          <a:p>
            <a:pPr marL="0" indent="0">
              <a:buNone/>
            </a:pPr>
            <a:r>
              <a:rPr lang="en-US" sz="8000" b="1" dirty="0"/>
              <a:t>He [the man] then said, “Tell me about </a:t>
            </a:r>
            <a:r>
              <a:rPr lang="en-US" sz="8000" b="1" dirty="0" err="1" smtClean="0">
                <a:solidFill>
                  <a:srgbClr val="008000"/>
                </a:solidFill>
              </a:rPr>
              <a:t>Iman</a:t>
            </a:r>
            <a:r>
              <a:rPr lang="en-US" sz="8000" b="1" dirty="0"/>
              <a:t>.”</a:t>
            </a:r>
          </a:p>
          <a:p>
            <a:pPr marL="0" indent="0">
              <a:buNone/>
            </a:pPr>
            <a:r>
              <a:rPr lang="en-US" sz="8000" b="1" dirty="0"/>
              <a:t>The Prophet (peace and blessings of Allah be upon him) said, </a:t>
            </a:r>
            <a:r>
              <a:rPr lang="en-US" sz="8000" b="1" dirty="0">
                <a:solidFill>
                  <a:srgbClr val="008000"/>
                </a:solidFill>
              </a:rPr>
              <a:t>“It is to believe in Allah, His Angels, His Books, His Messengers, and the Last Day, and to believe in divine destiny (</a:t>
            </a:r>
            <a:r>
              <a:rPr lang="en-US" sz="8000" b="1" dirty="0" err="1">
                <a:solidFill>
                  <a:srgbClr val="008000"/>
                </a:solidFill>
              </a:rPr>
              <a:t>qadr</a:t>
            </a:r>
            <a:r>
              <a:rPr lang="en-US" sz="8000" b="1" dirty="0">
                <a:solidFill>
                  <a:srgbClr val="008000"/>
                </a:solidFill>
              </a:rPr>
              <a:t> ), both the good and the evil of it.”</a:t>
            </a:r>
            <a:r>
              <a:rPr lang="en-US" sz="8000" b="1" dirty="0"/>
              <a:t> </a:t>
            </a:r>
            <a:r>
              <a:rPr lang="en-US" sz="8000" b="1" dirty="0" smtClean="0"/>
              <a:t>He </a:t>
            </a:r>
            <a:r>
              <a:rPr lang="en-US" sz="8000" b="1" dirty="0"/>
              <a:t>said, “You have spoken rightly.” </a:t>
            </a:r>
            <a:endParaRPr lang="en-US" sz="8000" b="1" dirty="0" smtClean="0"/>
          </a:p>
          <a:p>
            <a:pPr marL="0" indent="0">
              <a:buNone/>
            </a:pPr>
            <a:r>
              <a:rPr lang="en-US" sz="8000" b="1" dirty="0" smtClean="0"/>
              <a:t>He </a:t>
            </a:r>
            <a:r>
              <a:rPr lang="en-US" sz="8000" b="1" dirty="0"/>
              <a:t>[the man] said, “Then tell me about </a:t>
            </a:r>
            <a:r>
              <a:rPr lang="en-US" sz="8000" b="1" dirty="0" err="1" smtClean="0">
                <a:solidFill>
                  <a:srgbClr val="008000"/>
                </a:solidFill>
              </a:rPr>
              <a:t>Ihsan</a:t>
            </a:r>
            <a:r>
              <a:rPr lang="en-US" sz="8000" b="1" dirty="0"/>
              <a:t>.”</a:t>
            </a:r>
          </a:p>
          <a:p>
            <a:pPr marL="0" indent="0">
              <a:buNone/>
            </a:pPr>
            <a:r>
              <a:rPr lang="en-US" sz="8000" b="1" dirty="0"/>
              <a:t>The Prophet (peace and blessings of Allah be upon him) said, </a:t>
            </a:r>
            <a:r>
              <a:rPr lang="en-US" sz="8000" b="1" dirty="0">
                <a:solidFill>
                  <a:srgbClr val="008000"/>
                </a:solidFill>
              </a:rPr>
              <a:t>“It is to worship Allah as though you see Him, and if you do not see Him, then (knowing that) truly He sees you.” </a:t>
            </a:r>
            <a:endParaRPr lang="en-US" sz="8000" b="1" dirty="0" smtClean="0">
              <a:solidFill>
                <a:srgbClr val="008000"/>
              </a:solidFill>
            </a:endParaRPr>
          </a:p>
          <a:p>
            <a:pPr marL="0" indent="0">
              <a:buNone/>
            </a:pPr>
            <a:endParaRPr lang="en-US" sz="6400" b="1" dirty="0">
              <a:solidFill>
                <a:srgbClr val="008000"/>
              </a:solidFill>
            </a:endParaRPr>
          </a:p>
          <a:p>
            <a:pPr marL="0" indent="0">
              <a:buNone/>
            </a:pPr>
            <a:r>
              <a:rPr lang="en-US" sz="1800" dirty="0" smtClean="0"/>
              <a:t/>
            </a:r>
            <a:br>
              <a:rPr lang="en-US" sz="1800" dirty="0" smtClean="0"/>
            </a:br>
            <a:endParaRPr lang="en-US" sz="1800" dirty="0"/>
          </a:p>
        </p:txBody>
      </p:sp>
      <p:sp>
        <p:nvSpPr>
          <p:cNvPr id="5" name="Slide Number Placeholder 4"/>
          <p:cNvSpPr>
            <a:spLocks noGrp="1"/>
          </p:cNvSpPr>
          <p:nvPr>
            <p:ph type="sldNum" sz="quarter" idx="12"/>
          </p:nvPr>
        </p:nvSpPr>
        <p:spPr/>
        <p:txBody>
          <a:bodyPr/>
          <a:lstStyle/>
          <a:p>
            <a:fld id="{C8784B88-F3D9-6A4F-9660-1A0A1E561ED7}" type="slidenum">
              <a:rPr lang="en-US" smtClean="0"/>
              <a:pPr/>
              <a:t>5</a:t>
            </a:fld>
            <a:endParaRPr lang="en-US"/>
          </a:p>
        </p:txBody>
      </p:sp>
    </p:spTree>
    <p:extLst>
      <p:ext uri="{BB962C8B-B14F-4D97-AF65-F5344CB8AC3E}">
        <p14:creationId xmlns:p14="http://schemas.microsoft.com/office/powerpoint/2010/main" xmlns="" val="50351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Hadeeth</a:t>
            </a:r>
            <a:r>
              <a:rPr lang="en-US" sz="3600" dirty="0" smtClean="0"/>
              <a:t> </a:t>
            </a:r>
            <a:r>
              <a:rPr lang="en-US" sz="3600" dirty="0"/>
              <a:t>#2:</a:t>
            </a:r>
          </a:p>
        </p:txBody>
      </p:sp>
      <p:sp>
        <p:nvSpPr>
          <p:cNvPr id="3" name="Content Placeholder 2"/>
          <p:cNvSpPr>
            <a:spLocks noGrp="1"/>
          </p:cNvSpPr>
          <p:nvPr>
            <p:ph idx="1"/>
          </p:nvPr>
        </p:nvSpPr>
        <p:spPr>
          <a:xfrm>
            <a:off x="838200" y="1690688"/>
            <a:ext cx="10515600" cy="4710112"/>
          </a:xfrm>
        </p:spPr>
        <p:txBody>
          <a:bodyPr>
            <a:normAutofit fontScale="85000" lnSpcReduction="10000"/>
          </a:bodyPr>
          <a:lstStyle/>
          <a:p>
            <a:pPr marL="0" marR="0" indent="0" algn="just">
              <a:lnSpc>
                <a:spcPct val="107000"/>
              </a:lnSpc>
              <a:spcBef>
                <a:spcPts val="0"/>
              </a:spcBef>
              <a:spcAft>
                <a:spcPts val="800"/>
              </a:spcAft>
              <a:buNone/>
            </a:pPr>
            <a:r>
              <a:rPr lang="en-US" b="1" dirty="0"/>
              <a:t>He said, “Then tell me about </a:t>
            </a:r>
            <a:r>
              <a:rPr lang="en-US" b="1" dirty="0">
                <a:solidFill>
                  <a:srgbClr val="008000"/>
                </a:solidFill>
              </a:rPr>
              <a:t>the Hour</a:t>
            </a:r>
            <a:r>
              <a:rPr lang="en-US" b="1" dirty="0"/>
              <a:t>.” </a:t>
            </a:r>
          </a:p>
          <a:p>
            <a:pPr marL="0" marR="0" indent="0" algn="just">
              <a:lnSpc>
                <a:spcPct val="107000"/>
              </a:lnSpc>
              <a:spcBef>
                <a:spcPts val="0"/>
              </a:spcBef>
              <a:spcAft>
                <a:spcPts val="800"/>
              </a:spcAft>
              <a:buNone/>
            </a:pPr>
            <a:r>
              <a:rPr lang="en-US" b="1" dirty="0"/>
              <a:t>The Prophet (peace and blessings of Allah be upon him) said, </a:t>
            </a:r>
            <a:r>
              <a:rPr lang="en-US" b="1" dirty="0">
                <a:solidFill>
                  <a:srgbClr val="008000"/>
                </a:solidFill>
              </a:rPr>
              <a:t>“The one questioned about it knows no better than the questioner.” </a:t>
            </a:r>
          </a:p>
          <a:p>
            <a:pPr marL="0" marR="0" indent="0" algn="just">
              <a:lnSpc>
                <a:spcPct val="107000"/>
              </a:lnSpc>
              <a:spcBef>
                <a:spcPts val="0"/>
              </a:spcBef>
              <a:spcAft>
                <a:spcPts val="800"/>
              </a:spcAft>
              <a:buNone/>
            </a:pPr>
            <a:r>
              <a:rPr lang="en-US" b="1" dirty="0" smtClean="0"/>
              <a:t>He </a:t>
            </a:r>
            <a:r>
              <a:rPr lang="en-US" b="1" dirty="0"/>
              <a:t>said, “Then tell me about </a:t>
            </a:r>
            <a:r>
              <a:rPr lang="en-US" b="1" dirty="0">
                <a:solidFill>
                  <a:srgbClr val="008000"/>
                </a:solidFill>
              </a:rPr>
              <a:t>its signs</a:t>
            </a:r>
            <a:r>
              <a:rPr lang="en-US" b="1" dirty="0"/>
              <a:t>.” </a:t>
            </a:r>
          </a:p>
          <a:p>
            <a:pPr marL="0" marR="0" indent="0" algn="just">
              <a:lnSpc>
                <a:spcPct val="107000"/>
              </a:lnSpc>
              <a:spcBef>
                <a:spcPts val="0"/>
              </a:spcBef>
              <a:spcAft>
                <a:spcPts val="800"/>
              </a:spcAft>
              <a:buNone/>
            </a:pPr>
            <a:r>
              <a:rPr lang="en-US" b="1" dirty="0"/>
              <a:t>The Prophet (peace and blessings of Allah be upon him) said, </a:t>
            </a:r>
            <a:r>
              <a:rPr lang="en-US" b="1" dirty="0">
                <a:solidFill>
                  <a:srgbClr val="008000"/>
                </a:solidFill>
              </a:rPr>
              <a:t>“That the slave-girl will give birth to her mistress, and that you will see barefooted, naked destitute shepherds competing in constructing lofty buildings.” </a:t>
            </a:r>
          </a:p>
          <a:p>
            <a:pPr marL="0" marR="0" indent="0" algn="just">
              <a:lnSpc>
                <a:spcPct val="107000"/>
              </a:lnSpc>
              <a:spcBef>
                <a:spcPts val="0"/>
              </a:spcBef>
              <a:spcAft>
                <a:spcPts val="800"/>
              </a:spcAft>
              <a:buNone/>
            </a:pPr>
            <a:r>
              <a:rPr lang="en-US" b="1" dirty="0"/>
              <a:t>Then he [the man] left, and I stayed for a time. The he [the Prophet (peace and blessings of Allah be upon him)] said, </a:t>
            </a:r>
            <a:r>
              <a:rPr lang="en-US" b="1" dirty="0">
                <a:solidFill>
                  <a:srgbClr val="008000"/>
                </a:solidFill>
              </a:rPr>
              <a:t>“O Umar, do you know who the questioner was?</a:t>
            </a:r>
            <a:r>
              <a:rPr lang="en-US" b="1" dirty="0"/>
              <a:t>” I said, “Allah and His Messenger know best.” </a:t>
            </a:r>
          </a:p>
          <a:p>
            <a:pPr marL="0" marR="0" indent="0" algn="just">
              <a:lnSpc>
                <a:spcPct val="107000"/>
              </a:lnSpc>
              <a:spcBef>
                <a:spcPts val="0"/>
              </a:spcBef>
              <a:spcAft>
                <a:spcPts val="800"/>
              </a:spcAft>
              <a:buNone/>
            </a:pPr>
            <a:r>
              <a:rPr lang="en-US" b="1" dirty="0"/>
              <a:t>He said, </a:t>
            </a:r>
            <a:r>
              <a:rPr lang="en-US" b="1" dirty="0">
                <a:solidFill>
                  <a:srgbClr val="008000"/>
                </a:solidFill>
              </a:rPr>
              <a:t>“It was </a:t>
            </a:r>
            <a:r>
              <a:rPr lang="en-US" b="1" dirty="0" err="1">
                <a:solidFill>
                  <a:srgbClr val="008000"/>
                </a:solidFill>
              </a:rPr>
              <a:t>Jibreel</a:t>
            </a:r>
            <a:r>
              <a:rPr lang="en-US" b="1" dirty="0">
                <a:solidFill>
                  <a:srgbClr val="008000"/>
                </a:solidFill>
              </a:rPr>
              <a:t>, who came to teach you your religion.”</a:t>
            </a:r>
          </a:p>
          <a:p>
            <a:pPr marL="0" marR="0" indent="0" algn="just">
              <a:lnSpc>
                <a:spcPct val="107000"/>
              </a:lnSpc>
              <a:spcBef>
                <a:spcPts val="0"/>
              </a:spcBef>
              <a:spcAft>
                <a:spcPts val="800"/>
              </a:spcAft>
              <a:buNone/>
            </a:pPr>
            <a:endParaRPr lang="en-US" b="1" dirty="0"/>
          </a:p>
        </p:txBody>
      </p:sp>
      <p:sp>
        <p:nvSpPr>
          <p:cNvPr id="5" name="Slide Number Placeholder 4"/>
          <p:cNvSpPr>
            <a:spLocks noGrp="1"/>
          </p:cNvSpPr>
          <p:nvPr>
            <p:ph type="sldNum" sz="quarter" idx="12"/>
          </p:nvPr>
        </p:nvSpPr>
        <p:spPr/>
        <p:txBody>
          <a:bodyPr/>
          <a:lstStyle/>
          <a:p>
            <a:fld id="{C8784B88-F3D9-6A4F-9660-1A0A1E561ED7}" type="slidenum">
              <a:rPr lang="en-US" smtClean="0"/>
              <a:pPr/>
              <a:t>6</a:t>
            </a:fld>
            <a:endParaRPr lang="en-US"/>
          </a:p>
        </p:txBody>
      </p:sp>
    </p:spTree>
    <p:extLst>
      <p:ext uri="{BB962C8B-B14F-4D97-AF65-F5344CB8AC3E}">
        <p14:creationId xmlns:p14="http://schemas.microsoft.com/office/powerpoint/2010/main" xmlns="" val="4488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599" cy="1325563"/>
          </a:xfrm>
        </p:spPr>
        <p:txBody>
          <a:bodyPr>
            <a:normAutofit/>
          </a:bodyPr>
          <a:lstStyle/>
          <a:p>
            <a:r>
              <a:rPr lang="en-US" sz="3200" dirty="0" err="1" smtClean="0"/>
              <a:t>Hadeeth</a:t>
            </a:r>
            <a:r>
              <a:rPr lang="en-US" sz="3200" dirty="0" smtClean="0"/>
              <a:t> </a:t>
            </a:r>
            <a:r>
              <a:rPr lang="en-US" sz="3200" dirty="0" smtClean="0"/>
              <a:t>#2</a:t>
            </a:r>
            <a:r>
              <a:rPr lang="en-US" sz="3200" dirty="0"/>
              <a:t>: Pillars of Islam, </a:t>
            </a:r>
            <a:r>
              <a:rPr lang="en-US" sz="3200" dirty="0" err="1"/>
              <a:t>Iman</a:t>
            </a:r>
            <a:r>
              <a:rPr lang="en-US" sz="3200" dirty="0"/>
              <a:t> &amp; </a:t>
            </a:r>
            <a:r>
              <a:rPr lang="en-US" sz="3200" dirty="0" err="1"/>
              <a:t>Ihsan</a:t>
            </a:r>
            <a:r>
              <a:rPr lang="en-US" sz="3200" dirty="0"/>
              <a:t>, </a:t>
            </a:r>
            <a:r>
              <a:rPr lang="en-US" sz="3200" dirty="0" smtClean="0"/>
              <a:t/>
            </a:r>
            <a:br>
              <a:rPr lang="en-US" sz="3200" dirty="0" smtClean="0"/>
            </a:br>
            <a:r>
              <a:rPr lang="en-US" sz="3200" dirty="0" smtClean="0"/>
              <a:t>and </a:t>
            </a:r>
            <a:r>
              <a:rPr lang="en-US" sz="3200" dirty="0"/>
              <a:t>Signs of the Hour</a:t>
            </a:r>
          </a:p>
        </p:txBody>
      </p:sp>
      <p:sp>
        <p:nvSpPr>
          <p:cNvPr id="3" name="Content Placeholder 2"/>
          <p:cNvSpPr>
            <a:spLocks noGrp="1"/>
          </p:cNvSpPr>
          <p:nvPr>
            <p:ph idx="1"/>
          </p:nvPr>
        </p:nvSpPr>
        <p:spPr>
          <a:xfrm>
            <a:off x="838200" y="1690688"/>
            <a:ext cx="10515600" cy="4837118"/>
          </a:xfrm>
        </p:spPr>
        <p:txBody>
          <a:bodyPr>
            <a:normAutofit fontScale="77500" lnSpcReduction="20000"/>
          </a:bodyPr>
          <a:lstStyle/>
          <a:p>
            <a:pPr marL="0" indent="0">
              <a:buNone/>
            </a:pPr>
            <a:r>
              <a:rPr lang="en-US" b="1" dirty="0">
                <a:solidFill>
                  <a:srgbClr val="C00000"/>
                </a:solidFill>
              </a:rPr>
              <a:t>Importance of this </a:t>
            </a:r>
            <a:r>
              <a:rPr lang="en-US" b="1" dirty="0" err="1" smtClean="0">
                <a:solidFill>
                  <a:srgbClr val="C00000"/>
                </a:solidFill>
              </a:rPr>
              <a:t>hadeeth</a:t>
            </a:r>
            <a:endParaRPr lang="en-US" b="1" dirty="0">
              <a:solidFill>
                <a:srgbClr val="C00000"/>
              </a:solidFill>
            </a:endParaRPr>
          </a:p>
          <a:p>
            <a:r>
              <a:rPr lang="en-US" dirty="0" smtClean="0"/>
              <a:t>This </a:t>
            </a:r>
            <a:r>
              <a:rPr lang="en-US" dirty="0"/>
              <a:t>is one of the most comprehensive </a:t>
            </a:r>
            <a:r>
              <a:rPr lang="en-US" dirty="0" err="1" smtClean="0"/>
              <a:t>hadeeths</a:t>
            </a:r>
            <a:r>
              <a:rPr lang="en-US" dirty="0" smtClean="0"/>
              <a:t> </a:t>
            </a:r>
            <a:r>
              <a:rPr lang="en-US" dirty="0"/>
              <a:t>of the Prophet (peace be upon him). It touches upon almost every deed of Islam. </a:t>
            </a:r>
            <a:endParaRPr lang="en-US" dirty="0" smtClean="0"/>
          </a:p>
          <a:p>
            <a:r>
              <a:rPr lang="en-US" i="1" dirty="0" err="1" smtClean="0"/>
              <a:t>Qaadhi</a:t>
            </a:r>
            <a:r>
              <a:rPr lang="en-US" i="1" dirty="0" smtClean="0"/>
              <a:t> </a:t>
            </a:r>
            <a:r>
              <a:rPr lang="en-US" i="1" dirty="0" err="1"/>
              <a:t>Iyaadh</a:t>
            </a:r>
            <a:r>
              <a:rPr lang="en-US" i="1" dirty="0"/>
              <a:t> </a:t>
            </a:r>
            <a:r>
              <a:rPr lang="en-US" dirty="0"/>
              <a:t>has pointed out that this </a:t>
            </a:r>
            <a:r>
              <a:rPr lang="en-US" dirty="0" err="1" smtClean="0"/>
              <a:t>hadeeth</a:t>
            </a:r>
            <a:r>
              <a:rPr lang="en-US" dirty="0" smtClean="0"/>
              <a:t> </a:t>
            </a:r>
            <a:r>
              <a:rPr lang="en-US" dirty="0"/>
              <a:t>covers or points to all of the aspects of inward and external acts of worship of Allah. </a:t>
            </a:r>
            <a:r>
              <a:rPr lang="en-US" dirty="0" smtClean="0"/>
              <a:t>Indeed</a:t>
            </a:r>
            <a:r>
              <a:rPr lang="en-US" dirty="0"/>
              <a:t>, he stated, "[It covers the religion] to such an extent that all the religious sciences are found in it and branch out from it." </a:t>
            </a:r>
          </a:p>
          <a:p>
            <a:r>
              <a:rPr lang="en-US" dirty="0"/>
              <a:t>Hence, some of the scholars have termed this </a:t>
            </a:r>
            <a:r>
              <a:rPr lang="en-US" dirty="0" err="1" smtClean="0"/>
              <a:t>hadeeth</a:t>
            </a:r>
            <a:r>
              <a:rPr lang="en-US" dirty="0" smtClean="0"/>
              <a:t> </a:t>
            </a:r>
            <a:r>
              <a:rPr lang="en-US" b="1" i="1" dirty="0"/>
              <a:t>Umm al-Sunnah </a:t>
            </a:r>
            <a:r>
              <a:rPr lang="en-US" dirty="0"/>
              <a:t>(or "Mother or Core or Foundation of the Sunnah") in the same way that </a:t>
            </a:r>
            <a:r>
              <a:rPr lang="en-US" i="1" dirty="0" err="1"/>
              <a:t>Soorah</a:t>
            </a:r>
            <a:r>
              <a:rPr lang="en-US" i="1" dirty="0"/>
              <a:t> al-</a:t>
            </a:r>
            <a:r>
              <a:rPr lang="en-US" i="1" dirty="0" err="1"/>
              <a:t>Faatiha</a:t>
            </a:r>
            <a:r>
              <a:rPr lang="en-US" i="1" dirty="0"/>
              <a:t> </a:t>
            </a:r>
            <a:r>
              <a:rPr lang="en-US" dirty="0"/>
              <a:t>is called </a:t>
            </a:r>
            <a:r>
              <a:rPr lang="en-US" i="1" dirty="0"/>
              <a:t>Umm al-</a:t>
            </a:r>
            <a:r>
              <a:rPr lang="en-US" i="1" dirty="0" err="1"/>
              <a:t>Kitaab</a:t>
            </a:r>
            <a:r>
              <a:rPr lang="en-US" i="1" dirty="0"/>
              <a:t> </a:t>
            </a:r>
            <a:r>
              <a:rPr lang="en-US" dirty="0"/>
              <a:t>(or "Mother or Core or Foundation of the Book"). </a:t>
            </a:r>
            <a:endParaRPr lang="en-US" dirty="0" smtClean="0"/>
          </a:p>
          <a:p>
            <a:r>
              <a:rPr lang="en-US" dirty="0" smtClean="0"/>
              <a:t>This </a:t>
            </a:r>
            <a:r>
              <a:rPr lang="en-US" dirty="0" err="1" smtClean="0"/>
              <a:t>hadeeth</a:t>
            </a:r>
            <a:r>
              <a:rPr lang="en-US" dirty="0" smtClean="0"/>
              <a:t> </a:t>
            </a:r>
            <a:r>
              <a:rPr lang="en-US" dirty="0"/>
              <a:t>is also known as </a:t>
            </a:r>
            <a:r>
              <a:rPr lang="en-US" b="1" i="1" dirty="0" err="1" smtClean="0"/>
              <a:t>Hadeeth</a:t>
            </a:r>
            <a:r>
              <a:rPr lang="en-US" b="1" i="1" dirty="0" smtClean="0"/>
              <a:t> </a:t>
            </a:r>
            <a:r>
              <a:rPr lang="en-US" b="1" i="1" dirty="0" err="1"/>
              <a:t>Jibreel</a:t>
            </a:r>
            <a:r>
              <a:rPr lang="en-US" b="1" i="1" dirty="0"/>
              <a:t> </a:t>
            </a:r>
            <a:r>
              <a:rPr lang="en-US" dirty="0"/>
              <a:t>(Angel Gabriel) (as). </a:t>
            </a:r>
          </a:p>
        </p:txBody>
      </p:sp>
      <p:sp>
        <p:nvSpPr>
          <p:cNvPr id="5" name="Slide Number Placeholder 4"/>
          <p:cNvSpPr>
            <a:spLocks noGrp="1"/>
          </p:cNvSpPr>
          <p:nvPr>
            <p:ph type="sldNum" sz="quarter" idx="12"/>
          </p:nvPr>
        </p:nvSpPr>
        <p:spPr/>
        <p:txBody>
          <a:bodyPr/>
          <a:lstStyle/>
          <a:p>
            <a:fld id="{C8784B88-F3D9-6A4F-9660-1A0A1E561ED7}" type="slidenum">
              <a:rPr lang="en-US" smtClean="0"/>
              <a:pPr/>
              <a:t>7</a:t>
            </a:fld>
            <a:endParaRPr lang="en-US"/>
          </a:p>
        </p:txBody>
      </p:sp>
    </p:spTree>
    <p:extLst>
      <p:ext uri="{BB962C8B-B14F-4D97-AF65-F5344CB8AC3E}">
        <p14:creationId xmlns:p14="http://schemas.microsoft.com/office/powerpoint/2010/main" xmlns="" val="23102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Hadeeth</a:t>
            </a:r>
            <a:r>
              <a:rPr lang="en-US" sz="3200" dirty="0" smtClean="0"/>
              <a:t> </a:t>
            </a:r>
            <a:r>
              <a:rPr lang="en-US" sz="3200" dirty="0"/>
              <a:t>#2: Pillars of Islam, </a:t>
            </a:r>
            <a:r>
              <a:rPr lang="en-US" sz="3200" dirty="0" err="1"/>
              <a:t>Iman</a:t>
            </a:r>
            <a:r>
              <a:rPr lang="en-US" sz="3200" dirty="0"/>
              <a:t> &amp; </a:t>
            </a:r>
            <a:r>
              <a:rPr lang="en-US" sz="3200" dirty="0" err="1"/>
              <a:t>Ihsan</a:t>
            </a:r>
            <a:r>
              <a:rPr lang="en-US" sz="3200" dirty="0"/>
              <a:t>, </a:t>
            </a:r>
            <a:r>
              <a:rPr lang="en-US" sz="3200" dirty="0" smtClean="0"/>
              <a:t/>
            </a:r>
            <a:br>
              <a:rPr lang="en-US" sz="3200" dirty="0" smtClean="0"/>
            </a:br>
            <a:r>
              <a:rPr lang="en-US" sz="3200" dirty="0" smtClean="0"/>
              <a:t>and </a:t>
            </a:r>
            <a:r>
              <a:rPr lang="en-US" sz="3200" dirty="0"/>
              <a:t>Signs of the Hour</a:t>
            </a:r>
          </a:p>
        </p:txBody>
      </p:sp>
      <p:sp>
        <p:nvSpPr>
          <p:cNvPr id="3" name="Content Placeholder 2"/>
          <p:cNvSpPr>
            <a:spLocks noGrp="1"/>
          </p:cNvSpPr>
          <p:nvPr>
            <p:ph idx="1"/>
          </p:nvPr>
        </p:nvSpPr>
        <p:spPr>
          <a:xfrm>
            <a:off x="838200" y="1690688"/>
            <a:ext cx="10515600" cy="4618672"/>
          </a:xfrm>
        </p:spPr>
        <p:txBody>
          <a:bodyPr>
            <a:normAutofit/>
          </a:bodyPr>
          <a:lstStyle/>
          <a:p>
            <a:pPr marL="0" indent="0">
              <a:buNone/>
            </a:pPr>
            <a:endParaRPr lang="en-US" sz="2000" b="1" dirty="0" smtClean="0">
              <a:solidFill>
                <a:srgbClr val="C00000"/>
              </a:solidFill>
            </a:endParaRPr>
          </a:p>
          <a:p>
            <a:pPr marL="0" indent="0">
              <a:buNone/>
            </a:pPr>
            <a:r>
              <a:rPr lang="en-US" sz="2000" b="1" dirty="0" smtClean="0">
                <a:solidFill>
                  <a:srgbClr val="C00000"/>
                </a:solidFill>
              </a:rPr>
              <a:t>Vocabulary</a:t>
            </a:r>
            <a:endParaRPr lang="en-US" sz="2000" b="1" dirty="0">
              <a:solidFill>
                <a:srgbClr val="C00000"/>
              </a:solidFill>
            </a:endParaRPr>
          </a:p>
          <a:p>
            <a:pPr marL="0" indent="0">
              <a:buNone/>
            </a:pPr>
            <a:r>
              <a:rPr lang="en-US" sz="2000" b="1" dirty="0"/>
              <a:t>Deity</a:t>
            </a:r>
            <a:r>
              <a:rPr lang="en-US" sz="2000" dirty="0"/>
              <a:t>, Arabic (</a:t>
            </a:r>
            <a:r>
              <a:rPr lang="en-US" sz="2000" b="1" i="1" dirty="0" err="1"/>
              <a:t>ilaah</a:t>
            </a:r>
            <a:r>
              <a:rPr lang="en-US" sz="2000" dirty="0"/>
              <a:t>) – a god, object of worship.</a:t>
            </a:r>
          </a:p>
          <a:p>
            <a:pPr marL="0" indent="0">
              <a:buNone/>
            </a:pPr>
            <a:r>
              <a:rPr lang="en-US" sz="2000" dirty="0"/>
              <a:t>"</a:t>
            </a:r>
            <a:r>
              <a:rPr lang="en-US" sz="2000" b="1" dirty="0"/>
              <a:t>the Hour</a:t>
            </a:r>
            <a:r>
              <a:rPr lang="en-US" sz="2000" dirty="0"/>
              <a:t>", Arabic (</a:t>
            </a:r>
            <a:r>
              <a:rPr lang="en-US" sz="2000" b="1" i="1" dirty="0"/>
              <a:t>as-</a:t>
            </a:r>
            <a:r>
              <a:rPr lang="en-US" sz="2000" b="1" i="1" dirty="0" err="1"/>
              <a:t>Sa’ah</a:t>
            </a:r>
            <a:r>
              <a:rPr lang="en-US" sz="2000" dirty="0"/>
              <a:t>) - here it is in reference to the Day of Judgment although the word is general meaning "hour" or a portion of time.</a:t>
            </a:r>
          </a:p>
          <a:p>
            <a:pPr marL="0" indent="0">
              <a:buNone/>
            </a:pPr>
            <a:r>
              <a:rPr lang="en-US" sz="2000" b="1" dirty="0"/>
              <a:t>Mistress</a:t>
            </a:r>
            <a:r>
              <a:rPr lang="en-US" sz="2000" dirty="0"/>
              <a:t> – a woman who has authority, control, or power.</a:t>
            </a:r>
          </a:p>
          <a:p>
            <a:pPr marL="0" indent="0">
              <a:buNone/>
            </a:pPr>
            <a:r>
              <a:rPr lang="en-US" sz="2000" b="1" dirty="0"/>
              <a:t>Lofty </a:t>
            </a:r>
            <a:r>
              <a:rPr lang="en-US" sz="2000" dirty="0"/>
              <a:t>– extending high in the air; towering.</a:t>
            </a:r>
          </a:p>
        </p:txBody>
      </p:sp>
      <p:sp>
        <p:nvSpPr>
          <p:cNvPr id="5" name="Slide Number Placeholder 4"/>
          <p:cNvSpPr>
            <a:spLocks noGrp="1"/>
          </p:cNvSpPr>
          <p:nvPr>
            <p:ph type="sldNum" sz="quarter" idx="12"/>
          </p:nvPr>
        </p:nvSpPr>
        <p:spPr/>
        <p:txBody>
          <a:bodyPr/>
          <a:lstStyle/>
          <a:p>
            <a:fld id="{C8784B88-F3D9-6A4F-9660-1A0A1E561ED7}" type="slidenum">
              <a:rPr lang="en-US" smtClean="0"/>
              <a:pPr/>
              <a:t>8</a:t>
            </a:fld>
            <a:endParaRPr lang="en-US"/>
          </a:p>
        </p:txBody>
      </p:sp>
    </p:spTree>
    <p:extLst>
      <p:ext uri="{BB962C8B-B14F-4D97-AF65-F5344CB8AC3E}">
        <p14:creationId xmlns:p14="http://schemas.microsoft.com/office/powerpoint/2010/main" xmlns="" val="331472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Hadeeth</a:t>
            </a:r>
            <a:r>
              <a:rPr lang="en-US" sz="3200" dirty="0" smtClean="0"/>
              <a:t> </a:t>
            </a:r>
            <a:r>
              <a:rPr lang="en-US" sz="3200" dirty="0"/>
              <a:t>#2: Pillars of Islam, </a:t>
            </a:r>
            <a:r>
              <a:rPr lang="en-US" sz="3200" dirty="0" err="1"/>
              <a:t>Iman</a:t>
            </a:r>
            <a:r>
              <a:rPr lang="en-US" sz="3200" dirty="0"/>
              <a:t> &amp; </a:t>
            </a:r>
            <a:r>
              <a:rPr lang="en-US" sz="3200" dirty="0" err="1"/>
              <a:t>Ihsan</a:t>
            </a:r>
            <a:r>
              <a:rPr lang="en-US" sz="3200" dirty="0"/>
              <a:t>, </a:t>
            </a:r>
            <a:r>
              <a:rPr lang="en-US" sz="3200" dirty="0" smtClean="0"/>
              <a:t/>
            </a:r>
            <a:br>
              <a:rPr lang="en-US" sz="3200" dirty="0" smtClean="0"/>
            </a:br>
            <a:r>
              <a:rPr lang="en-US" sz="3200" dirty="0" smtClean="0"/>
              <a:t>and </a:t>
            </a:r>
            <a:r>
              <a:rPr lang="en-US" sz="3200" dirty="0"/>
              <a:t>Signs of the Hour</a:t>
            </a:r>
          </a:p>
        </p:txBody>
      </p:sp>
      <p:sp>
        <p:nvSpPr>
          <p:cNvPr id="3" name="Content Placeholder 2"/>
          <p:cNvSpPr>
            <a:spLocks noGrp="1"/>
          </p:cNvSpPr>
          <p:nvPr>
            <p:ph idx="1"/>
          </p:nvPr>
        </p:nvSpPr>
        <p:spPr/>
        <p:txBody>
          <a:bodyPr>
            <a:normAutofit/>
          </a:bodyPr>
          <a:lstStyle/>
          <a:p>
            <a:pPr marL="0" indent="0">
              <a:buNone/>
            </a:pPr>
            <a:r>
              <a:rPr lang="en-US" sz="1800" b="1" dirty="0">
                <a:solidFill>
                  <a:srgbClr val="C00000"/>
                </a:solidFill>
              </a:rPr>
              <a:t>Explanation of this </a:t>
            </a:r>
            <a:r>
              <a:rPr lang="en-US" sz="1800" b="1" dirty="0" err="1" smtClean="0">
                <a:solidFill>
                  <a:srgbClr val="C00000"/>
                </a:solidFill>
              </a:rPr>
              <a:t>Hadeeth</a:t>
            </a:r>
            <a:r>
              <a:rPr lang="en-US" sz="1800" b="1" dirty="0" smtClean="0">
                <a:solidFill>
                  <a:srgbClr val="C00000"/>
                </a:solidFill>
              </a:rPr>
              <a:t> </a:t>
            </a:r>
            <a:endParaRPr lang="en-US" sz="1800" b="1" dirty="0" smtClean="0">
              <a:solidFill>
                <a:srgbClr val="C00000"/>
              </a:solidFill>
            </a:endParaRPr>
          </a:p>
          <a:p>
            <a:r>
              <a:rPr lang="en-US" sz="1800" b="1" dirty="0"/>
              <a:t> “While we were one day sitting with the Messenger of Allah (peace be upon him) there appeared before us a man dressed in extremely white clothes and with very black hair. No traces of journeying were visible on him, and none of us knew him. He sat down close by the Prophet (peace be upon him) rested his knees against the knees of the Prophet (peace be upon him) and placed his palms over his thighs” </a:t>
            </a:r>
          </a:p>
          <a:p>
            <a:pPr marL="0" indent="0">
              <a:buNone/>
            </a:pPr>
            <a:r>
              <a:rPr lang="en-US" sz="1800" dirty="0"/>
              <a:t>As we know from the end of this </a:t>
            </a:r>
            <a:r>
              <a:rPr lang="en-US" sz="1800" dirty="0" err="1" smtClean="0"/>
              <a:t>hadeeth</a:t>
            </a:r>
            <a:r>
              <a:rPr lang="en-US" sz="1800" dirty="0" smtClean="0"/>
              <a:t>, </a:t>
            </a:r>
            <a:r>
              <a:rPr lang="en-US" sz="1800" dirty="0"/>
              <a:t>the man who is described here is actually the </a:t>
            </a:r>
            <a:r>
              <a:rPr lang="en-US" sz="1800" b="1" dirty="0"/>
              <a:t>angel </a:t>
            </a:r>
            <a:r>
              <a:rPr lang="en-US" sz="1800" b="1" i="1" dirty="0" err="1"/>
              <a:t>Jibreel</a:t>
            </a:r>
            <a:r>
              <a:rPr lang="en-US" sz="1800" b="1" i="1" dirty="0"/>
              <a:t> </a:t>
            </a:r>
            <a:r>
              <a:rPr lang="en-US" sz="1800" dirty="0"/>
              <a:t>appearing in the form of a </a:t>
            </a:r>
            <a:r>
              <a:rPr lang="en-US" sz="1800" dirty="0" err="1"/>
              <a:t>bedouin</a:t>
            </a:r>
            <a:r>
              <a:rPr lang="en-US" sz="1800" dirty="0"/>
              <a:t> Arab. </a:t>
            </a:r>
            <a:endParaRPr lang="en-US" sz="1800" dirty="0" smtClean="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C8784B88-F3D9-6A4F-9660-1A0A1E561ED7}" type="slidenum">
              <a:rPr lang="en-US" smtClean="0"/>
              <a:pPr/>
              <a:t>9</a:t>
            </a:fld>
            <a:endParaRPr lang="en-US"/>
          </a:p>
        </p:txBody>
      </p:sp>
    </p:spTree>
    <p:extLst>
      <p:ext uri="{BB962C8B-B14F-4D97-AF65-F5344CB8AC3E}">
        <p14:creationId xmlns:p14="http://schemas.microsoft.com/office/powerpoint/2010/main" xmlns="" val="2753702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1966</Words>
  <Application>Microsoft Office PowerPoint</Application>
  <PresentationFormat>Custom</PresentationFormat>
  <Paragraphs>104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HADEETH</vt:lpstr>
      <vt:lpstr>Agenda</vt:lpstr>
      <vt:lpstr>Hadeeth #2: </vt:lpstr>
      <vt:lpstr>Hadeeth #2: </vt:lpstr>
      <vt:lpstr>Hadeeth #2:</vt:lpstr>
      <vt:lpstr>Hadeeth #2:</vt:lpstr>
      <vt:lpstr>Hadeeth #2: Pillars of Islam, Iman &amp; Ihsan,  and Signs of the Hour</vt:lpstr>
      <vt:lpstr>Hadeeth #2: Pillars of Islam, Iman &amp; Ihsan,  and Signs of the Hour</vt:lpstr>
      <vt:lpstr>Hadeeth #2: Pillars of Islam, Iman &amp; Ihsan,  and Signs of the Hour</vt:lpstr>
      <vt:lpstr>Hadeeth #2: Pillars of Islam, Iman &amp; Ihsan,  and Signs of the Hour</vt:lpstr>
      <vt:lpstr>Hadeeth #2: Pillars of Islam, Iman &amp; Ihsan,  and Signs of the Hour</vt:lpstr>
      <vt:lpstr>Hadeeth #2: Pillars of Islam, Iman &amp; Ihsan,  and Signs of the Hour</vt:lpstr>
      <vt:lpstr>Hadeeth #2: Pillars of Islam, Iman &amp; Ihsan,  and Signs of the Hour</vt:lpstr>
      <vt:lpstr>Hadeeth #2: Pillars of Islam, Iman &amp; Ihsan,  and Signs of the Hour</vt:lpstr>
      <vt:lpstr>Hadeeth #2: Pillars of Islam, Iman &amp; Ihsan,  and Signs of the Hour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Dr-Kamal</cp:lastModifiedBy>
  <cp:revision>52</cp:revision>
  <dcterms:created xsi:type="dcterms:W3CDTF">2020-09-13T16:40:33Z</dcterms:created>
  <dcterms:modified xsi:type="dcterms:W3CDTF">2021-10-18T12:48:36Z</dcterms:modified>
</cp:coreProperties>
</file>