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98" r:id="rId4"/>
    <p:sldId id="269" r:id="rId5"/>
    <p:sldId id="274" r:id="rId6"/>
    <p:sldId id="275" r:id="rId7"/>
    <p:sldId id="284" r:id="rId8"/>
    <p:sldId id="287" r:id="rId9"/>
    <p:sldId id="283" r:id="rId10"/>
    <p:sldId id="279" r:id="rId11"/>
    <p:sldId id="276" r:id="rId12"/>
    <p:sldId id="290" r:id="rId13"/>
    <p:sldId id="286" r:id="rId14"/>
    <p:sldId id="29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8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94"/>
    <p:restoredTop sz="92683"/>
  </p:normalViewPr>
  <p:slideViewPr>
    <p:cSldViewPr snapToGrid="0" snapToObjects="1">
      <p:cViewPr varScale="1">
        <p:scale>
          <a:sx n="73" d="100"/>
          <a:sy n="73" d="100"/>
        </p:scale>
        <p:origin x="276"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11/28/2020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9FB2A54-FC40-FE44-B3CA-E2D3E1BD244C}"/>
              </a:ext>
            </a:extLst>
          </p:cNvPr>
          <p:cNvSpPr>
            <a:spLocks noGrp="1"/>
          </p:cNvSpPr>
          <p:nvPr>
            <p:ph type="dt" sz="half" idx="10"/>
          </p:nvPr>
        </p:nvSpPr>
        <p:spPr/>
        <p:txBody>
          <a:bodyPr/>
          <a:lstStyle/>
          <a:p>
            <a:fld id="{82E09D70-B50F-0348-91D4-A5D1DE691CCB}" type="datetime1">
              <a:rPr lang="en-CA" smtClean="0"/>
              <a:t>2020-11-28</a:t>
            </a:fld>
            <a:endParaRPr lang="en-US"/>
          </a:p>
        </p:txBody>
      </p:sp>
      <p:sp>
        <p:nvSpPr>
          <p:cNvPr id="6" name="Slide Number Placeholder 5">
            <a:extLst>
              <a:ext uri="{FF2B5EF4-FFF2-40B4-BE49-F238E27FC236}">
                <a16:creationId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id="{B1122BF2-C2B8-FA49-843E-12C8E5D64BD1}"/>
              </a:ext>
            </a:extLst>
          </p:cNvPr>
          <p:cNvSpPr txBox="1"/>
          <p:nvPr userDrawn="1"/>
        </p:nvSpPr>
        <p:spPr>
          <a:xfrm>
            <a:off x="0" y="1791401"/>
            <a:ext cx="12192000" cy="338554"/>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endParaRPr lang="en-US" sz="1600" dirty="0"/>
          </a:p>
        </p:txBody>
      </p:sp>
    </p:spTree>
    <p:extLst>
      <p:ext uri="{BB962C8B-B14F-4D97-AF65-F5344CB8AC3E}">
        <p14:creationId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670A9-CBAB-2C49-950E-5B31284F2D97}"/>
              </a:ext>
            </a:extLst>
          </p:cNvPr>
          <p:cNvSpPr>
            <a:spLocks noGrp="1"/>
          </p:cNvSpPr>
          <p:nvPr>
            <p:ph type="dt" sz="half" idx="10"/>
          </p:nvPr>
        </p:nvSpPr>
        <p:spPr/>
        <p:txBody>
          <a:bodyPr/>
          <a:lstStyle/>
          <a:p>
            <a:fld id="{31257080-5C0E-9945-9DFE-64B3BB9DCD9F}" type="datetime1">
              <a:rPr lang="en-CA" smtClean="0"/>
              <a:t>2020-11-28</a:t>
            </a:fld>
            <a:endParaRPr lang="en-US"/>
          </a:p>
        </p:txBody>
      </p:sp>
      <p:sp>
        <p:nvSpPr>
          <p:cNvPr id="6" name="Slide Number Placeholder 5">
            <a:extLst>
              <a:ext uri="{FF2B5EF4-FFF2-40B4-BE49-F238E27FC236}">
                <a16:creationId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515DF-717B-B242-AE59-FBFEC115EAFF}"/>
              </a:ext>
            </a:extLst>
          </p:cNvPr>
          <p:cNvSpPr>
            <a:spLocks noGrp="1"/>
          </p:cNvSpPr>
          <p:nvPr>
            <p:ph type="dt" sz="half" idx="10"/>
          </p:nvPr>
        </p:nvSpPr>
        <p:spPr/>
        <p:txBody>
          <a:bodyPr/>
          <a:lstStyle/>
          <a:p>
            <a:fld id="{B5E93FEC-E01D-6145-B83C-1F1DBBA82E62}" type="datetime1">
              <a:rPr lang="en-CA" smtClean="0"/>
              <a:t>2020-11-28</a:t>
            </a:fld>
            <a:endParaRPr lang="en-US"/>
          </a:p>
        </p:txBody>
      </p:sp>
      <p:sp>
        <p:nvSpPr>
          <p:cNvPr id="6" name="Slide Number Placeholder 5">
            <a:extLst>
              <a:ext uri="{FF2B5EF4-FFF2-40B4-BE49-F238E27FC236}">
                <a16:creationId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F3B3C2-584D-B04F-9C08-AEBABB5984D6}"/>
              </a:ext>
            </a:extLst>
          </p:cNvPr>
          <p:cNvSpPr>
            <a:spLocks noGrp="1"/>
          </p:cNvSpPr>
          <p:nvPr>
            <p:ph type="dt" sz="half" idx="10"/>
          </p:nvPr>
        </p:nvSpPr>
        <p:spPr/>
        <p:txBody>
          <a:bodyPr/>
          <a:lstStyle/>
          <a:p>
            <a:fld id="{2D9057BC-CE48-CD4C-AF3D-B9C2E384CD7B}" type="datetime1">
              <a:rPr lang="en-CA" smtClean="0"/>
              <a:t>2020-11-28</a:t>
            </a:fld>
            <a:endParaRPr lang="en-US"/>
          </a:p>
        </p:txBody>
      </p:sp>
      <p:sp>
        <p:nvSpPr>
          <p:cNvPr id="6" name="Slide Number Placeholder 5">
            <a:extLst>
              <a:ext uri="{FF2B5EF4-FFF2-40B4-BE49-F238E27FC236}">
                <a16:creationId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912EA2A2-1905-F64F-A921-98677409C732}"/>
              </a:ext>
            </a:extLst>
          </p:cNvPr>
          <p:cNvSpPr>
            <a:spLocks noGrp="1"/>
          </p:cNvSpPr>
          <p:nvPr>
            <p:ph type="dt" sz="half" idx="10"/>
          </p:nvPr>
        </p:nvSpPr>
        <p:spPr/>
        <p:txBody>
          <a:bodyPr/>
          <a:lstStyle/>
          <a:p>
            <a:fld id="{5EE30B33-5645-6243-A1BF-764EAD99171C}" type="datetime1">
              <a:rPr lang="en-CA" smtClean="0"/>
              <a:t>2020-11-28</a:t>
            </a:fld>
            <a:endParaRPr lang="en-US"/>
          </a:p>
        </p:txBody>
      </p:sp>
      <p:sp>
        <p:nvSpPr>
          <p:cNvPr id="6" name="Slide Number Placeholder 5">
            <a:extLst>
              <a:ext uri="{FF2B5EF4-FFF2-40B4-BE49-F238E27FC236}">
                <a16:creationId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CD8A8-3C59-E545-B02E-2C1655DF8219}"/>
              </a:ext>
            </a:extLst>
          </p:cNvPr>
          <p:cNvSpPr>
            <a:spLocks noGrp="1"/>
          </p:cNvSpPr>
          <p:nvPr>
            <p:ph type="dt" sz="half" idx="10"/>
          </p:nvPr>
        </p:nvSpPr>
        <p:spPr/>
        <p:txBody>
          <a:bodyPr/>
          <a:lstStyle/>
          <a:p>
            <a:fld id="{571FF58C-3BFE-5844-BE6A-B3C235B0E679}" type="datetime1">
              <a:rPr lang="en-CA" smtClean="0"/>
              <a:t>2020-11-28</a:t>
            </a:fld>
            <a:endParaRPr lang="en-US"/>
          </a:p>
        </p:txBody>
      </p:sp>
      <p:sp>
        <p:nvSpPr>
          <p:cNvPr id="7" name="Slide Number Placeholder 6">
            <a:extLst>
              <a:ext uri="{FF2B5EF4-FFF2-40B4-BE49-F238E27FC236}">
                <a16:creationId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17F8ED-C600-CB41-A494-4CC0D8ACAEF7}"/>
              </a:ext>
            </a:extLst>
          </p:cNvPr>
          <p:cNvSpPr>
            <a:spLocks noGrp="1"/>
          </p:cNvSpPr>
          <p:nvPr>
            <p:ph type="dt" sz="half" idx="10"/>
          </p:nvPr>
        </p:nvSpPr>
        <p:spPr/>
        <p:txBody>
          <a:bodyPr/>
          <a:lstStyle/>
          <a:p>
            <a:fld id="{75746508-7F59-134E-AAE3-D16872DD9145}" type="datetime1">
              <a:rPr lang="en-CA" smtClean="0"/>
              <a:t>2020-11-28</a:t>
            </a:fld>
            <a:endParaRPr lang="en-US"/>
          </a:p>
        </p:txBody>
      </p:sp>
      <p:sp>
        <p:nvSpPr>
          <p:cNvPr id="9" name="Slide Number Placeholder 8">
            <a:extLst>
              <a:ext uri="{FF2B5EF4-FFF2-40B4-BE49-F238E27FC236}">
                <a16:creationId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4D16E0-8AC1-FB48-892C-65E7457A1629}"/>
              </a:ext>
            </a:extLst>
          </p:cNvPr>
          <p:cNvSpPr>
            <a:spLocks noGrp="1"/>
          </p:cNvSpPr>
          <p:nvPr>
            <p:ph type="dt" sz="half" idx="10"/>
          </p:nvPr>
        </p:nvSpPr>
        <p:spPr/>
        <p:txBody>
          <a:bodyPr/>
          <a:lstStyle/>
          <a:p>
            <a:fld id="{85AD8C52-795A-AC45-9E13-A1AF72C1B6E8}" type="datetime1">
              <a:rPr lang="en-CA" smtClean="0"/>
              <a:t>2020-11-28</a:t>
            </a:fld>
            <a:endParaRPr lang="en-US"/>
          </a:p>
        </p:txBody>
      </p:sp>
      <p:sp>
        <p:nvSpPr>
          <p:cNvPr id="5" name="Slide Number Placeholder 4">
            <a:extLst>
              <a:ext uri="{FF2B5EF4-FFF2-40B4-BE49-F238E27FC236}">
                <a16:creationId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3B0DD-3463-5344-B094-815387B42932}"/>
              </a:ext>
            </a:extLst>
          </p:cNvPr>
          <p:cNvSpPr>
            <a:spLocks noGrp="1"/>
          </p:cNvSpPr>
          <p:nvPr>
            <p:ph type="dt" sz="half" idx="10"/>
          </p:nvPr>
        </p:nvSpPr>
        <p:spPr/>
        <p:txBody>
          <a:bodyPr/>
          <a:lstStyle/>
          <a:p>
            <a:fld id="{75446120-296C-384C-AC58-EC87636FD61B}" type="datetime1">
              <a:rPr lang="en-CA" smtClean="0"/>
              <a:t>2020-11-28</a:t>
            </a:fld>
            <a:endParaRPr lang="en-US"/>
          </a:p>
        </p:txBody>
      </p:sp>
      <p:sp>
        <p:nvSpPr>
          <p:cNvPr id="4" name="Slide Number Placeholder 3">
            <a:extLst>
              <a:ext uri="{FF2B5EF4-FFF2-40B4-BE49-F238E27FC236}">
                <a16:creationId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027EFE-F754-E54E-92CC-853C3A3E3843}"/>
              </a:ext>
            </a:extLst>
          </p:cNvPr>
          <p:cNvSpPr>
            <a:spLocks noGrp="1"/>
          </p:cNvSpPr>
          <p:nvPr>
            <p:ph type="dt" sz="half" idx="10"/>
          </p:nvPr>
        </p:nvSpPr>
        <p:spPr/>
        <p:txBody>
          <a:bodyPr/>
          <a:lstStyle/>
          <a:p>
            <a:fld id="{1EF64C69-3445-F947-B1D3-6831C557BABD}" type="datetime1">
              <a:rPr lang="en-CA" smtClean="0"/>
              <a:t>2020-11-28</a:t>
            </a:fld>
            <a:endParaRPr lang="en-US"/>
          </a:p>
        </p:txBody>
      </p:sp>
      <p:sp>
        <p:nvSpPr>
          <p:cNvPr id="7" name="Slide Number Placeholder 6">
            <a:extLst>
              <a:ext uri="{FF2B5EF4-FFF2-40B4-BE49-F238E27FC236}">
                <a16:creationId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D85BC-44AD-2443-953B-FAF3B3FEC79F}"/>
              </a:ext>
            </a:extLst>
          </p:cNvPr>
          <p:cNvSpPr>
            <a:spLocks noGrp="1"/>
          </p:cNvSpPr>
          <p:nvPr>
            <p:ph type="dt" sz="half" idx="10"/>
          </p:nvPr>
        </p:nvSpPr>
        <p:spPr/>
        <p:txBody>
          <a:bodyPr/>
          <a:lstStyle/>
          <a:p>
            <a:fld id="{AEE5E639-D598-E143-91BC-79FD22069BA6}" type="datetime1">
              <a:rPr lang="en-CA" smtClean="0"/>
              <a:t>2020-11-28</a:t>
            </a:fld>
            <a:endParaRPr lang="en-US"/>
          </a:p>
        </p:txBody>
      </p:sp>
      <p:sp>
        <p:nvSpPr>
          <p:cNvPr id="7" name="Slide Number Placeholder 6">
            <a:extLst>
              <a:ext uri="{FF2B5EF4-FFF2-40B4-BE49-F238E27FC236}">
                <a16:creationId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2020-11-28</a:t>
            </a:fld>
            <a:endParaRPr lang="en-US" dirty="0"/>
          </a:p>
        </p:txBody>
      </p:sp>
      <p:sp>
        <p:nvSpPr>
          <p:cNvPr id="6" name="Slide Number Placeholder 5">
            <a:extLst>
              <a:ext uri="{FF2B5EF4-FFF2-40B4-BE49-F238E27FC236}">
                <a16:creationId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B0BB-85E7-444B-A033-873561327BFC}"/>
              </a:ext>
            </a:extLst>
          </p:cNvPr>
          <p:cNvSpPr>
            <a:spLocks noGrp="1"/>
          </p:cNvSpPr>
          <p:nvPr>
            <p:ph type="ctrTitle"/>
          </p:nvPr>
        </p:nvSpPr>
        <p:spPr>
          <a:xfrm>
            <a:off x="1042988" y="2665442"/>
            <a:ext cx="10501312" cy="1649381"/>
          </a:xfrm>
        </p:spPr>
        <p:txBody>
          <a:bodyPr>
            <a:normAutofit/>
          </a:bodyPr>
          <a:lstStyle/>
          <a:p>
            <a:pPr>
              <a:lnSpc>
                <a:spcPct val="120000"/>
              </a:lnSpc>
            </a:pPr>
            <a:r>
              <a:rPr lang="en-US" sz="5300" dirty="0" smtClean="0"/>
              <a:t>TAFSEER</a:t>
            </a:r>
            <a:endParaRPr lang="en-US" dirty="0"/>
          </a:p>
        </p:txBody>
      </p:sp>
      <p:sp>
        <p:nvSpPr>
          <p:cNvPr id="3" name="Subtitle 2">
            <a:extLst>
              <a:ext uri="{FF2B5EF4-FFF2-40B4-BE49-F238E27FC236}">
                <a16:creationId xmlns:a16="http://schemas.microsoft.com/office/drawing/2014/main" id="{D2CE41B7-91BB-2643-B51E-9483CCFAA46F}"/>
              </a:ext>
            </a:extLst>
          </p:cNvPr>
          <p:cNvSpPr>
            <a:spLocks noGrp="1"/>
          </p:cNvSpPr>
          <p:nvPr>
            <p:ph type="subTitle" idx="1"/>
          </p:nvPr>
        </p:nvSpPr>
        <p:spPr>
          <a:xfrm>
            <a:off x="1721644" y="4537098"/>
            <a:ext cx="9144000" cy="1141418"/>
          </a:xfrm>
        </p:spPr>
        <p:txBody>
          <a:bodyPr/>
          <a:lstStyle/>
          <a:p>
            <a:r>
              <a:rPr lang="en-US" b="1" dirty="0" smtClean="0"/>
              <a:t>Imam Adnan </a:t>
            </a:r>
            <a:r>
              <a:rPr lang="en-US" b="1" dirty="0" err="1" smtClean="0"/>
              <a:t>Balihodzic</a:t>
            </a:r>
            <a:endParaRPr lang="en-US" dirty="0"/>
          </a:p>
        </p:txBody>
      </p:sp>
      <p:sp>
        <p:nvSpPr>
          <p:cNvPr id="4" name="Date Placeholder 3">
            <a:extLst>
              <a:ext uri="{FF2B5EF4-FFF2-40B4-BE49-F238E27FC236}">
                <a16:creationId xmlns:a16="http://schemas.microsoft.com/office/drawing/2014/main" id="{B58D3839-5137-2E43-9E9E-2448574C133B}"/>
              </a:ext>
            </a:extLst>
          </p:cNvPr>
          <p:cNvSpPr>
            <a:spLocks noGrp="1"/>
          </p:cNvSpPr>
          <p:nvPr>
            <p:ph type="dt" sz="half" idx="10"/>
          </p:nvPr>
        </p:nvSpPr>
        <p:spPr/>
        <p:txBody>
          <a:bodyPr/>
          <a:lstStyle/>
          <a:p>
            <a:fld id="{A02DA27A-0449-7248-A94F-950571DA4F0A}" type="datetime1">
              <a:rPr lang="en-CA" smtClean="0"/>
              <a:t>2020-11-28</a:t>
            </a:fld>
            <a:endParaRPr lang="en-US"/>
          </a:p>
        </p:txBody>
      </p:sp>
      <p:sp>
        <p:nvSpPr>
          <p:cNvPr id="5" name="Slide Number Placeholder 4">
            <a:extLst>
              <a:ext uri="{FF2B5EF4-FFF2-40B4-BE49-F238E27FC236}">
                <a16:creationId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
        <p:nvSpPr>
          <p:cNvPr id="7" name="TextBox 6">
            <a:extLst>
              <a:ext uri="{FF2B5EF4-FFF2-40B4-BE49-F238E27FC236}">
                <a16:creationId xmlns:a16="http://schemas.microsoft.com/office/drawing/2014/main" id="{3F55A7A9-5738-CF48-B5C0-8FEFD5979462}"/>
              </a:ext>
            </a:extLst>
          </p:cNvPr>
          <p:cNvSpPr txBox="1"/>
          <p:nvPr/>
        </p:nvSpPr>
        <p:spPr>
          <a:xfrm>
            <a:off x="3893025" y="1782325"/>
            <a:ext cx="4353051" cy="369332"/>
          </a:xfrm>
          <a:prstGeom prst="rect">
            <a:avLst/>
          </a:prstGeom>
          <a:noFill/>
        </p:spPr>
        <p:txBody>
          <a:bodyPr wrap="none" rtlCol="0">
            <a:spAutoFit/>
          </a:bodyPr>
          <a:lstStyle/>
          <a:p>
            <a:r>
              <a:rPr lang="en-CA" b="1" dirty="0">
                <a:solidFill>
                  <a:schemeClr val="bg1"/>
                </a:solidFill>
              </a:rPr>
              <a:t>QRN 111 – Tafsir Curriculum – Lecture No. </a:t>
            </a:r>
            <a:r>
              <a:rPr lang="en-CA" b="1" dirty="0">
                <a:solidFill>
                  <a:schemeClr val="bg1"/>
                </a:solidFill>
              </a:rPr>
              <a:t>8</a:t>
            </a:r>
            <a:endParaRPr lang="en-US" dirty="0"/>
          </a:p>
        </p:txBody>
      </p:sp>
      <p:sp>
        <p:nvSpPr>
          <p:cNvPr id="8" name="Google Shape;86;p1"/>
          <p:cNvSpPr txBox="1"/>
          <p:nvPr/>
        </p:nvSpPr>
        <p:spPr>
          <a:xfrm>
            <a:off x="5211594" y="5476772"/>
            <a:ext cx="1851343" cy="903007"/>
          </a:xfrm>
          <a:prstGeom prst="rect">
            <a:avLst/>
          </a:prstGeom>
          <a:solidFill>
            <a:schemeClr val="accent1">
              <a:lumMod val="50000"/>
            </a:schemeClr>
          </a:solidFill>
          <a:ln>
            <a:noFill/>
          </a:ln>
        </p:spPr>
        <p:txBody>
          <a:bodyPr spcFirstLastPara="1" wrap="square" lIns="91425" tIns="45700" rIns="91425" bIns="45700" anchor="b" anchorCtr="0">
            <a:noAutofit/>
          </a:bodyPr>
          <a:lstStyle/>
          <a:p>
            <a:pPr lvl="0" algn="ctr" rtl="1">
              <a:lnSpc>
                <a:spcPct val="270000"/>
              </a:lnSpc>
              <a:buClr>
                <a:schemeClr val="dk1"/>
              </a:buClr>
              <a:buSzPts val="6000"/>
            </a:pPr>
            <a:r>
              <a:rPr lang="en-US" sz="1200" b="1" dirty="0" smtClean="0">
                <a:solidFill>
                  <a:schemeClr val="bg1"/>
                </a:solidFill>
                <a:latin typeface="Simplified Arabic" pitchFamily="18" charset="-78"/>
                <a:sym typeface="Calibri"/>
              </a:rPr>
              <a:t>First Semester</a:t>
            </a:r>
          </a:p>
          <a:p>
            <a:pPr lvl="0" algn="ctr" rtl="1">
              <a:lnSpc>
                <a:spcPct val="270000"/>
              </a:lnSpc>
              <a:buClr>
                <a:schemeClr val="dk1"/>
              </a:buClr>
              <a:buSzPts val="6000"/>
            </a:pPr>
            <a:r>
              <a:rPr lang="en-US" sz="1200" b="1" dirty="0" smtClean="0">
                <a:solidFill>
                  <a:schemeClr val="bg1"/>
                </a:solidFill>
                <a:latin typeface="Simplified Arabic" pitchFamily="18" charset="-78"/>
                <a:sym typeface="Calibri"/>
              </a:rPr>
              <a:t>1442H/2020 </a:t>
            </a:r>
            <a:endParaRPr lang="ar-JO" sz="1200" b="1" dirty="0" smtClean="0">
              <a:solidFill>
                <a:schemeClr val="bg1"/>
              </a:solidFill>
              <a:latin typeface="Simplified Arabic" pitchFamily="18" charset="-78"/>
              <a:sym typeface="Calibri"/>
            </a:endParaRPr>
          </a:p>
        </p:txBody>
      </p:sp>
    </p:spTree>
    <p:extLst>
      <p:ext uri="{BB962C8B-B14F-4D97-AF65-F5344CB8AC3E}">
        <p14:creationId xmlns:p14="http://schemas.microsoft.com/office/powerpoint/2010/main" val="3934097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2020-11-28</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10</a:t>
            </a:fld>
            <a:endParaRPr lang="en-US"/>
          </a:p>
        </p:txBody>
      </p:sp>
      <p:sp>
        <p:nvSpPr>
          <p:cNvPr id="6" name="Title 1">
            <a:extLst>
              <a:ext uri="{FF2B5EF4-FFF2-40B4-BE49-F238E27FC236}">
                <a16:creationId xmlns:a16="http://schemas.microsoft.com/office/drawing/2014/main" id="{F71A355E-EAEE-6945-81DD-54F14A9971FD}"/>
              </a:ext>
            </a:extLst>
          </p:cNvPr>
          <p:cNvSpPr>
            <a:spLocks noGrp="1"/>
          </p:cNvSpPr>
          <p:nvPr>
            <p:ph type="title"/>
          </p:nvPr>
        </p:nvSpPr>
        <p:spPr>
          <a:xfrm>
            <a:off x="838200" y="365125"/>
            <a:ext cx="10515600" cy="1254669"/>
          </a:xfrm>
        </p:spPr>
        <p:txBody>
          <a:bodyPr>
            <a:normAutofit fontScale="90000"/>
          </a:bodyPr>
          <a:lstStyle/>
          <a:p>
            <a:r>
              <a:rPr lang="en-US" sz="3600" dirty="0" smtClean="0"/>
              <a:t/>
            </a:r>
            <a:br>
              <a:rPr lang="en-US" sz="3600" dirty="0" smtClean="0"/>
            </a:br>
            <a:r>
              <a:rPr lang="en-US" sz="3600" dirty="0"/>
              <a:t/>
            </a:r>
            <a:br>
              <a:rPr lang="en-US" sz="3600" dirty="0"/>
            </a:br>
            <a:r>
              <a:rPr lang="fr-FR" b="0" dirty="0"/>
              <a:t/>
            </a:r>
            <a:br>
              <a:rPr lang="fr-FR" b="0" dirty="0"/>
            </a:br>
            <a:r>
              <a:rPr lang="en-US" sz="2700" dirty="0" smtClean="0"/>
              <a:t/>
            </a:r>
            <a:br>
              <a:rPr lang="en-US" sz="2700" dirty="0" smtClean="0"/>
            </a:br>
            <a:r>
              <a:rPr lang="en-US" dirty="0" smtClean="0"/>
              <a:t/>
            </a:r>
            <a:br>
              <a:rPr lang="en-US" dirty="0" smtClean="0"/>
            </a:br>
            <a:endParaRPr lang="en-US" dirty="0"/>
          </a:p>
        </p:txBody>
      </p:sp>
      <p:sp>
        <p:nvSpPr>
          <p:cNvPr id="7"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r>
              <a:rPr lang="en-US" sz="12800" dirty="0" smtClean="0"/>
              <a:t/>
            </a:r>
            <a:br>
              <a:rPr lang="en-US" sz="12800" dirty="0" smtClean="0"/>
            </a:br>
            <a:endParaRPr lang="en-US" sz="12800"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838200" y="457200"/>
            <a:ext cx="10515600" cy="1018903"/>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smtClean="0"/>
              <a:t/>
            </a:r>
            <a:br>
              <a:rPr lang="en-US" sz="3600" smtClean="0"/>
            </a:br>
            <a:r>
              <a:rPr lang="en-US" sz="3600" smtClean="0"/>
              <a:t/>
            </a:r>
            <a:br>
              <a:rPr lang="en-US" sz="3600" smtClean="0"/>
            </a:br>
            <a:r>
              <a:rPr lang="en-US" sz="2700" smtClean="0"/>
              <a:t/>
            </a:r>
            <a:br>
              <a:rPr lang="en-US" sz="2700" smtClean="0"/>
            </a:br>
            <a:r>
              <a:rPr lang="en-US" smtClean="0"/>
              <a:t/>
            </a:r>
            <a:br>
              <a:rPr lang="en-US" smtClean="0"/>
            </a:br>
            <a:endParaRPr lang="en-US" dirty="0"/>
          </a:p>
        </p:txBody>
      </p:sp>
      <p:sp>
        <p:nvSpPr>
          <p:cNvPr id="10" name="Title 1">
            <a:extLst>
              <a:ext uri="{FF2B5EF4-FFF2-40B4-BE49-F238E27FC236}">
                <a16:creationId xmlns:a16="http://schemas.microsoft.com/office/drawing/2014/main" id="{F71A355E-EAEE-6945-81DD-54F14A9971FD}"/>
              </a:ext>
            </a:extLst>
          </p:cNvPr>
          <p:cNvSpPr txBox="1">
            <a:spLocks/>
          </p:cNvSpPr>
          <p:nvPr/>
        </p:nvSpPr>
        <p:spPr>
          <a:xfrm>
            <a:off x="990600" y="609600"/>
            <a:ext cx="10515600" cy="1018903"/>
          </a:xfrm>
          <a:prstGeom prst="rect">
            <a:avLst/>
          </a:prstGeom>
        </p:spPr>
        <p:txBody>
          <a:bodyPr vert="horz" lIns="91440" tIns="45720" rIns="91440" bIns="45720" rtlCol="0" anchor="ctr">
            <a:normAutofit fontScale="450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smtClean="0"/>
              <a:t/>
            </a:r>
            <a:br>
              <a:rPr lang="en-US" sz="3600" smtClean="0"/>
            </a:br>
            <a:r>
              <a:rPr lang="en-US" sz="3600" smtClean="0"/>
              <a:t/>
            </a:r>
            <a:br>
              <a:rPr lang="en-US" sz="3600" smtClean="0"/>
            </a:br>
            <a:r>
              <a:rPr lang="en-US" sz="2700" smtClean="0"/>
              <a:t/>
            </a:r>
            <a:br>
              <a:rPr lang="en-US" sz="2700" smtClean="0"/>
            </a:br>
            <a:r>
              <a:rPr lang="en-US" smtClean="0"/>
              <a:t/>
            </a:r>
            <a:br>
              <a:rPr lang="en-US" smtClean="0"/>
            </a:br>
            <a:endParaRPr lang="en-US" dirty="0"/>
          </a:p>
        </p:txBody>
      </p:sp>
      <p:sp>
        <p:nvSpPr>
          <p:cNvPr id="11" name="Title 1">
            <a:extLst>
              <a:ext uri="{FF2B5EF4-FFF2-40B4-BE49-F238E27FC236}">
                <a16:creationId xmlns:a16="http://schemas.microsoft.com/office/drawing/2014/main" id="{F71A355E-EAEE-6945-81DD-54F14A9971FD}"/>
              </a:ext>
            </a:extLst>
          </p:cNvPr>
          <p:cNvSpPr txBox="1">
            <a:spLocks/>
          </p:cNvSpPr>
          <p:nvPr/>
        </p:nvSpPr>
        <p:spPr>
          <a:xfrm>
            <a:off x="990600" y="457200"/>
            <a:ext cx="10515600" cy="111097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3200" dirty="0"/>
              <a:t>Tafseer of Surah at-Tariq: Ayaat 1-10 – </a:t>
            </a:r>
          </a:p>
          <a:p>
            <a:r>
              <a:rPr lang="en-US" sz="3200" dirty="0"/>
              <a:t>Every Soul has a Guardian over it </a:t>
            </a:r>
            <a:r>
              <a:rPr lang="en-US" sz="2800" dirty="0" smtClean="0"/>
              <a:t/>
            </a:r>
            <a:br>
              <a:rPr lang="en-US" sz="2800" dirty="0" smtClean="0"/>
            </a:br>
            <a:endParaRPr lang="en-US" sz="2800" dirty="0"/>
          </a:p>
        </p:txBody>
      </p:sp>
      <p:sp>
        <p:nvSpPr>
          <p:cNvPr id="3" name="Content Placeholder 2"/>
          <p:cNvSpPr>
            <a:spLocks noGrp="1"/>
          </p:cNvSpPr>
          <p:nvPr>
            <p:ph idx="1"/>
          </p:nvPr>
        </p:nvSpPr>
        <p:spPr>
          <a:xfrm>
            <a:off x="838200" y="1780904"/>
            <a:ext cx="10515600" cy="4746902"/>
          </a:xfrm>
        </p:spPr>
        <p:txBody>
          <a:bodyPr>
            <a:normAutofit/>
          </a:bodyPr>
          <a:lstStyle/>
          <a:p>
            <a:r>
              <a:rPr lang="en-US" sz="1700" b="1" dirty="0" smtClean="0">
                <a:solidFill>
                  <a:srgbClr val="006600"/>
                </a:solidFill>
              </a:rPr>
              <a:t>“</a:t>
            </a:r>
            <a:r>
              <a:rPr lang="en-US" sz="1700" b="1" dirty="0">
                <a:solidFill>
                  <a:srgbClr val="006600"/>
                </a:solidFill>
              </a:rPr>
              <a:t>Emerging from between the backbone and the ribs.” </a:t>
            </a:r>
            <a:r>
              <a:rPr lang="en-US" sz="1700" b="1" i="1" dirty="0" smtClean="0">
                <a:solidFill>
                  <a:srgbClr val="006600"/>
                </a:solidFill>
              </a:rPr>
              <a:t>Ṣulb </a:t>
            </a:r>
            <a:r>
              <a:rPr lang="en-US" sz="1700" b="1" i="1" dirty="0">
                <a:solidFill>
                  <a:srgbClr val="006600"/>
                </a:solidFill>
              </a:rPr>
              <a:t>and </a:t>
            </a:r>
            <a:r>
              <a:rPr lang="en-US" sz="1700" b="1" i="1" dirty="0" err="1">
                <a:solidFill>
                  <a:srgbClr val="006600"/>
                </a:solidFill>
              </a:rPr>
              <a:t>tarāʼib</a:t>
            </a:r>
            <a:r>
              <a:rPr lang="en-US" sz="1700" dirty="0"/>
              <a:t> express the </a:t>
            </a:r>
            <a:r>
              <a:rPr lang="en-US" sz="1700" b="1" dirty="0">
                <a:solidFill>
                  <a:srgbClr val="006600"/>
                </a:solidFill>
              </a:rPr>
              <a:t>two walls of the body, back and front</a:t>
            </a:r>
            <a:r>
              <a:rPr lang="en-US" sz="1700" dirty="0"/>
              <a:t>, </a:t>
            </a:r>
            <a:r>
              <a:rPr lang="en-US" sz="1700" b="1" dirty="0">
                <a:solidFill>
                  <a:srgbClr val="006600"/>
                </a:solidFill>
              </a:rPr>
              <a:t>between which the reproductive organs are located</a:t>
            </a:r>
            <a:r>
              <a:rPr lang="en-US" sz="1700" dirty="0"/>
              <a:t>. </a:t>
            </a:r>
            <a:endParaRPr lang="en-US" sz="1700" dirty="0" smtClean="0"/>
          </a:p>
          <a:p>
            <a:r>
              <a:rPr lang="en-US" sz="1700" dirty="0" smtClean="0"/>
              <a:t>Man </a:t>
            </a:r>
            <a:r>
              <a:rPr lang="en-US" sz="1700" dirty="0"/>
              <a:t>is told to consider how he was brought into existence from a mere sperm drop and then shaped into a living, intelligent human being. </a:t>
            </a:r>
            <a:r>
              <a:rPr lang="en-US" sz="1700" b="1" dirty="0"/>
              <a:t>Systematic development indicates a purpose, which is bound to continue. </a:t>
            </a:r>
            <a:r>
              <a:rPr lang="en-US" sz="1700" dirty="0"/>
              <a:t>He is then told that the </a:t>
            </a:r>
            <a:r>
              <a:rPr lang="en-US" sz="1700" b="1" dirty="0"/>
              <a:t>Creator who brought him and every other individual into existence most certainly has the power to create him once again </a:t>
            </a:r>
            <a:r>
              <a:rPr lang="en-US" sz="1700" dirty="0"/>
              <a:t>in any way He pleases. </a:t>
            </a:r>
            <a:endParaRPr lang="en-US" sz="1700" b="1" dirty="0" smtClean="0">
              <a:solidFill>
                <a:srgbClr val="006600"/>
              </a:solidFill>
            </a:endParaRPr>
          </a:p>
          <a:p>
            <a:r>
              <a:rPr lang="en-US" sz="1700" b="1" dirty="0" smtClean="0">
                <a:solidFill>
                  <a:srgbClr val="006600"/>
                </a:solidFill>
              </a:rPr>
              <a:t>“</a:t>
            </a:r>
            <a:r>
              <a:rPr lang="en-US" sz="1700" b="1" dirty="0">
                <a:solidFill>
                  <a:srgbClr val="006600"/>
                </a:solidFill>
              </a:rPr>
              <a:t>The Day when secrets will be put on trial, then man will have no power or any helper</a:t>
            </a:r>
            <a:r>
              <a:rPr lang="en-US" sz="1700" b="1" dirty="0" smtClean="0">
                <a:solidFill>
                  <a:srgbClr val="006600"/>
                </a:solidFill>
              </a:rPr>
              <a:t>,”</a:t>
            </a:r>
            <a:r>
              <a:rPr lang="en-US" sz="1700" dirty="0">
                <a:solidFill>
                  <a:srgbClr val="006600"/>
                </a:solidFill>
              </a:rPr>
              <a:t> </a:t>
            </a:r>
            <a:r>
              <a:rPr lang="en-US" sz="1700" dirty="0"/>
              <a:t>This next creation will be for the purpose of judgment and compensation; subjecting everything which had remained concealed in the hearts of men to precise examination. All people will be brought to judgment. Not only </a:t>
            </a:r>
            <a:r>
              <a:rPr lang="en-US" sz="1700" dirty="0" smtClean="0"/>
              <a:t>their </a:t>
            </a:r>
            <a:r>
              <a:rPr lang="en-US" sz="1700" dirty="0"/>
              <a:t>deeds, but their deepest secrets, motives and intentions will be uncovered, exposed and analyzed with complete </a:t>
            </a:r>
            <a:r>
              <a:rPr lang="en-US" sz="1700" dirty="0" smtClean="0"/>
              <a:t>justice. </a:t>
            </a:r>
          </a:p>
        </p:txBody>
      </p:sp>
    </p:spTree>
    <p:extLst>
      <p:ext uri="{BB962C8B-B14F-4D97-AF65-F5344CB8AC3E}">
        <p14:creationId xmlns:p14="http://schemas.microsoft.com/office/powerpoint/2010/main" val="34455999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2020-11-28</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11</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p:txBody>
          <a:bodyPr>
            <a:normAutofit fontScale="90000"/>
          </a:bodyPr>
          <a:lstStyle/>
          <a:p>
            <a:r>
              <a:rPr lang="en-US" sz="3600" dirty="0" smtClean="0"/>
              <a:t/>
            </a:r>
            <a:br>
              <a:rPr lang="en-US" sz="3600" dirty="0" smtClean="0"/>
            </a:br>
            <a:r>
              <a:rPr lang="en-US" sz="3600" dirty="0"/>
              <a:t/>
            </a:r>
            <a:br>
              <a:rPr lang="en-US" sz="3600" dirty="0"/>
            </a:br>
            <a:r>
              <a:rPr lang="en-US" sz="2700" dirty="0" smtClean="0"/>
              <a:t/>
            </a:r>
            <a:br>
              <a:rPr lang="en-US" sz="2700" dirty="0" smtClean="0"/>
            </a:br>
            <a:r>
              <a:rPr lang="en-US" dirty="0" smtClean="0"/>
              <a:t/>
            </a:r>
            <a:br>
              <a:rPr lang="en-US" dirty="0" smtClean="0"/>
            </a:br>
            <a:endParaRPr lang="en-US" dirty="0"/>
          </a:p>
        </p:txBody>
      </p:sp>
      <p:sp>
        <p:nvSpPr>
          <p:cNvPr id="6"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12800" dirty="0" smtClean="0"/>
              <a:t/>
            </a:r>
            <a:br>
              <a:rPr lang="en-US" sz="12800" dirty="0" smtClean="0"/>
            </a:br>
            <a:endParaRPr lang="en-US" sz="12800"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744583" y="517526"/>
            <a:ext cx="10761617" cy="95725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200" dirty="0" smtClean="0"/>
              <a:t>Tafseer </a:t>
            </a:r>
            <a:r>
              <a:rPr lang="en-US" sz="3200" dirty="0"/>
              <a:t>of Surah at-Tariq: Ayaat 11-17 – </a:t>
            </a:r>
            <a:endParaRPr lang="en-US" sz="3200" dirty="0" smtClean="0"/>
          </a:p>
          <a:p>
            <a:r>
              <a:rPr lang="en-US" sz="3200" dirty="0" smtClean="0"/>
              <a:t>Qur’an </a:t>
            </a:r>
            <a:r>
              <a:rPr lang="en-US" sz="3200" dirty="0"/>
              <a:t>is a Decisive Statement not </a:t>
            </a:r>
            <a:r>
              <a:rPr lang="en-US" sz="3200" dirty="0" smtClean="0"/>
              <a:t>Joke</a:t>
            </a:r>
            <a:endParaRPr lang="en-US" sz="3200" dirty="0"/>
          </a:p>
        </p:txBody>
      </p:sp>
      <p:pic>
        <p:nvPicPr>
          <p:cNvPr id="2" name="Content Placeholder 1"/>
          <p:cNvPicPr>
            <a:picLocks noGrp="1" noChangeAspect="1"/>
          </p:cNvPicPr>
          <p:nvPr>
            <p:ph idx="1"/>
          </p:nvPr>
        </p:nvPicPr>
        <p:blipFill>
          <a:blip r:embed="rId2"/>
          <a:stretch>
            <a:fillRect/>
          </a:stretch>
        </p:blipFill>
        <p:spPr>
          <a:xfrm>
            <a:off x="838200" y="1690688"/>
            <a:ext cx="10515599" cy="4837118"/>
          </a:xfrm>
          <a:prstGeom prst="rect">
            <a:avLst/>
          </a:prstGeom>
        </p:spPr>
      </p:pic>
    </p:spTree>
    <p:extLst>
      <p:ext uri="{BB962C8B-B14F-4D97-AF65-F5344CB8AC3E}">
        <p14:creationId xmlns:p14="http://schemas.microsoft.com/office/powerpoint/2010/main" val="16429781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9"/>
            <a:ext cx="10515600" cy="4837118"/>
          </a:xfrm>
        </p:spPr>
        <p:txBody>
          <a:bodyPr>
            <a:noAutofit/>
          </a:bodyPr>
          <a:lstStyle/>
          <a:p>
            <a:r>
              <a:rPr lang="en-US" sz="1600" dirty="0"/>
              <a:t>Allah swears once again, this time by the heaven and the earth. </a:t>
            </a:r>
            <a:r>
              <a:rPr lang="en-US" sz="1600" b="1" dirty="0" smtClean="0">
                <a:solidFill>
                  <a:srgbClr val="006600"/>
                </a:solidFill>
              </a:rPr>
              <a:t>“By </a:t>
            </a:r>
            <a:r>
              <a:rPr lang="en-US" sz="1600" b="1" dirty="0">
                <a:solidFill>
                  <a:srgbClr val="006600"/>
                </a:solidFill>
              </a:rPr>
              <a:t>the sky that returns</a:t>
            </a:r>
            <a:r>
              <a:rPr lang="en-US" sz="1600" b="1" dirty="0" smtClean="0">
                <a:solidFill>
                  <a:srgbClr val="006600"/>
                </a:solidFill>
              </a:rPr>
              <a:t>.” </a:t>
            </a:r>
            <a:r>
              <a:rPr lang="en-US" sz="1600" dirty="0" smtClean="0"/>
              <a:t>The </a:t>
            </a:r>
            <a:r>
              <a:rPr lang="en-US" sz="1600" dirty="0"/>
              <a:t>sky is described as </a:t>
            </a:r>
            <a:r>
              <a:rPr lang="en-US" sz="1600" b="1" i="1" dirty="0" err="1">
                <a:solidFill>
                  <a:srgbClr val="006600"/>
                </a:solidFill>
              </a:rPr>
              <a:t>dhāt</a:t>
            </a:r>
            <a:r>
              <a:rPr lang="en-US" sz="1600" b="1" i="1" dirty="0">
                <a:solidFill>
                  <a:srgbClr val="006600"/>
                </a:solidFill>
              </a:rPr>
              <a:t> </a:t>
            </a:r>
            <a:r>
              <a:rPr lang="en-US" sz="1600" b="1" i="1" dirty="0" err="1">
                <a:solidFill>
                  <a:srgbClr val="006600"/>
                </a:solidFill>
              </a:rPr>
              <a:t>ar-rajʽ</a:t>
            </a:r>
            <a:r>
              <a:rPr lang="en-US" sz="1600" dirty="0"/>
              <a:t>, more literally </a:t>
            </a:r>
            <a:r>
              <a:rPr lang="en-US" sz="1600" b="1" dirty="0">
                <a:solidFill>
                  <a:srgbClr val="006600"/>
                </a:solidFill>
              </a:rPr>
              <a:t>"having return." </a:t>
            </a:r>
            <a:r>
              <a:rPr lang="en-US" sz="1600" b="1" dirty="0"/>
              <a:t>Ibn </a:t>
            </a:r>
            <a:r>
              <a:rPr lang="en-US" sz="1600" b="1" dirty="0" err="1"/>
              <a:t>ʽAbbās</a:t>
            </a:r>
            <a:r>
              <a:rPr lang="en-US" sz="1600" b="1" dirty="0"/>
              <a:t> </a:t>
            </a:r>
            <a:r>
              <a:rPr lang="en-US" sz="1600" dirty="0"/>
              <a:t>said that </a:t>
            </a:r>
            <a:r>
              <a:rPr lang="en-US" sz="1600" b="1" dirty="0" err="1">
                <a:solidFill>
                  <a:srgbClr val="006600"/>
                </a:solidFill>
              </a:rPr>
              <a:t>ar-rajʽ</a:t>
            </a:r>
            <a:r>
              <a:rPr lang="en-US" sz="1600" b="1" dirty="0">
                <a:solidFill>
                  <a:srgbClr val="006600"/>
                </a:solidFill>
              </a:rPr>
              <a:t> </a:t>
            </a:r>
            <a:r>
              <a:rPr lang="en-US" sz="1600" dirty="0"/>
              <a:t>means </a:t>
            </a:r>
            <a:r>
              <a:rPr lang="en-US" sz="1600" b="1" dirty="0">
                <a:solidFill>
                  <a:srgbClr val="006600"/>
                </a:solidFill>
              </a:rPr>
              <a:t>rain or rainclouds</a:t>
            </a:r>
            <a:r>
              <a:rPr lang="en-US" sz="1600" dirty="0"/>
              <a:t>; the sky contains clouds which give rain, again and again, returning water to the earth. </a:t>
            </a:r>
            <a:r>
              <a:rPr lang="en-US" sz="1600" b="1" dirty="0" err="1"/>
              <a:t>Qatādah</a:t>
            </a:r>
            <a:r>
              <a:rPr lang="en-US" sz="1600" b="1" dirty="0"/>
              <a:t> </a:t>
            </a:r>
            <a:r>
              <a:rPr lang="en-US" sz="1600" dirty="0"/>
              <a:t>added, </a:t>
            </a:r>
            <a:r>
              <a:rPr lang="en-US" sz="1600" dirty="0">
                <a:solidFill>
                  <a:srgbClr val="006600"/>
                </a:solidFill>
              </a:rPr>
              <a:t>"The sky returns people's sustenance each year; otherwise they and their cattle would die." </a:t>
            </a:r>
            <a:r>
              <a:rPr lang="en-US" sz="1600" dirty="0"/>
              <a:t>The </a:t>
            </a:r>
            <a:r>
              <a:rPr lang="en-US" sz="1600" dirty="0">
                <a:solidFill>
                  <a:srgbClr val="006600"/>
                </a:solidFill>
              </a:rPr>
              <a:t>earth</a:t>
            </a:r>
            <a:r>
              <a:rPr lang="en-US" sz="1600" dirty="0"/>
              <a:t>, </a:t>
            </a:r>
            <a:r>
              <a:rPr lang="en-US" sz="1600" b="1" i="1" dirty="0" err="1">
                <a:solidFill>
                  <a:srgbClr val="006600"/>
                </a:solidFill>
              </a:rPr>
              <a:t>dhāt</a:t>
            </a:r>
            <a:r>
              <a:rPr lang="en-US" sz="1600" b="1" i="1" dirty="0">
                <a:solidFill>
                  <a:srgbClr val="006600"/>
                </a:solidFill>
              </a:rPr>
              <a:t> </a:t>
            </a:r>
            <a:r>
              <a:rPr lang="en-US" sz="1600" b="1" i="1" dirty="0" err="1">
                <a:solidFill>
                  <a:srgbClr val="006600"/>
                </a:solidFill>
              </a:rPr>
              <a:t>aṣ-ṣadʽ</a:t>
            </a:r>
            <a:r>
              <a:rPr lang="en-US" sz="1600" b="1" i="1" dirty="0">
                <a:solidFill>
                  <a:srgbClr val="006600"/>
                </a:solidFill>
              </a:rPr>
              <a:t> </a:t>
            </a:r>
            <a:r>
              <a:rPr lang="en-US" sz="1600" dirty="0"/>
              <a:t>then </a:t>
            </a:r>
            <a:r>
              <a:rPr lang="en-US" sz="1600" dirty="0">
                <a:solidFill>
                  <a:srgbClr val="006600"/>
                </a:solidFill>
              </a:rPr>
              <a:t>splits open to allow the sprouting of seeds and growth of plants</a:t>
            </a:r>
            <a:r>
              <a:rPr lang="en-US" sz="1600" dirty="0"/>
              <a:t>. </a:t>
            </a:r>
            <a:endParaRPr lang="en-US" sz="1600" dirty="0" smtClean="0"/>
          </a:p>
          <a:p>
            <a:r>
              <a:rPr lang="en-US" sz="1600" b="1" dirty="0" smtClean="0">
                <a:solidFill>
                  <a:srgbClr val="006600"/>
                </a:solidFill>
              </a:rPr>
              <a:t>“It </a:t>
            </a:r>
            <a:r>
              <a:rPr lang="en-US" sz="1600" b="1" dirty="0">
                <a:solidFill>
                  <a:srgbClr val="006600"/>
                </a:solidFill>
              </a:rPr>
              <a:t>is a Decisive Word. It is no joke/amusement.” </a:t>
            </a:r>
            <a:r>
              <a:rPr lang="en-US" sz="1600" dirty="0" smtClean="0"/>
              <a:t>The </a:t>
            </a:r>
            <a:r>
              <a:rPr lang="en-US" sz="1600" dirty="0"/>
              <a:t>oath confirms and emphasizes that this </a:t>
            </a:r>
            <a:r>
              <a:rPr lang="en-US" sz="1600" b="1" dirty="0"/>
              <a:t>Qur’ān is a decisive, conclusive and final word from Allah.</a:t>
            </a:r>
            <a:r>
              <a:rPr lang="en-US" sz="1600" dirty="0"/>
              <a:t> It is not to be taken lightly. The truths expressed in it are not for the purpose of entertainment or diversion, but are firm and consistent facts which put an end to differences, doubts and uncertainties. It states with certainty that people will return to life to face a trial with judgment and recompense. </a:t>
            </a:r>
            <a:r>
              <a:rPr lang="en-US" sz="1600" dirty="0" smtClean="0"/>
              <a:t>Just </a:t>
            </a:r>
            <a:r>
              <a:rPr lang="en-US" sz="1600" dirty="0"/>
              <a:t>as the falling of rain from the sky and the splitting of the earth is not jest but a serious reality, so is the news which the Qur’an gives that man has to return to his Creator. </a:t>
            </a:r>
            <a:r>
              <a:rPr lang="en-US" sz="1600" b="1" dirty="0" smtClean="0"/>
              <a:t>It </a:t>
            </a:r>
            <a:r>
              <a:rPr lang="en-US" sz="1600" b="1" dirty="0"/>
              <a:t>puts an end to all arguments, doubts and uncertainties.</a:t>
            </a:r>
            <a:endParaRPr lang="en-US" sz="1600" b="1" dirty="0"/>
          </a:p>
        </p:txBody>
      </p:sp>
      <p:sp>
        <p:nvSpPr>
          <p:cNvPr id="4" name="Date Placeholder 3"/>
          <p:cNvSpPr>
            <a:spLocks noGrp="1"/>
          </p:cNvSpPr>
          <p:nvPr>
            <p:ph type="dt" sz="half" idx="10"/>
          </p:nvPr>
        </p:nvSpPr>
        <p:spPr/>
        <p:txBody>
          <a:bodyPr/>
          <a:lstStyle/>
          <a:p>
            <a:fld id="{2D9057BC-CE48-CD4C-AF3D-B9C2E384CD7B}" type="datetime1">
              <a:rPr lang="en-CA" smtClean="0"/>
              <a:t>2020-11-28</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12</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p:txBody>
          <a:bodyPr>
            <a:normAutofit fontScale="90000"/>
          </a:bodyPr>
          <a:lstStyle/>
          <a:p>
            <a:r>
              <a:rPr lang="en-US" sz="3600" dirty="0" smtClean="0"/>
              <a:t/>
            </a:r>
            <a:br>
              <a:rPr lang="en-US" sz="3600" dirty="0" smtClean="0"/>
            </a:br>
            <a:r>
              <a:rPr lang="en-US" sz="3600" dirty="0"/>
              <a:t/>
            </a:r>
            <a:br>
              <a:rPr lang="en-US" sz="3600" dirty="0"/>
            </a:br>
            <a:r>
              <a:rPr lang="en-US" sz="2700" dirty="0" smtClean="0"/>
              <a:t/>
            </a:r>
            <a:br>
              <a:rPr lang="en-US" sz="2700" dirty="0" smtClean="0"/>
            </a:br>
            <a:r>
              <a:rPr lang="en-US" dirty="0" smtClean="0"/>
              <a:t/>
            </a:r>
            <a:br>
              <a:rPr lang="en-US" dirty="0" smtClean="0"/>
            </a:br>
            <a:endParaRPr lang="en-US"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559526" y="320948"/>
            <a:ext cx="10515600" cy="1173163"/>
          </a:xfrm>
          <a:prstGeom prst="rect">
            <a:avLst/>
          </a:prstGeom>
        </p:spPr>
        <p:txBody>
          <a:bodyPr vert="horz" lIns="91440" tIns="45720" rIns="91440" bIns="45720" rtlCol="0" anchor="ctr">
            <a:normAutofit fontScale="250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11200" dirty="0" smtClean="0"/>
              <a:t/>
            </a:r>
            <a:br>
              <a:rPr lang="en-US" sz="11200" dirty="0" smtClean="0"/>
            </a:br>
            <a:r>
              <a:rPr lang="en-US" sz="11200" dirty="0" smtClean="0"/>
              <a:t/>
            </a:r>
            <a:br>
              <a:rPr lang="en-US" sz="11200" dirty="0" smtClean="0"/>
            </a:br>
            <a:r>
              <a:rPr lang="en-US" sz="2700" dirty="0" smtClean="0"/>
              <a:t/>
            </a:r>
            <a:br>
              <a:rPr lang="en-US" sz="2700" dirty="0" smtClean="0"/>
            </a:br>
            <a:r>
              <a:rPr lang="en-US" dirty="0" smtClean="0"/>
              <a:t/>
            </a:r>
            <a:br>
              <a:rPr lang="en-US" dirty="0" smtClean="0"/>
            </a:br>
            <a:endParaRPr lang="en-US"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838200" y="365124"/>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10" name="Title 1">
            <a:extLst>
              <a:ext uri="{FF2B5EF4-FFF2-40B4-BE49-F238E27FC236}">
                <a16:creationId xmlns:a16="http://schemas.microsoft.com/office/drawing/2014/main" id="{F71A355E-EAEE-6945-81DD-54F14A9971FD}"/>
              </a:ext>
            </a:extLst>
          </p:cNvPr>
          <p:cNvSpPr txBox="1">
            <a:spLocks/>
          </p:cNvSpPr>
          <p:nvPr/>
        </p:nvSpPr>
        <p:spPr>
          <a:xfrm>
            <a:off x="838200" y="365125"/>
            <a:ext cx="10515600" cy="10587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200" dirty="0"/>
              <a:t>Tafseer of Surah at-Tariq: Ayaat 11-17 – </a:t>
            </a:r>
          </a:p>
          <a:p>
            <a:r>
              <a:rPr lang="en-US" sz="3200" dirty="0"/>
              <a:t>Qur’an is a Decisive Statement not Joke</a:t>
            </a:r>
          </a:p>
        </p:txBody>
      </p:sp>
    </p:spTree>
    <p:extLst>
      <p:ext uri="{BB962C8B-B14F-4D97-AF65-F5344CB8AC3E}">
        <p14:creationId xmlns:p14="http://schemas.microsoft.com/office/powerpoint/2010/main" val="9239052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53788"/>
          </a:xfrm>
        </p:spPr>
        <p:txBody>
          <a:bodyPr>
            <a:normAutofit/>
          </a:bodyPr>
          <a:lstStyle/>
          <a:p>
            <a:r>
              <a:rPr lang="en-US" sz="3200" dirty="0"/>
              <a:t>Tafseer of Surah at-Tariq: Ayaat 11-17 – </a:t>
            </a:r>
            <a:br>
              <a:rPr lang="en-US" sz="3200" dirty="0"/>
            </a:br>
            <a:r>
              <a:rPr lang="en-US" sz="3200" dirty="0"/>
              <a:t>Qur’an is a Decisive Statement not Joke</a:t>
            </a:r>
            <a:endParaRPr lang="en-US" sz="3200" dirty="0"/>
          </a:p>
        </p:txBody>
      </p:sp>
      <p:sp>
        <p:nvSpPr>
          <p:cNvPr id="3" name="Content Placeholder 2"/>
          <p:cNvSpPr>
            <a:spLocks noGrp="1"/>
          </p:cNvSpPr>
          <p:nvPr>
            <p:ph idx="1"/>
          </p:nvPr>
        </p:nvSpPr>
        <p:spPr>
          <a:xfrm>
            <a:off x="838200" y="1645920"/>
            <a:ext cx="10515600" cy="4754880"/>
          </a:xfrm>
        </p:spPr>
        <p:txBody>
          <a:bodyPr>
            <a:noAutofit/>
          </a:bodyPr>
          <a:lstStyle/>
          <a:p>
            <a:r>
              <a:rPr lang="en-US" sz="1800" b="1" dirty="0">
                <a:solidFill>
                  <a:srgbClr val="006600"/>
                </a:solidFill>
              </a:rPr>
              <a:t>“Indeed, they are planning a </a:t>
            </a:r>
            <a:r>
              <a:rPr lang="en-US" sz="1800" b="1" dirty="0">
                <a:solidFill>
                  <a:srgbClr val="006600"/>
                </a:solidFill>
              </a:rPr>
              <a:t>plan/They plot and scheme</a:t>
            </a:r>
            <a:r>
              <a:rPr lang="en-US" sz="1800" b="1" dirty="0" smtClean="0">
                <a:solidFill>
                  <a:srgbClr val="006600"/>
                </a:solidFill>
              </a:rPr>
              <a:t>. </a:t>
            </a:r>
            <a:r>
              <a:rPr lang="en-US" sz="1800" b="1" dirty="0">
                <a:solidFill>
                  <a:srgbClr val="006600"/>
                </a:solidFill>
              </a:rPr>
              <a:t>But I am planning a </a:t>
            </a:r>
            <a:r>
              <a:rPr lang="en-US" sz="1800" b="1" dirty="0" smtClean="0">
                <a:solidFill>
                  <a:srgbClr val="006600"/>
                </a:solidFill>
              </a:rPr>
              <a:t>plan/I </a:t>
            </a:r>
            <a:r>
              <a:rPr lang="en-US" sz="1800" b="1" dirty="0">
                <a:solidFill>
                  <a:srgbClr val="006600"/>
                </a:solidFill>
              </a:rPr>
              <a:t>plot and </a:t>
            </a:r>
            <a:r>
              <a:rPr lang="en-US" sz="1800" b="1" dirty="0" smtClean="0">
                <a:solidFill>
                  <a:srgbClr val="006600"/>
                </a:solidFill>
              </a:rPr>
              <a:t>scheme.”</a:t>
            </a:r>
            <a:r>
              <a:rPr lang="en-US" sz="1800" dirty="0">
                <a:solidFill>
                  <a:srgbClr val="006600"/>
                </a:solidFill>
              </a:rPr>
              <a:t> </a:t>
            </a:r>
            <a:r>
              <a:rPr lang="en-US" sz="1800" dirty="0"/>
              <a:t>Allah has reassured His Messenger (PBUH) that although his enemies were plotting and planning against him, Allah had a plan of His own which would overcome them in due time. The disbelievers had been deceived by the assumption that their strategies and campaigns would defeat the message of the </a:t>
            </a:r>
            <a:r>
              <a:rPr lang="en-US" sz="1800" dirty="0" err="1"/>
              <a:t>Qurʼān</a:t>
            </a:r>
            <a:r>
              <a:rPr lang="en-US" sz="1800" dirty="0"/>
              <a:t>, but they did not realize that Allah Himself had a far superior plan which would make all their schemes futile.</a:t>
            </a:r>
            <a:endParaRPr lang="en-US" sz="1800" b="1" dirty="0" smtClean="0"/>
          </a:p>
          <a:p>
            <a:r>
              <a:rPr lang="en-US" sz="1800" b="1" dirty="0" smtClean="0">
                <a:solidFill>
                  <a:srgbClr val="006600"/>
                </a:solidFill>
              </a:rPr>
              <a:t>“Therefore</a:t>
            </a:r>
            <a:r>
              <a:rPr lang="en-US" sz="1800" b="1" dirty="0">
                <a:solidFill>
                  <a:srgbClr val="006600"/>
                </a:solidFill>
              </a:rPr>
              <a:t>, give the blasphemers respite, a brief respite</a:t>
            </a:r>
            <a:r>
              <a:rPr lang="en-US" sz="1800" b="1" dirty="0" smtClean="0">
                <a:solidFill>
                  <a:srgbClr val="006600"/>
                </a:solidFill>
              </a:rPr>
              <a:t>.”</a:t>
            </a:r>
            <a:r>
              <a:rPr lang="en-US" sz="1800" b="1" dirty="0" smtClean="0"/>
              <a:t> </a:t>
            </a:r>
            <a:r>
              <a:rPr lang="en-US" sz="1800" dirty="0"/>
              <a:t>So, do not be </a:t>
            </a:r>
            <a:r>
              <a:rPr lang="en-US" sz="1800" dirty="0" smtClean="0"/>
              <a:t>impatient:</a:t>
            </a:r>
            <a:r>
              <a:rPr lang="en-US" sz="1800" dirty="0"/>
              <a:t> </a:t>
            </a:r>
            <a:r>
              <a:rPr lang="en-US" sz="1800" b="1" dirty="0">
                <a:solidFill>
                  <a:srgbClr val="006600"/>
                </a:solidFill>
              </a:rPr>
              <a:t>“… allow time for the disbelievers. Leave them </a:t>
            </a:r>
            <a:r>
              <a:rPr lang="en-US" sz="1800" b="1" dirty="0" smtClean="0">
                <a:solidFill>
                  <a:srgbClr val="006600"/>
                </a:solidFill>
              </a:rPr>
              <a:t>awhile</a:t>
            </a:r>
            <a:r>
              <a:rPr lang="en-US" sz="1800" b="1" dirty="0">
                <a:solidFill>
                  <a:srgbClr val="006600"/>
                </a:solidFill>
              </a:rPr>
              <a:t>.</a:t>
            </a:r>
            <a:r>
              <a:rPr lang="en-US" sz="1800" b="1" dirty="0" smtClean="0">
                <a:solidFill>
                  <a:srgbClr val="006600"/>
                </a:solidFill>
              </a:rPr>
              <a:t>”</a:t>
            </a:r>
            <a:r>
              <a:rPr lang="en-US" sz="1800" dirty="0" smtClean="0">
                <a:solidFill>
                  <a:srgbClr val="006600"/>
                </a:solidFill>
              </a:rPr>
              <a:t> </a:t>
            </a:r>
            <a:r>
              <a:rPr lang="en-US" sz="1800" dirty="0" smtClean="0"/>
              <a:t>There </a:t>
            </a:r>
            <a:r>
              <a:rPr lang="en-US" sz="1800" dirty="0"/>
              <a:t>is wisdom behind this respite and delay which is short even though it may take up the whole length of this first life; for how short this life appears when compared with a life of limitless duration?</a:t>
            </a:r>
            <a:endParaRPr lang="en-US" sz="1800" dirty="0">
              <a:solidFill>
                <a:srgbClr val="006600"/>
              </a:solidFill>
            </a:endParaRPr>
          </a:p>
        </p:txBody>
      </p:sp>
      <p:sp>
        <p:nvSpPr>
          <p:cNvPr id="4" name="Date Placeholder 3"/>
          <p:cNvSpPr>
            <a:spLocks noGrp="1"/>
          </p:cNvSpPr>
          <p:nvPr>
            <p:ph type="dt" sz="half" idx="10"/>
          </p:nvPr>
        </p:nvSpPr>
        <p:spPr/>
        <p:txBody>
          <a:bodyPr/>
          <a:lstStyle/>
          <a:p>
            <a:fld id="{2D9057BC-CE48-CD4C-AF3D-B9C2E384CD7B}" type="datetime1">
              <a:rPr lang="en-CA" smtClean="0"/>
              <a:t>2020-11-28</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13</a:t>
            </a:fld>
            <a:endParaRPr lang="en-US"/>
          </a:p>
        </p:txBody>
      </p:sp>
    </p:spTree>
    <p:extLst>
      <p:ext uri="{BB962C8B-B14F-4D97-AF65-F5344CB8AC3E}">
        <p14:creationId xmlns:p14="http://schemas.microsoft.com/office/powerpoint/2010/main" val="30029881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838200" y="1828799"/>
            <a:ext cx="10515600" cy="4545875"/>
          </a:xfrm>
        </p:spPr>
        <p:txBody>
          <a:bodyPr>
            <a:normAutofit/>
          </a:bodyPr>
          <a:lstStyle/>
          <a:p>
            <a:r>
              <a:rPr lang="en-US" dirty="0" smtClean="0"/>
              <a:t>What is the meaning of</a:t>
            </a:r>
            <a:r>
              <a:rPr lang="en-US" dirty="0"/>
              <a:t> </a:t>
            </a:r>
            <a:r>
              <a:rPr lang="en-US" dirty="0" err="1" smtClean="0"/>
              <a:t>fawz</a:t>
            </a:r>
            <a:r>
              <a:rPr lang="en-US" dirty="0" smtClean="0"/>
              <a:t> </a:t>
            </a:r>
            <a:r>
              <a:rPr lang="en-US" dirty="0"/>
              <a:t>used in surah </a:t>
            </a:r>
            <a:r>
              <a:rPr lang="en-US" dirty="0" smtClean="0"/>
              <a:t>al-</a:t>
            </a:r>
            <a:r>
              <a:rPr lang="en-US" dirty="0" err="1" smtClean="0"/>
              <a:t>Buruj</a:t>
            </a:r>
            <a:r>
              <a:rPr lang="en-US" dirty="0" smtClean="0"/>
              <a:t>?</a:t>
            </a:r>
            <a:endParaRPr lang="en-US" dirty="0"/>
          </a:p>
          <a:p>
            <a:r>
              <a:rPr lang="en-US" dirty="0"/>
              <a:t>What is the </a:t>
            </a:r>
            <a:r>
              <a:rPr lang="en-US" dirty="0" smtClean="0"/>
              <a:t>conclusion about the Qur’an at </a:t>
            </a:r>
            <a:r>
              <a:rPr lang="en-US" dirty="0"/>
              <a:t>the end of </a:t>
            </a:r>
            <a:r>
              <a:rPr lang="en-US" dirty="0" smtClean="0"/>
              <a:t>the surah?</a:t>
            </a:r>
            <a:endParaRPr lang="en-US" dirty="0"/>
          </a:p>
          <a:p>
            <a:r>
              <a:rPr lang="en-US" dirty="0" smtClean="0"/>
              <a:t>What does </a:t>
            </a:r>
            <a:r>
              <a:rPr lang="en-US" dirty="0"/>
              <a:t>Allah </a:t>
            </a:r>
            <a:r>
              <a:rPr lang="en-US" dirty="0" smtClean="0"/>
              <a:t>swear </a:t>
            </a:r>
            <a:r>
              <a:rPr lang="en-US" dirty="0"/>
              <a:t>by in </a:t>
            </a:r>
            <a:r>
              <a:rPr lang="en-US" dirty="0" smtClean="0"/>
              <a:t>surah at-Tariq?</a:t>
            </a:r>
            <a:endParaRPr lang="en-US" dirty="0"/>
          </a:p>
          <a:p>
            <a:r>
              <a:rPr lang="en-US" dirty="0"/>
              <a:t>W</a:t>
            </a:r>
            <a:r>
              <a:rPr lang="en-US" dirty="0" smtClean="0"/>
              <a:t>hat the man is </a:t>
            </a:r>
            <a:r>
              <a:rPr lang="en-US" dirty="0"/>
              <a:t>created </a:t>
            </a:r>
            <a:r>
              <a:rPr lang="en-US" dirty="0" smtClean="0"/>
              <a:t>from </a:t>
            </a:r>
            <a:r>
              <a:rPr lang="en-US" dirty="0"/>
              <a:t>(meaning of Ṣulb and </a:t>
            </a:r>
            <a:r>
              <a:rPr lang="en-US" dirty="0" err="1" smtClean="0"/>
              <a:t>tarāʼib</a:t>
            </a:r>
            <a:r>
              <a:rPr lang="en-US" dirty="0" smtClean="0"/>
              <a:t>)?</a:t>
            </a:r>
          </a:p>
          <a:p>
            <a:r>
              <a:rPr lang="en-US" dirty="0"/>
              <a:t>What is the conclusion about the </a:t>
            </a:r>
            <a:r>
              <a:rPr lang="en-US"/>
              <a:t>Qur’an </a:t>
            </a:r>
            <a:r>
              <a:rPr lang="en-US" smtClean="0"/>
              <a:t>in the </a:t>
            </a:r>
            <a:r>
              <a:rPr lang="en-US" dirty="0"/>
              <a:t>surah</a:t>
            </a:r>
            <a:r>
              <a:rPr lang="en-US" dirty="0" smtClean="0"/>
              <a:t>?</a:t>
            </a:r>
            <a:endParaRPr lang="en-US" dirty="0"/>
          </a:p>
          <a:p>
            <a:r>
              <a:rPr lang="en-US" dirty="0" smtClean="0"/>
              <a:t>What </a:t>
            </a:r>
            <a:r>
              <a:rPr lang="en-US" dirty="0"/>
              <a:t>is the message for disbelievers at the end of surah?</a:t>
            </a:r>
            <a:endParaRPr lang="en-US" dirty="0"/>
          </a:p>
        </p:txBody>
      </p:sp>
      <p:sp>
        <p:nvSpPr>
          <p:cNvPr id="4" name="Date Placeholder 3"/>
          <p:cNvSpPr>
            <a:spLocks noGrp="1"/>
          </p:cNvSpPr>
          <p:nvPr>
            <p:ph type="dt" sz="half" idx="10"/>
          </p:nvPr>
        </p:nvSpPr>
        <p:spPr/>
        <p:txBody>
          <a:bodyPr/>
          <a:lstStyle/>
          <a:p>
            <a:fld id="{2D9057BC-CE48-CD4C-AF3D-B9C2E384CD7B}" type="datetime1">
              <a:rPr lang="en-CA" smtClean="0"/>
              <a:t>2020-11-28</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14</a:t>
            </a:fld>
            <a:endParaRPr lang="en-US"/>
          </a:p>
        </p:txBody>
      </p:sp>
    </p:spTree>
    <p:extLst>
      <p:ext uri="{BB962C8B-B14F-4D97-AF65-F5344CB8AC3E}">
        <p14:creationId xmlns:p14="http://schemas.microsoft.com/office/powerpoint/2010/main" val="2229382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a:bodyPr>
          <a:lstStyle/>
          <a:p>
            <a:pPr marL="0" indent="0" algn="ctr">
              <a:buNone/>
            </a:pPr>
            <a:r>
              <a:rPr lang="en-US" b="1" dirty="0"/>
              <a:t>Lecture No. </a:t>
            </a:r>
            <a:r>
              <a:rPr lang="en-US" b="1" dirty="0"/>
              <a:t>8</a:t>
            </a:r>
            <a:r>
              <a:rPr lang="en-US" b="1" dirty="0" smtClean="0"/>
              <a:t> </a:t>
            </a:r>
            <a:endParaRPr lang="en-US" b="1" dirty="0" smtClean="0"/>
          </a:p>
          <a:p>
            <a:pPr marL="0" indent="0" algn="ctr">
              <a:buNone/>
            </a:pPr>
            <a:endParaRPr lang="en-US" dirty="0" smtClean="0"/>
          </a:p>
          <a:p>
            <a:r>
              <a:rPr lang="en-US" b="1" dirty="0" smtClean="0"/>
              <a:t>Tafseer </a:t>
            </a:r>
            <a:r>
              <a:rPr lang="en-US" b="1" dirty="0" smtClean="0"/>
              <a:t>of Surah al-</a:t>
            </a:r>
            <a:r>
              <a:rPr lang="en-US" b="1" dirty="0" err="1" smtClean="0"/>
              <a:t>Burooj</a:t>
            </a:r>
            <a:r>
              <a:rPr lang="en-US" b="1" dirty="0" smtClean="0"/>
              <a:t> (no. 85</a:t>
            </a:r>
            <a:r>
              <a:rPr lang="en-US" b="1" baseline="30000" dirty="0" smtClean="0"/>
              <a:t>th</a:t>
            </a:r>
            <a:r>
              <a:rPr lang="en-US" b="1" dirty="0" smtClean="0"/>
              <a:t>) from verse </a:t>
            </a:r>
            <a:r>
              <a:rPr lang="en-US" b="1" dirty="0" smtClean="0"/>
              <a:t>10</a:t>
            </a:r>
            <a:r>
              <a:rPr lang="en-US" b="1" dirty="0" smtClean="0"/>
              <a:t>.</a:t>
            </a:r>
          </a:p>
          <a:p>
            <a:r>
              <a:rPr lang="en-US" b="1" dirty="0"/>
              <a:t>Tafseer of Surah at-Tariq </a:t>
            </a:r>
            <a:r>
              <a:rPr lang="en-US" b="1" dirty="0" smtClean="0"/>
              <a:t>(</a:t>
            </a:r>
            <a:r>
              <a:rPr lang="en-US" b="1" dirty="0"/>
              <a:t>no. </a:t>
            </a:r>
            <a:r>
              <a:rPr lang="en-US" b="1" dirty="0" smtClean="0"/>
              <a:t>86</a:t>
            </a:r>
            <a:r>
              <a:rPr lang="en-US" b="1" baseline="30000" dirty="0" smtClean="0"/>
              <a:t>th</a:t>
            </a:r>
            <a:r>
              <a:rPr lang="en-US" b="1" dirty="0" smtClean="0"/>
              <a:t>) </a:t>
            </a:r>
            <a:endParaRPr lang="en-US" b="1" dirty="0"/>
          </a:p>
          <a:p>
            <a:endParaRPr lang="en-US" dirty="0"/>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fld id="{12F4F412-AA90-1043-BCB5-FC8396DF0750}" type="datetime1">
              <a:rPr lang="en-CA" smtClean="0"/>
              <a:t>2020-11-28</a:t>
            </a:fld>
            <a:endParaRPr lang="en-US"/>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2</a:t>
            </a:fld>
            <a:endParaRPr lang="en-US" dirty="0"/>
          </a:p>
        </p:txBody>
      </p:sp>
    </p:spTree>
    <p:extLst>
      <p:ext uri="{BB962C8B-B14F-4D97-AF65-F5344CB8AC3E}">
        <p14:creationId xmlns:p14="http://schemas.microsoft.com/office/powerpoint/2010/main" val="1083218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Tafseer of Surah al-</a:t>
            </a:r>
            <a:r>
              <a:rPr lang="en-US" sz="3200" dirty="0" err="1"/>
              <a:t>Burooj</a:t>
            </a:r>
            <a:r>
              <a:rPr lang="en-US" sz="3200" dirty="0"/>
              <a:t>: Ayaat 10-16</a:t>
            </a:r>
            <a:br>
              <a:rPr lang="en-US" sz="3200" dirty="0"/>
            </a:br>
            <a:r>
              <a:rPr lang="en-US" sz="3200" dirty="0"/>
              <a:t>- Different Paths Different Destinies</a:t>
            </a:r>
          </a:p>
        </p:txBody>
      </p:sp>
      <p:pic>
        <p:nvPicPr>
          <p:cNvPr id="6" name="Content Placeholder 5"/>
          <p:cNvPicPr>
            <a:picLocks noGrp="1" noChangeAspect="1"/>
          </p:cNvPicPr>
          <p:nvPr>
            <p:ph idx="1"/>
          </p:nvPr>
        </p:nvPicPr>
        <p:blipFill>
          <a:blip r:embed="rId2"/>
          <a:stretch>
            <a:fillRect/>
          </a:stretch>
        </p:blipFill>
        <p:spPr>
          <a:xfrm>
            <a:off x="838200" y="1690688"/>
            <a:ext cx="10515600" cy="4837118"/>
          </a:xfrm>
          <a:prstGeom prst="rect">
            <a:avLst/>
          </a:prstGeom>
        </p:spPr>
      </p:pic>
      <p:sp>
        <p:nvSpPr>
          <p:cNvPr id="4" name="Date Placeholder 3"/>
          <p:cNvSpPr>
            <a:spLocks noGrp="1"/>
          </p:cNvSpPr>
          <p:nvPr>
            <p:ph type="dt" sz="half" idx="10"/>
          </p:nvPr>
        </p:nvSpPr>
        <p:spPr/>
        <p:txBody>
          <a:bodyPr/>
          <a:lstStyle/>
          <a:p>
            <a:fld id="{2D9057BC-CE48-CD4C-AF3D-B9C2E384CD7B}" type="datetime1">
              <a:rPr lang="en-CA" smtClean="0"/>
              <a:t>2020-11-28</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3</a:t>
            </a:fld>
            <a:endParaRPr lang="en-US"/>
          </a:p>
        </p:txBody>
      </p:sp>
    </p:spTree>
    <p:extLst>
      <p:ext uri="{BB962C8B-B14F-4D97-AF65-F5344CB8AC3E}">
        <p14:creationId xmlns:p14="http://schemas.microsoft.com/office/powerpoint/2010/main" val="4043379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BF5AF3-8024-534A-9CE8-A188A6F808EC}"/>
              </a:ext>
            </a:extLst>
          </p:cNvPr>
          <p:cNvSpPr>
            <a:spLocks noGrp="1"/>
          </p:cNvSpPr>
          <p:nvPr>
            <p:ph idx="1"/>
          </p:nvPr>
        </p:nvSpPr>
        <p:spPr>
          <a:xfrm>
            <a:off x="838200" y="1724297"/>
            <a:ext cx="10515600" cy="4803508"/>
          </a:xfrm>
        </p:spPr>
        <p:txBody>
          <a:bodyPr>
            <a:normAutofit fontScale="62500" lnSpcReduction="20000"/>
          </a:bodyPr>
          <a:lstStyle/>
          <a:p>
            <a:r>
              <a:rPr lang="en-US" b="1" dirty="0">
                <a:solidFill>
                  <a:srgbClr val="006600"/>
                </a:solidFill>
              </a:rPr>
              <a:t>“Indeed, those who have tortured the believing men and believing women and then have not repented will have the punishment of Hell, and they will have the punishment of the Burning Fire.”</a:t>
            </a:r>
            <a:r>
              <a:rPr lang="en-US" dirty="0"/>
              <a:t> What happens on earth in this first life is not the end of the story. </a:t>
            </a:r>
            <a:r>
              <a:rPr lang="en-US" dirty="0" smtClean="0"/>
              <a:t>There </a:t>
            </a:r>
            <a:r>
              <a:rPr lang="en-US" dirty="0"/>
              <a:t>remains the allocation of awards, which will restore the balance of justice and provide the final settlement of what took place between the believers and the tyrants. </a:t>
            </a:r>
            <a:endParaRPr lang="en-US" dirty="0" smtClean="0"/>
          </a:p>
          <a:p>
            <a:r>
              <a:rPr lang="en-US" dirty="0" smtClean="0"/>
              <a:t>Those </a:t>
            </a:r>
            <a:r>
              <a:rPr lang="en-US" dirty="0"/>
              <a:t>who persecute the believing men and women and persist in their evil ways without repenting shall suffer the punishment of </a:t>
            </a:r>
            <a:r>
              <a:rPr lang="en-US" dirty="0" smtClean="0"/>
              <a:t>hell-burning</a:t>
            </a:r>
            <a:r>
              <a:rPr lang="en-US" dirty="0"/>
              <a:t>. Burning is specifically mentioned because it serves as a counterpart to the burning in the pit. Recompense is based upon the type of deed performed</a:t>
            </a:r>
            <a:r>
              <a:rPr lang="en-US" dirty="0" smtClean="0"/>
              <a:t>.</a:t>
            </a:r>
          </a:p>
          <a:p>
            <a:r>
              <a:rPr lang="en-US" b="1" dirty="0">
                <a:solidFill>
                  <a:srgbClr val="006600"/>
                </a:solidFill>
              </a:rPr>
              <a:t>“Indeed, those who have believed and done righteous deeds will have gardens beneath which rivers flow. That is the great attainment.”</a:t>
            </a:r>
            <a:r>
              <a:rPr lang="en-US" b="1" dirty="0"/>
              <a:t> </a:t>
            </a:r>
            <a:r>
              <a:rPr lang="en-US" dirty="0"/>
              <a:t>Paradise symbolizes Allah’s pleasure with righteous believers and His reward to them. The Arabic term, </a:t>
            </a:r>
            <a:r>
              <a:rPr lang="en-US" b="1" i="1" dirty="0" err="1">
                <a:solidFill>
                  <a:srgbClr val="006600"/>
                </a:solidFill>
              </a:rPr>
              <a:t>fawz</a:t>
            </a:r>
            <a:r>
              <a:rPr lang="en-US" dirty="0"/>
              <a:t>, used here for </a:t>
            </a:r>
            <a:r>
              <a:rPr lang="en-US" dirty="0">
                <a:solidFill>
                  <a:srgbClr val="006600"/>
                </a:solidFill>
              </a:rPr>
              <a:t>triumph</a:t>
            </a:r>
            <a:r>
              <a:rPr lang="en-US" dirty="0"/>
              <a:t> also connotes </a:t>
            </a:r>
            <a:r>
              <a:rPr lang="en-US" dirty="0">
                <a:solidFill>
                  <a:srgbClr val="006600"/>
                </a:solidFill>
              </a:rPr>
              <a:t>escape and success</a:t>
            </a:r>
            <a:r>
              <a:rPr lang="en-US" dirty="0"/>
              <a:t>. Escaping the punishment of the Hereafter is the real success. Whatever trials you are going through because of your belief in </a:t>
            </a:r>
            <a:r>
              <a:rPr lang="en-US" dirty="0" smtClean="0"/>
              <a:t>Allah</a:t>
            </a:r>
            <a:r>
              <a:rPr lang="en-US" i="1" dirty="0"/>
              <a:t> </a:t>
            </a:r>
            <a:r>
              <a:rPr lang="en-US" dirty="0"/>
              <a:t>will pass, the Hereafter is where you are going to remain forever and that should remain your main focus.</a:t>
            </a:r>
          </a:p>
          <a:p>
            <a:endParaRPr lang="en-US" sz="2000" b="1" dirty="0">
              <a:solidFill>
                <a:srgbClr val="C00000"/>
              </a:solidFill>
            </a:endParaRPr>
          </a:p>
        </p:txBody>
      </p:sp>
      <p:sp>
        <p:nvSpPr>
          <p:cNvPr id="4" name="Date Placeholder 3">
            <a:extLst>
              <a:ext uri="{FF2B5EF4-FFF2-40B4-BE49-F238E27FC236}">
                <a16:creationId xmlns:a16="http://schemas.microsoft.com/office/drawing/2014/main" id="{BBC24215-148D-7C46-B329-C3A34890EE5B}"/>
              </a:ext>
            </a:extLst>
          </p:cNvPr>
          <p:cNvSpPr>
            <a:spLocks noGrp="1"/>
          </p:cNvSpPr>
          <p:nvPr>
            <p:ph type="dt" sz="half" idx="10"/>
          </p:nvPr>
        </p:nvSpPr>
        <p:spPr/>
        <p:txBody>
          <a:bodyPr/>
          <a:lstStyle/>
          <a:p>
            <a:fld id="{2D9057BC-CE48-CD4C-AF3D-B9C2E384CD7B}" type="datetime1">
              <a:rPr lang="en-CA" smtClean="0"/>
              <a:t>2020-11-28</a:t>
            </a:fld>
            <a:endParaRPr lang="en-US"/>
          </a:p>
        </p:txBody>
      </p:sp>
      <p:sp>
        <p:nvSpPr>
          <p:cNvPr id="5" name="Slide Number Placeholder 4">
            <a:extLst>
              <a:ext uri="{FF2B5EF4-FFF2-40B4-BE49-F238E27FC236}">
                <a16:creationId xmlns:a16="http://schemas.microsoft.com/office/drawing/2014/main" id="{6423ACA8-18B5-464B-8691-146DA53007CC}"/>
              </a:ext>
            </a:extLst>
          </p:cNvPr>
          <p:cNvSpPr>
            <a:spLocks noGrp="1"/>
          </p:cNvSpPr>
          <p:nvPr>
            <p:ph type="sldNum" sz="quarter" idx="12"/>
          </p:nvPr>
        </p:nvSpPr>
        <p:spPr/>
        <p:txBody>
          <a:bodyPr/>
          <a:lstStyle/>
          <a:p>
            <a:fld id="{C8784B88-F3D9-6A4F-9660-1A0A1E561ED7}" type="slidenum">
              <a:rPr lang="en-US" smtClean="0"/>
              <a:t>4</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a:xfrm>
            <a:off x="838200" y="365126"/>
            <a:ext cx="10515600" cy="1058726"/>
          </a:xfrm>
        </p:spPr>
        <p:txBody>
          <a:bodyPr>
            <a:normAutofit fontScale="90000"/>
          </a:bodyPr>
          <a:lstStyle/>
          <a:p>
            <a:r>
              <a:rPr lang="en-US" sz="3600" dirty="0" smtClean="0"/>
              <a:t>Tafseer </a:t>
            </a:r>
            <a:r>
              <a:rPr lang="en-US" sz="3600" dirty="0"/>
              <a:t>of Surah </a:t>
            </a:r>
            <a:r>
              <a:rPr lang="en-US" sz="3600" dirty="0" smtClean="0"/>
              <a:t>al-</a:t>
            </a:r>
            <a:r>
              <a:rPr lang="en-US" sz="3600" dirty="0" err="1" smtClean="0"/>
              <a:t>Burooj</a:t>
            </a:r>
            <a:r>
              <a:rPr lang="en-US" sz="3600" dirty="0"/>
              <a:t>: Ayaat 10-16</a:t>
            </a:r>
            <a:br>
              <a:rPr lang="en-US" sz="3600" dirty="0"/>
            </a:br>
            <a:r>
              <a:rPr lang="en-US" sz="3600" dirty="0"/>
              <a:t>- Different Paths Different Destinies</a:t>
            </a:r>
            <a:endParaRPr lang="en-US" dirty="0"/>
          </a:p>
        </p:txBody>
      </p:sp>
    </p:spTree>
    <p:extLst>
      <p:ext uri="{BB962C8B-B14F-4D97-AF65-F5344CB8AC3E}">
        <p14:creationId xmlns:p14="http://schemas.microsoft.com/office/powerpoint/2010/main" val="4104932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2020-11-28</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5</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a:xfrm>
            <a:off x="838200" y="365126"/>
            <a:ext cx="10515600" cy="1254668"/>
          </a:xfrm>
        </p:spPr>
        <p:txBody>
          <a:bodyPr>
            <a:normAutofit fontScale="90000"/>
          </a:bodyPr>
          <a:lstStyle/>
          <a:p>
            <a:r>
              <a:rPr lang="en-US" sz="3600" dirty="0" smtClean="0"/>
              <a:t/>
            </a:r>
            <a:br>
              <a:rPr lang="en-US" sz="3600" dirty="0" smtClean="0"/>
            </a:br>
            <a:r>
              <a:rPr lang="en-US" sz="3100" dirty="0"/>
              <a:t>Tafseer of Surah al-</a:t>
            </a:r>
            <a:r>
              <a:rPr lang="en-US" sz="3100" dirty="0" err="1"/>
              <a:t>Burooj</a:t>
            </a:r>
            <a:r>
              <a:rPr lang="en-US" sz="3100" dirty="0"/>
              <a:t>: Ayaat 10-16</a:t>
            </a:r>
            <a:br>
              <a:rPr lang="en-US" sz="3100" dirty="0"/>
            </a:br>
            <a:r>
              <a:rPr lang="en-US" sz="3100" dirty="0"/>
              <a:t>- Different Paths Different Destinies</a:t>
            </a:r>
            <a:r>
              <a:rPr lang="en-US" dirty="0" smtClean="0"/>
              <a:t/>
            </a:r>
            <a:br>
              <a:rPr lang="en-US" dirty="0" smtClean="0"/>
            </a:br>
            <a:endParaRPr lang="en-US"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47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endParaRPr lang="en-US" sz="12800"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10" name="Title 1">
            <a:extLst>
              <a:ext uri="{FF2B5EF4-FFF2-40B4-BE49-F238E27FC236}">
                <a16:creationId xmlns:a16="http://schemas.microsoft.com/office/drawing/2014/main" id="{F71A355E-EAEE-6945-81DD-54F14A9971FD}"/>
              </a:ext>
            </a:extLst>
          </p:cNvPr>
          <p:cNvSpPr txBox="1">
            <a:spLocks/>
          </p:cNvSpPr>
          <p:nvPr/>
        </p:nvSpPr>
        <p:spPr>
          <a:xfrm>
            <a:off x="990600" y="517526"/>
            <a:ext cx="10515600" cy="1058726"/>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dirty="0" smtClean="0"/>
              <a:t/>
            </a:r>
            <a:br>
              <a:rPr lang="en-US" dirty="0" smtClean="0"/>
            </a:br>
            <a:endParaRPr lang="en-US" dirty="0"/>
          </a:p>
        </p:txBody>
      </p:sp>
      <p:sp>
        <p:nvSpPr>
          <p:cNvPr id="2" name="Content Placeholder 1"/>
          <p:cNvSpPr>
            <a:spLocks noGrp="1"/>
          </p:cNvSpPr>
          <p:nvPr>
            <p:ph idx="1"/>
          </p:nvPr>
        </p:nvSpPr>
        <p:spPr>
          <a:xfrm>
            <a:off x="838200" y="1619794"/>
            <a:ext cx="10515600" cy="4908011"/>
          </a:xfrm>
        </p:spPr>
        <p:txBody>
          <a:bodyPr>
            <a:normAutofit fontScale="55000" lnSpcReduction="20000"/>
          </a:bodyPr>
          <a:lstStyle/>
          <a:p>
            <a:r>
              <a:rPr lang="en-US" sz="2900" b="1" dirty="0" smtClean="0">
                <a:solidFill>
                  <a:srgbClr val="006600"/>
                </a:solidFill>
              </a:rPr>
              <a:t>“</a:t>
            </a:r>
            <a:r>
              <a:rPr lang="en-US" sz="2900" b="1" dirty="0">
                <a:solidFill>
                  <a:srgbClr val="006600"/>
                </a:solidFill>
              </a:rPr>
              <a:t>Indeed, the vengeance of your Lord is severe.”</a:t>
            </a:r>
            <a:r>
              <a:rPr lang="en-US" sz="2900" dirty="0"/>
              <a:t> This comment suitably contrasts Allah’s punishment with the vengeance of the tyrants that they consider to be powerful. </a:t>
            </a:r>
            <a:r>
              <a:rPr lang="en-US" sz="2900" b="1" dirty="0">
                <a:solidFill>
                  <a:srgbClr val="006600"/>
                </a:solidFill>
              </a:rPr>
              <a:t>“It is He who begins and repeats</a:t>
            </a:r>
            <a:r>
              <a:rPr lang="en-US" sz="2900" b="1" dirty="0" smtClean="0">
                <a:solidFill>
                  <a:srgbClr val="006600"/>
                </a:solidFill>
              </a:rPr>
              <a:t>.” </a:t>
            </a:r>
            <a:r>
              <a:rPr lang="en-US" sz="2900" dirty="0" smtClean="0"/>
              <a:t>The </a:t>
            </a:r>
            <a:r>
              <a:rPr lang="en-US" sz="2900" dirty="0"/>
              <a:t>real power is that leveled by the Almighty not that leveled by insignificant people who impose their rule over a limited piece of land for a limited period of time over weak people. This statement also serves as an assurance for the believers who have believed in One Allah and are afflicted because of their belief. </a:t>
            </a:r>
            <a:endParaRPr lang="en-US" sz="2900" dirty="0" smtClean="0"/>
          </a:p>
          <a:p>
            <a:r>
              <a:rPr lang="en-US" sz="2900" dirty="0" smtClean="0"/>
              <a:t>But </a:t>
            </a:r>
            <a:r>
              <a:rPr lang="en-US" sz="2900" dirty="0"/>
              <a:t>those who humble themselves and repent, for them, </a:t>
            </a:r>
            <a:r>
              <a:rPr lang="en-US" sz="2900" b="1" dirty="0">
                <a:solidFill>
                  <a:srgbClr val="006600"/>
                </a:solidFill>
              </a:rPr>
              <a:t>“He is the Forgiving, the Affectionate.”</a:t>
            </a:r>
            <a:r>
              <a:rPr lang="en-US" sz="2900" b="1" dirty="0"/>
              <a:t> </a:t>
            </a:r>
            <a:r>
              <a:rPr lang="en-US" sz="2900" dirty="0"/>
              <a:t>Hasan Al-</a:t>
            </a:r>
            <a:r>
              <a:rPr lang="en-US" sz="2900" dirty="0" err="1"/>
              <a:t>Basri</a:t>
            </a:r>
            <a:r>
              <a:rPr lang="en-US" sz="2900" dirty="0"/>
              <a:t> said, </a:t>
            </a:r>
            <a:r>
              <a:rPr lang="en-US" sz="2900" b="1" dirty="0">
                <a:solidFill>
                  <a:srgbClr val="006600"/>
                </a:solidFill>
              </a:rPr>
              <a:t>“</a:t>
            </a:r>
            <a:r>
              <a:rPr lang="en-US" sz="2900" dirty="0">
                <a:solidFill>
                  <a:srgbClr val="006600"/>
                </a:solidFill>
              </a:rPr>
              <a:t>Look at this generosity and kindness. These people killed Allah’s </a:t>
            </a:r>
            <a:r>
              <a:rPr lang="en-US" sz="2900" dirty="0" err="1">
                <a:solidFill>
                  <a:srgbClr val="006600"/>
                </a:solidFill>
              </a:rPr>
              <a:t>Awliya</a:t>
            </a:r>
            <a:r>
              <a:rPr lang="en-US" sz="2900" dirty="0">
                <a:solidFill>
                  <a:srgbClr val="006600"/>
                </a:solidFill>
              </a:rPr>
              <a:t>’ and He still invites them to make repentance and seek forgiveness</a:t>
            </a:r>
            <a:r>
              <a:rPr lang="en-US" sz="2900" dirty="0" smtClean="0">
                <a:solidFill>
                  <a:srgbClr val="006600"/>
                </a:solidFill>
              </a:rPr>
              <a:t>.” </a:t>
            </a:r>
            <a:r>
              <a:rPr lang="en-US" sz="2900" dirty="0" smtClean="0"/>
              <a:t>Forgiveness </a:t>
            </a:r>
            <a:r>
              <a:rPr lang="en-US" sz="2900" dirty="0"/>
              <a:t>is part of Allah’s mercy and grace which have no limits or restrictions. It is an open door which is never closed no matter how grave a sin is</a:t>
            </a:r>
            <a:r>
              <a:rPr lang="en-US" sz="2900" dirty="0"/>
              <a:t>. </a:t>
            </a:r>
            <a:r>
              <a:rPr lang="en-US" sz="2900" b="1" dirty="0" smtClean="0">
                <a:solidFill>
                  <a:srgbClr val="006600"/>
                </a:solidFill>
              </a:rPr>
              <a:t>“Possessor </a:t>
            </a:r>
            <a:r>
              <a:rPr lang="en-US" sz="2900" b="1" dirty="0">
                <a:solidFill>
                  <a:srgbClr val="006600"/>
                </a:solidFill>
              </a:rPr>
              <a:t>of the Glorious Throne. Doer of whatever He </a:t>
            </a:r>
            <a:r>
              <a:rPr lang="en-US" sz="2900" b="1" dirty="0" smtClean="0">
                <a:solidFill>
                  <a:srgbClr val="006600"/>
                </a:solidFill>
              </a:rPr>
              <a:t>wills.”</a:t>
            </a:r>
          </a:p>
          <a:p>
            <a:r>
              <a:rPr lang="en-US" sz="2900" b="1" dirty="0">
                <a:solidFill>
                  <a:srgbClr val="006600"/>
                </a:solidFill>
              </a:rPr>
              <a:t>“Has there reached you the story of the soldiers – [Those of] Pharaoh and </a:t>
            </a:r>
            <a:r>
              <a:rPr lang="en-US" sz="2900" b="1" dirty="0" err="1">
                <a:solidFill>
                  <a:srgbClr val="006600"/>
                </a:solidFill>
              </a:rPr>
              <a:t>Thamud</a:t>
            </a:r>
            <a:r>
              <a:rPr lang="en-US" sz="2900" b="1" dirty="0">
                <a:solidFill>
                  <a:srgbClr val="006600"/>
                </a:solidFill>
              </a:rPr>
              <a:t>?”</a:t>
            </a:r>
            <a:r>
              <a:rPr lang="en-US" sz="2900" dirty="0"/>
              <a:t> This is a reference to two long stories well-known to the addressees as they have been mentioned several times in the Qur’an. Have you heard their stories and how Allah dealt with them?</a:t>
            </a:r>
          </a:p>
          <a:p>
            <a:endParaRPr lang="en-US" b="1" dirty="0">
              <a:solidFill>
                <a:srgbClr val="006600"/>
              </a:solidFill>
            </a:endParaRPr>
          </a:p>
          <a:p>
            <a:endParaRPr lang="en-US" dirty="0"/>
          </a:p>
        </p:txBody>
      </p:sp>
    </p:spTree>
    <p:extLst>
      <p:ext uri="{BB962C8B-B14F-4D97-AF65-F5344CB8AC3E}">
        <p14:creationId xmlns:p14="http://schemas.microsoft.com/office/powerpoint/2010/main" val="41824678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2020-11-28</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6</a:t>
            </a:fld>
            <a:endParaRPr lang="en-US"/>
          </a:p>
        </p:txBody>
      </p:sp>
      <p:sp>
        <p:nvSpPr>
          <p:cNvPr id="3" name="Content Placeholder 2"/>
          <p:cNvSpPr>
            <a:spLocks noGrp="1"/>
          </p:cNvSpPr>
          <p:nvPr>
            <p:ph idx="1"/>
          </p:nvPr>
        </p:nvSpPr>
        <p:spPr>
          <a:xfrm>
            <a:off x="838200" y="1721264"/>
            <a:ext cx="10668000" cy="4806542"/>
          </a:xfrm>
        </p:spPr>
        <p:txBody>
          <a:bodyPr>
            <a:noAutofit/>
          </a:bodyPr>
          <a:lstStyle/>
          <a:p>
            <a:r>
              <a:rPr lang="en-US" sz="1400" dirty="0" smtClean="0"/>
              <a:t>Theirs </a:t>
            </a:r>
            <a:r>
              <a:rPr lang="en-US" sz="1400" dirty="0"/>
              <a:t>were </a:t>
            </a:r>
            <a:r>
              <a:rPr lang="en-US" sz="1400" b="1" dirty="0"/>
              <a:t>two stories, different in nature and consequence</a:t>
            </a:r>
            <a:r>
              <a:rPr lang="en-US" sz="1400" dirty="0"/>
              <a:t>. </a:t>
            </a:r>
            <a:r>
              <a:rPr lang="en-US" sz="1400" b="1" dirty="0"/>
              <a:t>Pharaoh and his army were eliminated </a:t>
            </a:r>
            <a:r>
              <a:rPr lang="en-US" sz="1400" dirty="0"/>
              <a:t>when the </a:t>
            </a:r>
            <a:r>
              <a:rPr lang="en-US" sz="1400" b="1" dirty="0"/>
              <a:t>Children of Israel were saved by </a:t>
            </a:r>
            <a:r>
              <a:rPr lang="en-US" sz="1400" b="1" dirty="0" smtClean="0"/>
              <a:t>Allah</a:t>
            </a:r>
            <a:r>
              <a:rPr lang="en-US" sz="1400" dirty="0" smtClean="0"/>
              <a:t>. As </a:t>
            </a:r>
            <a:r>
              <a:rPr lang="en-US" sz="1400" dirty="0"/>
              <a:t>for the </a:t>
            </a:r>
            <a:r>
              <a:rPr lang="en-US" sz="1400" b="1" i="1" dirty="0" err="1"/>
              <a:t>Thamud</a:t>
            </a:r>
            <a:r>
              <a:rPr lang="en-US" sz="1400" b="1" dirty="0"/>
              <a:t>, Allah </a:t>
            </a:r>
            <a:r>
              <a:rPr lang="en-US" sz="1400" b="1" dirty="0" smtClean="0"/>
              <a:t>exterminated </a:t>
            </a:r>
            <a:r>
              <a:rPr lang="en-US" sz="1400" b="1" dirty="0"/>
              <a:t>them and saved His prophet, </a:t>
            </a:r>
            <a:r>
              <a:rPr lang="en-US" sz="1400" b="1" dirty="0" err="1"/>
              <a:t>Şalih</a:t>
            </a:r>
            <a:r>
              <a:rPr lang="en-US" sz="1400" b="1" dirty="0"/>
              <a:t>, along with his few followers</a:t>
            </a:r>
            <a:r>
              <a:rPr lang="en-US" sz="1400" dirty="0"/>
              <a:t>. The believers in this instance did not establish a state of their own; they were merely saved from corrupt enemies.</a:t>
            </a:r>
          </a:p>
          <a:p>
            <a:r>
              <a:rPr lang="en-US" sz="1400" b="1" dirty="0"/>
              <a:t>Both stories are manifestations of the divine will</a:t>
            </a:r>
            <a:r>
              <a:rPr lang="en-US" sz="1400" dirty="0"/>
              <a:t>. They provide </a:t>
            </a:r>
            <a:r>
              <a:rPr lang="en-US" sz="1400" b="1" dirty="0"/>
              <a:t>two examples of what may befall advocates of the Islamic faith</a:t>
            </a:r>
            <a:r>
              <a:rPr lang="en-US" sz="1400" dirty="0"/>
              <a:t>. They are mentioned along </a:t>
            </a:r>
            <a:r>
              <a:rPr lang="en-US" sz="1400" b="1" dirty="0"/>
              <a:t>with a third possibility which distinguishes the pit event</a:t>
            </a:r>
            <a:r>
              <a:rPr lang="en-US" sz="1400" dirty="0"/>
              <a:t>. The Qur’an explains all three eventualities to the believers in Makkah and to all generations of believers</a:t>
            </a:r>
            <a:r>
              <a:rPr lang="en-US" sz="1400" dirty="0" smtClean="0"/>
              <a:t>.</a:t>
            </a:r>
          </a:p>
          <a:p>
            <a:r>
              <a:rPr lang="en-US" sz="1400" dirty="0"/>
              <a:t>The </a:t>
            </a:r>
            <a:r>
              <a:rPr lang="en-US" sz="1400" b="1" dirty="0"/>
              <a:t>Surah concludes with two statements of fact and a final verdict</a:t>
            </a:r>
            <a:r>
              <a:rPr lang="en-US" sz="1400" dirty="0"/>
              <a:t>: </a:t>
            </a:r>
            <a:r>
              <a:rPr lang="en-US" sz="1400" b="1" dirty="0">
                <a:solidFill>
                  <a:srgbClr val="006600"/>
                </a:solidFill>
              </a:rPr>
              <a:t>“But they who disbelieve are in (persistent) denial. While Allah encompasses them from behind.”</a:t>
            </a:r>
            <a:r>
              <a:rPr lang="en-US" sz="1400" dirty="0"/>
              <a:t> The truth about the disbelievers is that they are in a constant state of disbelief, uttering lies morning and evening, but Allah </a:t>
            </a:r>
            <a:r>
              <a:rPr lang="en-US" sz="1400" dirty="0" smtClean="0"/>
              <a:t>surrounds </a:t>
            </a:r>
            <a:r>
              <a:rPr lang="en-US" sz="1400" dirty="0"/>
              <a:t>them all. </a:t>
            </a:r>
            <a:r>
              <a:rPr lang="en-US" sz="1400" dirty="0"/>
              <a:t>U</a:t>
            </a:r>
            <a:r>
              <a:rPr lang="en-US" sz="1400" dirty="0" smtClean="0"/>
              <a:t>naware </a:t>
            </a:r>
            <a:r>
              <a:rPr lang="en-US" sz="1400" dirty="0"/>
              <a:t>that Allah’s might and His knowledge engulf them.</a:t>
            </a:r>
          </a:p>
          <a:p>
            <a:r>
              <a:rPr lang="en-US" sz="1400" b="1" dirty="0">
                <a:solidFill>
                  <a:srgbClr val="006600"/>
                </a:solidFill>
              </a:rPr>
              <a:t>“But this is an honored Qur’an.”</a:t>
            </a:r>
            <a:r>
              <a:rPr lang="en-US" sz="1400" dirty="0"/>
              <a:t> </a:t>
            </a:r>
            <a:r>
              <a:rPr lang="en-US" sz="1400" dirty="0" smtClean="0"/>
              <a:t>The </a:t>
            </a:r>
            <a:r>
              <a:rPr lang="en-US" sz="1400" dirty="0"/>
              <a:t>term honored signifies nobility and sublimity. </a:t>
            </a:r>
            <a:r>
              <a:rPr lang="en-US" sz="1400" dirty="0"/>
              <a:t>Indeed, there is nothing nobler or more glorious than Allah’s word. It is inscribed on an imperishable tablet, the nature of </a:t>
            </a:r>
            <a:r>
              <a:rPr lang="en-US" sz="1400" dirty="0" smtClean="0"/>
              <a:t>which </a:t>
            </a:r>
            <a:r>
              <a:rPr lang="en-US" sz="1400" dirty="0"/>
              <a:t>we cannot comprehend because it is part of the knowledge Allah </a:t>
            </a:r>
            <a:r>
              <a:rPr lang="en-US" sz="1400" dirty="0" smtClean="0"/>
              <a:t>has </a:t>
            </a:r>
            <a:r>
              <a:rPr lang="en-US" sz="1400" dirty="0"/>
              <a:t>reserved for Himself. We benefit, </a:t>
            </a:r>
            <a:r>
              <a:rPr lang="en-US" sz="1400" dirty="0" smtClean="0"/>
              <a:t>however, that </a:t>
            </a:r>
            <a:r>
              <a:rPr lang="en-US" sz="1400" dirty="0"/>
              <a:t>the </a:t>
            </a:r>
            <a:r>
              <a:rPr lang="en-US" sz="1400" b="1" dirty="0"/>
              <a:t>Qur’an is well-preserved and well-guarded. It is the final word in every matter it deals with.</a:t>
            </a:r>
          </a:p>
          <a:p>
            <a:endParaRPr lang="en-US" sz="1400" dirty="0"/>
          </a:p>
          <a:p>
            <a:endParaRPr lang="en-US" sz="1600" dirty="0">
              <a:solidFill>
                <a:srgbClr val="006600"/>
              </a:solidFill>
            </a:endParaRPr>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a:xfrm>
            <a:off x="838200" y="365125"/>
            <a:ext cx="10515600" cy="1058727"/>
          </a:xfrm>
        </p:spPr>
        <p:txBody>
          <a:bodyPr>
            <a:normAutofit/>
          </a:bodyPr>
          <a:lstStyle/>
          <a:p>
            <a:r>
              <a:rPr lang="en-US" sz="2800" dirty="0"/>
              <a:t>Tafseer of Surah al-</a:t>
            </a:r>
            <a:r>
              <a:rPr lang="en-US" sz="2800" dirty="0" err="1"/>
              <a:t>Burooj</a:t>
            </a:r>
            <a:r>
              <a:rPr lang="en-US" sz="2800" dirty="0"/>
              <a:t>: Ayaat 17-22- </a:t>
            </a:r>
            <a:r>
              <a:rPr lang="en-US" sz="2800" dirty="0" smtClean="0"/>
              <a:t/>
            </a:r>
            <a:br>
              <a:rPr lang="en-US" sz="2800" dirty="0" smtClean="0"/>
            </a:br>
            <a:r>
              <a:rPr lang="en-US" sz="2800" dirty="0" smtClean="0"/>
              <a:t>Those </a:t>
            </a:r>
            <a:r>
              <a:rPr lang="en-US" sz="2800" dirty="0"/>
              <a:t>who Disbelieve are in Persistent Denial</a:t>
            </a:r>
            <a:endParaRPr lang="en-US" sz="2800" dirty="0"/>
          </a:p>
        </p:txBody>
      </p:sp>
      <p:sp>
        <p:nvSpPr>
          <p:cNvPr id="6"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r>
              <a:rPr lang="en-US" sz="12800" dirty="0" smtClean="0"/>
              <a:t/>
            </a:r>
            <a:br>
              <a:rPr lang="en-US" sz="12800" dirty="0" smtClean="0"/>
            </a:br>
            <a:endParaRPr lang="en-US" sz="12800"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10" name="Title 1">
            <a:extLst>
              <a:ext uri="{FF2B5EF4-FFF2-40B4-BE49-F238E27FC236}">
                <a16:creationId xmlns:a16="http://schemas.microsoft.com/office/drawing/2014/main" id="{F71A355E-EAEE-6945-81DD-54F14A9971FD}"/>
              </a:ext>
            </a:extLst>
          </p:cNvPr>
          <p:cNvSpPr txBox="1">
            <a:spLocks/>
          </p:cNvSpPr>
          <p:nvPr/>
        </p:nvSpPr>
        <p:spPr>
          <a:xfrm>
            <a:off x="990600" y="517526"/>
            <a:ext cx="10515600" cy="1058726"/>
          </a:xfrm>
          <a:prstGeom prst="rect">
            <a:avLst/>
          </a:prstGeom>
        </p:spPr>
        <p:txBody>
          <a:bodyPr vert="horz" lIns="91440" tIns="45720" rIns="91440" bIns="45720" rtlCol="0" anchor="ctr">
            <a:normAutofit fontScale="67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dirty="0" smtClean="0"/>
              <a:t/>
            </a:r>
            <a:br>
              <a:rPr lang="en-US" dirty="0" smtClean="0"/>
            </a:br>
            <a:endParaRPr lang="en-US"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990600" y="365126"/>
            <a:ext cx="10515600" cy="1203738"/>
          </a:xfrm>
          <a:prstGeom prst="rect">
            <a:avLst/>
          </a:prstGeom>
        </p:spPr>
        <p:txBody>
          <a:bodyPr vert="horz" lIns="91440" tIns="45720" rIns="91440" bIns="45720" rtlCol="0" anchor="ctr">
            <a:normAutofit fontScale="900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5300" dirty="0" smtClean="0"/>
              <a:t/>
            </a:r>
            <a:br>
              <a:rPr lang="en-US" sz="5300" dirty="0" smtClean="0"/>
            </a:br>
            <a:endParaRPr lang="en-US" sz="5300" dirty="0"/>
          </a:p>
        </p:txBody>
      </p:sp>
    </p:spTree>
    <p:extLst>
      <p:ext uri="{BB962C8B-B14F-4D97-AF65-F5344CB8AC3E}">
        <p14:creationId xmlns:p14="http://schemas.microsoft.com/office/powerpoint/2010/main" val="1178547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2020-11-28</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7</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a:xfrm>
            <a:off x="838200" y="457201"/>
            <a:ext cx="10515600" cy="1019538"/>
          </a:xfrm>
        </p:spPr>
        <p:txBody>
          <a:bodyPr>
            <a:noAutofit/>
          </a:bodyPr>
          <a:lstStyle/>
          <a:p>
            <a:r>
              <a:rPr lang="en-US" sz="2800" dirty="0" smtClean="0"/>
              <a:t/>
            </a:r>
            <a:br>
              <a:rPr lang="en-US" sz="2800" dirty="0" smtClean="0"/>
            </a:br>
            <a:r>
              <a:rPr lang="en-US" sz="2800" dirty="0"/>
              <a:t/>
            </a:r>
            <a:br>
              <a:rPr lang="en-US" sz="2800" dirty="0"/>
            </a:br>
            <a:r>
              <a:rPr lang="en-US" sz="2800" dirty="0"/>
              <a:t/>
            </a:r>
            <a:br>
              <a:rPr lang="en-US" sz="2800" dirty="0"/>
            </a:br>
            <a:r>
              <a:rPr lang="en-US" sz="2800" dirty="0"/>
              <a:t/>
            </a:r>
            <a:br>
              <a:rPr lang="en-US" sz="2800" dirty="0"/>
            </a:br>
            <a:endParaRPr lang="en-US" sz="2800" dirty="0"/>
          </a:p>
        </p:txBody>
      </p:sp>
      <p:sp>
        <p:nvSpPr>
          <p:cNvPr id="6"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r>
              <a:rPr lang="en-US" sz="12800" dirty="0" smtClean="0"/>
              <a:t/>
            </a:r>
            <a:br>
              <a:rPr lang="en-US" sz="12800" dirty="0" smtClean="0"/>
            </a:br>
            <a:endParaRPr lang="en-US" sz="12800" dirty="0"/>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200" dirty="0"/>
              <a:t>Tafseer of Surah at-Tariq </a:t>
            </a:r>
            <a:endParaRPr lang="en-US" sz="3200" dirty="0"/>
          </a:p>
        </p:txBody>
      </p:sp>
      <p:sp>
        <p:nvSpPr>
          <p:cNvPr id="3" name="Content Placeholder 2"/>
          <p:cNvSpPr>
            <a:spLocks noGrp="1"/>
          </p:cNvSpPr>
          <p:nvPr>
            <p:ph idx="1"/>
          </p:nvPr>
        </p:nvSpPr>
        <p:spPr>
          <a:xfrm>
            <a:off x="838200" y="1711870"/>
            <a:ext cx="10515600" cy="4937124"/>
          </a:xfrm>
        </p:spPr>
        <p:txBody>
          <a:bodyPr>
            <a:normAutofit fontScale="55000" lnSpcReduction="20000"/>
          </a:bodyPr>
          <a:lstStyle/>
          <a:p>
            <a:r>
              <a:rPr lang="en-US" sz="2900" b="1" dirty="0">
                <a:solidFill>
                  <a:srgbClr val="C00000"/>
                </a:solidFill>
              </a:rPr>
              <a:t>Name-</a:t>
            </a:r>
            <a:r>
              <a:rPr lang="en-US" sz="2900" dirty="0">
                <a:solidFill>
                  <a:srgbClr val="C00000"/>
                </a:solidFill>
              </a:rPr>
              <a:t> </a:t>
            </a:r>
            <a:r>
              <a:rPr lang="en-US" sz="2900" dirty="0"/>
              <a:t>from the word </a:t>
            </a:r>
            <a:r>
              <a:rPr lang="en-US" sz="2900" b="1" i="1" dirty="0">
                <a:solidFill>
                  <a:srgbClr val="006600"/>
                </a:solidFill>
              </a:rPr>
              <a:t>at-</a:t>
            </a:r>
            <a:r>
              <a:rPr lang="en-US" sz="2900" b="1" i="1" dirty="0" err="1">
                <a:solidFill>
                  <a:srgbClr val="006600"/>
                </a:solidFill>
              </a:rPr>
              <a:t>tariq</a:t>
            </a:r>
            <a:r>
              <a:rPr lang="en-US" sz="2900" dirty="0"/>
              <a:t> in its first verse.</a:t>
            </a:r>
            <a:endParaRPr lang="en-US" sz="2900" dirty="0" smtClean="0"/>
          </a:p>
          <a:p>
            <a:r>
              <a:rPr lang="en-US" sz="2900" b="1" dirty="0" smtClean="0">
                <a:solidFill>
                  <a:srgbClr val="C00000"/>
                </a:solidFill>
              </a:rPr>
              <a:t>Period </a:t>
            </a:r>
            <a:r>
              <a:rPr lang="en-US" sz="2900" b="1" dirty="0">
                <a:solidFill>
                  <a:srgbClr val="C00000"/>
                </a:solidFill>
              </a:rPr>
              <a:t>of Revelation-</a:t>
            </a:r>
            <a:r>
              <a:rPr lang="en-US" sz="2900" dirty="0">
                <a:solidFill>
                  <a:srgbClr val="C00000"/>
                </a:solidFill>
              </a:rPr>
              <a:t> </a:t>
            </a:r>
            <a:r>
              <a:rPr lang="en-US" sz="2900" dirty="0"/>
              <a:t>The style of its subject matter resembles that of the earliest </a:t>
            </a:r>
            <a:r>
              <a:rPr lang="en-US" sz="2900" dirty="0" err="1"/>
              <a:t>Surahs</a:t>
            </a:r>
            <a:r>
              <a:rPr lang="en-US" sz="2900" dirty="0"/>
              <a:t> </a:t>
            </a:r>
            <a:r>
              <a:rPr lang="en-US" sz="2900" b="1" dirty="0"/>
              <a:t>revealed at </a:t>
            </a:r>
            <a:r>
              <a:rPr lang="en-US" sz="2900" b="1" dirty="0" smtClean="0"/>
              <a:t>Makkah</a:t>
            </a:r>
            <a:r>
              <a:rPr lang="en-US" sz="2900" dirty="0"/>
              <a:t>. This </a:t>
            </a:r>
            <a:r>
              <a:rPr lang="en-US" sz="2900" dirty="0" err="1"/>
              <a:t>sūrah</a:t>
            </a:r>
            <a:r>
              <a:rPr lang="en-US" sz="2900" dirty="0"/>
              <a:t> was revealed at a time when the disbelievers of Makkah were using all possible strategies and tactics to obstruct and defeat the message of the </a:t>
            </a:r>
            <a:r>
              <a:rPr lang="en-US" sz="2900" dirty="0" err="1"/>
              <a:t>Qurʼān</a:t>
            </a:r>
            <a:r>
              <a:rPr lang="en-US" sz="2900" dirty="0"/>
              <a:t> and Prophet </a:t>
            </a:r>
            <a:r>
              <a:rPr lang="en-US" sz="2900" dirty="0" err="1"/>
              <a:t>Muḥammad</a:t>
            </a:r>
            <a:r>
              <a:rPr lang="en-US" sz="2900" dirty="0" smtClean="0"/>
              <a:t>.</a:t>
            </a:r>
          </a:p>
          <a:p>
            <a:r>
              <a:rPr lang="en-US" sz="2900" b="1" dirty="0" smtClean="0">
                <a:solidFill>
                  <a:srgbClr val="C00000"/>
                </a:solidFill>
              </a:rPr>
              <a:t>Theme </a:t>
            </a:r>
            <a:r>
              <a:rPr lang="en-US" sz="2900" b="1" dirty="0">
                <a:solidFill>
                  <a:srgbClr val="C00000"/>
                </a:solidFill>
              </a:rPr>
              <a:t>and Subject Matter- </a:t>
            </a:r>
            <a:r>
              <a:rPr lang="en-US" sz="2900" b="1" dirty="0"/>
              <a:t>The Surah discuses two themes</a:t>
            </a:r>
            <a:r>
              <a:rPr lang="en-US" sz="2900" b="1" dirty="0" smtClean="0"/>
              <a:t>: </a:t>
            </a:r>
            <a:r>
              <a:rPr lang="en-US" sz="2900" dirty="0" smtClean="0"/>
              <a:t>It </a:t>
            </a:r>
            <a:r>
              <a:rPr lang="en-US" sz="2900" dirty="0"/>
              <a:t>deals with </a:t>
            </a:r>
            <a:r>
              <a:rPr lang="en-US" sz="2900" b="1" dirty="0"/>
              <a:t>man's existence and development under the protection of his Creator and the return to Him for judgment</a:t>
            </a:r>
            <a:r>
              <a:rPr lang="en-US" sz="2900" dirty="0"/>
              <a:t>. It concludes with a </a:t>
            </a:r>
            <a:r>
              <a:rPr lang="en-US" sz="2900" b="1" dirty="0"/>
              <a:t>warning to the unbelievers that they will not be able to discredit the </a:t>
            </a:r>
            <a:r>
              <a:rPr lang="en-US" sz="2900" b="1" dirty="0" err="1"/>
              <a:t>Qurʼān</a:t>
            </a:r>
            <a:r>
              <a:rPr lang="en-US" sz="2900" b="1" dirty="0"/>
              <a:t> </a:t>
            </a:r>
            <a:r>
              <a:rPr lang="en-US" sz="2900" dirty="0"/>
              <a:t>with their schemes and that they will ultimately be defeated. </a:t>
            </a:r>
            <a:endParaRPr lang="en-US" sz="2900" dirty="0" smtClean="0"/>
          </a:p>
          <a:p>
            <a:r>
              <a:rPr lang="en-US" sz="2900" b="1" dirty="0">
                <a:solidFill>
                  <a:srgbClr val="C00000"/>
                </a:solidFill>
              </a:rPr>
              <a:t>Virtue of Surah at-Tariq</a:t>
            </a:r>
            <a:endParaRPr lang="en-US" sz="2900" dirty="0">
              <a:solidFill>
                <a:srgbClr val="C00000"/>
              </a:solidFill>
            </a:endParaRPr>
          </a:p>
          <a:p>
            <a:r>
              <a:rPr lang="en-US" sz="2900" dirty="0"/>
              <a:t>Once </a:t>
            </a:r>
            <a:r>
              <a:rPr lang="en-US" sz="2900" dirty="0" err="1"/>
              <a:t>Mu’adh</a:t>
            </a:r>
            <a:r>
              <a:rPr lang="en-US" sz="2900" dirty="0"/>
              <a:t> </a:t>
            </a:r>
            <a:r>
              <a:rPr lang="en-US" sz="2900" i="1" dirty="0" err="1"/>
              <a:t>radhiAllahu</a:t>
            </a:r>
            <a:r>
              <a:rPr lang="en-US" sz="2900" i="1" dirty="0"/>
              <a:t> ‘</a:t>
            </a:r>
            <a:r>
              <a:rPr lang="en-US" sz="2900" i="1" dirty="0" err="1"/>
              <a:t>anhu</a:t>
            </a:r>
            <a:r>
              <a:rPr lang="en-US" sz="2900" dirty="0"/>
              <a:t> lead the </a:t>
            </a:r>
            <a:r>
              <a:rPr lang="en-US" sz="2900" dirty="0" err="1"/>
              <a:t>Maghrib</a:t>
            </a:r>
            <a:r>
              <a:rPr lang="en-US" sz="2900" dirty="0"/>
              <a:t> prayer and he recited al-</a:t>
            </a:r>
            <a:r>
              <a:rPr lang="en-US" sz="2900" dirty="0" err="1"/>
              <a:t>Baqarah</a:t>
            </a:r>
            <a:r>
              <a:rPr lang="en-US" sz="2900" dirty="0"/>
              <a:t> and an-</a:t>
            </a:r>
            <a:r>
              <a:rPr lang="en-US" sz="2900" dirty="0" err="1"/>
              <a:t>Nisa</a:t>
            </a:r>
            <a:r>
              <a:rPr lang="en-US" sz="2900" dirty="0"/>
              <a:t>’. When the Prophet </a:t>
            </a:r>
            <a:r>
              <a:rPr lang="en-US" sz="2900" i="1" dirty="0" err="1"/>
              <a:t>salAllahu</a:t>
            </a:r>
            <a:r>
              <a:rPr lang="en-US" sz="2900" i="1" dirty="0"/>
              <a:t> ‘</a:t>
            </a:r>
            <a:r>
              <a:rPr lang="en-US" sz="2900" i="1" dirty="0" err="1"/>
              <a:t>alayhi</a:t>
            </a:r>
            <a:r>
              <a:rPr lang="en-US" sz="2900" i="1" dirty="0"/>
              <a:t> </a:t>
            </a:r>
            <a:r>
              <a:rPr lang="en-US" sz="2900" i="1" dirty="0" err="1"/>
              <a:t>wa</a:t>
            </a:r>
            <a:r>
              <a:rPr lang="en-US" sz="2900" i="1" dirty="0"/>
              <a:t> </a:t>
            </a:r>
            <a:r>
              <a:rPr lang="en-US" sz="2900" dirty="0" err="1"/>
              <a:t>sallam</a:t>
            </a:r>
            <a:r>
              <a:rPr lang="en-US" sz="2900" dirty="0"/>
              <a:t> found out he </a:t>
            </a:r>
            <a:r>
              <a:rPr lang="en-US" sz="2900" dirty="0" smtClean="0"/>
              <a:t>said, “</a:t>
            </a:r>
            <a:r>
              <a:rPr lang="en-US" sz="2900" b="1" dirty="0" smtClean="0"/>
              <a:t>Are </a:t>
            </a:r>
            <a:r>
              <a:rPr lang="en-US" sz="2900" b="1" dirty="0"/>
              <a:t>you putting the people to trial O </a:t>
            </a:r>
            <a:r>
              <a:rPr lang="en-US" sz="2900" b="1" dirty="0" err="1"/>
              <a:t>Mu’adh</a:t>
            </a:r>
            <a:r>
              <a:rPr lang="en-US" sz="2900" b="1" dirty="0"/>
              <a:t>! Was it not sufficient for you to recite As-</a:t>
            </a:r>
            <a:r>
              <a:rPr lang="en-US" sz="2900" b="1" dirty="0" err="1"/>
              <a:t>Sama’i</a:t>
            </a:r>
            <a:r>
              <a:rPr lang="en-US" sz="2900" b="1" dirty="0"/>
              <a:t> wat-Tariq, and Ash-</a:t>
            </a:r>
            <a:r>
              <a:rPr lang="en-US" sz="2900" b="1" dirty="0" err="1"/>
              <a:t>Shamsi</a:t>
            </a:r>
            <a:r>
              <a:rPr lang="en-US" sz="2900" b="1" dirty="0"/>
              <a:t> </a:t>
            </a:r>
            <a:r>
              <a:rPr lang="en-US" sz="2900" b="1" dirty="0" err="1"/>
              <a:t>wa</a:t>
            </a:r>
            <a:r>
              <a:rPr lang="en-US" sz="2900" b="1" dirty="0"/>
              <a:t> </a:t>
            </a:r>
            <a:r>
              <a:rPr lang="en-US" sz="2900" b="1" dirty="0" err="1"/>
              <a:t>Duhaha</a:t>
            </a:r>
            <a:r>
              <a:rPr lang="en-US" sz="2900" b="1" dirty="0"/>
              <a:t>, and something like them?”</a:t>
            </a:r>
            <a:r>
              <a:rPr lang="en-US" sz="2900" dirty="0"/>
              <a:t> [An-</a:t>
            </a:r>
            <a:r>
              <a:rPr lang="en-US" sz="2900" dirty="0" err="1"/>
              <a:t>Nasai</a:t>
            </a:r>
            <a:r>
              <a:rPr lang="en-US" sz="2900" dirty="0"/>
              <a:t>’]</a:t>
            </a:r>
          </a:p>
          <a:p>
            <a:endParaRPr lang="en-US" sz="2800" dirty="0"/>
          </a:p>
          <a:p>
            <a:endParaRPr lang="en-US" dirty="0"/>
          </a:p>
        </p:txBody>
      </p:sp>
    </p:spTree>
    <p:extLst>
      <p:ext uri="{BB962C8B-B14F-4D97-AF65-F5344CB8AC3E}">
        <p14:creationId xmlns:p14="http://schemas.microsoft.com/office/powerpoint/2010/main" val="947992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990600" y="1758950"/>
            <a:ext cx="10363200" cy="4768855"/>
          </a:xfrm>
          <a:prstGeom prst="rect">
            <a:avLst/>
          </a:prstGeom>
        </p:spPr>
      </p:pic>
      <p:sp>
        <p:nvSpPr>
          <p:cNvPr id="4" name="Date Placeholder 3"/>
          <p:cNvSpPr>
            <a:spLocks noGrp="1"/>
          </p:cNvSpPr>
          <p:nvPr>
            <p:ph type="dt" sz="half" idx="10"/>
          </p:nvPr>
        </p:nvSpPr>
        <p:spPr/>
        <p:txBody>
          <a:bodyPr/>
          <a:lstStyle/>
          <a:p>
            <a:fld id="{2D9057BC-CE48-CD4C-AF3D-B9C2E384CD7B}" type="datetime1">
              <a:rPr lang="en-CA" smtClean="0"/>
              <a:t>2020-11-28</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8</a:t>
            </a:fld>
            <a:endParaRPr lang="en-US"/>
          </a:p>
        </p:txBody>
      </p:sp>
      <p:sp>
        <p:nvSpPr>
          <p:cNvPr id="6" name="Title 1">
            <a:extLst>
              <a:ext uri="{FF2B5EF4-FFF2-40B4-BE49-F238E27FC236}">
                <a16:creationId xmlns:a16="http://schemas.microsoft.com/office/drawing/2014/main" id="{F71A355E-EAEE-6945-81DD-54F14A9971FD}"/>
              </a:ext>
            </a:extLst>
          </p:cNvPr>
          <p:cNvSpPr txBox="1">
            <a:spLocks noGrp="1"/>
          </p:cNvSpPr>
          <p:nvPr>
            <p:ph type="title"/>
          </p:nvPr>
        </p:nvSpPr>
        <p:spPr>
          <a:xfrm>
            <a:off x="838200" y="365125"/>
            <a:ext cx="10515600" cy="12414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2800" dirty="0" smtClean="0"/>
              <a:t/>
            </a:r>
            <a:br>
              <a:rPr lang="en-US" sz="2800" dirty="0" smtClean="0"/>
            </a:br>
            <a:r>
              <a:rPr lang="en-US" sz="2800" dirty="0" smtClean="0"/>
              <a:t/>
            </a:r>
            <a:br>
              <a:rPr lang="en-US" sz="2800" dirty="0" smtClean="0"/>
            </a:br>
            <a:endParaRPr lang="en-US" sz="2800" dirty="0"/>
          </a:p>
        </p:txBody>
      </p:sp>
      <p:sp>
        <p:nvSpPr>
          <p:cNvPr id="7" name="Title 1">
            <a:extLst>
              <a:ext uri="{FF2B5EF4-FFF2-40B4-BE49-F238E27FC236}">
                <a16:creationId xmlns:a16="http://schemas.microsoft.com/office/drawing/2014/main" id="{F71A355E-EAEE-6945-81DD-54F14A9971FD}"/>
              </a:ext>
            </a:extLst>
          </p:cNvPr>
          <p:cNvSpPr txBox="1">
            <a:spLocks/>
          </p:cNvSpPr>
          <p:nvPr/>
        </p:nvSpPr>
        <p:spPr>
          <a:xfrm>
            <a:off x="990600" y="517526"/>
            <a:ext cx="10515600" cy="1089024"/>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9800" dirty="0" smtClean="0"/>
              <a:t>Tafseer </a:t>
            </a:r>
            <a:r>
              <a:rPr lang="en-US" sz="9800" dirty="0"/>
              <a:t>of Surah at-Tariq</a:t>
            </a:r>
            <a:r>
              <a:rPr lang="en-US" sz="9800" dirty="0" smtClean="0"/>
              <a:t>: Ayaat </a:t>
            </a:r>
            <a:r>
              <a:rPr lang="en-US" sz="9800" dirty="0"/>
              <a:t>1-10 – </a:t>
            </a:r>
            <a:endParaRPr lang="en-US" sz="9800" dirty="0" smtClean="0"/>
          </a:p>
          <a:p>
            <a:r>
              <a:rPr lang="en-US" sz="9800" dirty="0" smtClean="0"/>
              <a:t>Every </a:t>
            </a:r>
            <a:r>
              <a:rPr lang="en-US" sz="9800" dirty="0"/>
              <a:t>Soul has a Guardian over it  </a:t>
            </a:r>
            <a:r>
              <a:rPr lang="en-US" dirty="0" smtClean="0"/>
              <a:t/>
            </a:r>
            <a:br>
              <a:rPr lang="en-US" dirty="0" smtClean="0"/>
            </a:br>
            <a:endParaRPr lang="en-US" dirty="0"/>
          </a:p>
        </p:txBody>
      </p:sp>
    </p:spTree>
    <p:extLst>
      <p:ext uri="{BB962C8B-B14F-4D97-AF65-F5344CB8AC3E}">
        <p14:creationId xmlns:p14="http://schemas.microsoft.com/office/powerpoint/2010/main" val="1307375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D9057BC-CE48-CD4C-AF3D-B9C2E384CD7B}" type="datetime1">
              <a:rPr lang="en-CA" smtClean="0"/>
              <a:t>2020-11-28</a:t>
            </a:fld>
            <a:endParaRPr lang="en-US"/>
          </a:p>
        </p:txBody>
      </p:sp>
      <p:sp>
        <p:nvSpPr>
          <p:cNvPr id="5" name="Slide Number Placeholder 4"/>
          <p:cNvSpPr>
            <a:spLocks noGrp="1"/>
          </p:cNvSpPr>
          <p:nvPr>
            <p:ph type="sldNum" sz="quarter" idx="12"/>
          </p:nvPr>
        </p:nvSpPr>
        <p:spPr/>
        <p:txBody>
          <a:bodyPr/>
          <a:lstStyle/>
          <a:p>
            <a:fld id="{C8784B88-F3D9-6A4F-9660-1A0A1E561ED7}" type="slidenum">
              <a:rPr lang="en-US" smtClean="0"/>
              <a:t>9</a:t>
            </a:fld>
            <a:endParaRPr lang="en-US"/>
          </a:p>
        </p:txBody>
      </p:sp>
      <p:sp>
        <p:nvSpPr>
          <p:cNvPr id="7" name="Title 1">
            <a:extLst>
              <a:ext uri="{FF2B5EF4-FFF2-40B4-BE49-F238E27FC236}">
                <a16:creationId xmlns:a16="http://schemas.microsoft.com/office/drawing/2014/main" id="{F71A355E-EAEE-6945-81DD-54F14A9971FD}"/>
              </a:ext>
            </a:extLst>
          </p:cNvPr>
          <p:cNvSpPr>
            <a:spLocks noGrp="1"/>
          </p:cNvSpPr>
          <p:nvPr>
            <p:ph type="title"/>
          </p:nvPr>
        </p:nvSpPr>
        <p:spPr>
          <a:xfrm>
            <a:off x="838200" y="457200"/>
            <a:ext cx="10515600" cy="1018903"/>
          </a:xfrm>
        </p:spPr>
        <p:txBody>
          <a:bodyPr>
            <a:normAutofit fontScale="90000"/>
          </a:bodyPr>
          <a:lstStyle/>
          <a:p>
            <a:r>
              <a:rPr lang="en-US" sz="3600" dirty="0" smtClean="0"/>
              <a:t/>
            </a:r>
            <a:br>
              <a:rPr lang="en-US" sz="3600" dirty="0" smtClean="0"/>
            </a:br>
            <a:r>
              <a:rPr lang="en-US" sz="3600" dirty="0"/>
              <a:t/>
            </a:r>
            <a:br>
              <a:rPr lang="en-US" sz="3600" dirty="0"/>
            </a:br>
            <a:r>
              <a:rPr lang="en-US" sz="2700" dirty="0" smtClean="0"/>
              <a:t/>
            </a:r>
            <a:br>
              <a:rPr lang="en-US" sz="2700" dirty="0" smtClean="0"/>
            </a:br>
            <a:r>
              <a:rPr lang="en-US" dirty="0" smtClean="0"/>
              <a:t/>
            </a:r>
            <a:br>
              <a:rPr lang="en-US" dirty="0" smtClean="0"/>
            </a:br>
            <a:endParaRPr lang="en-US" dirty="0"/>
          </a:p>
        </p:txBody>
      </p:sp>
      <p:sp>
        <p:nvSpPr>
          <p:cNvPr id="3" name="Content Placeholder 2"/>
          <p:cNvSpPr>
            <a:spLocks noGrp="1"/>
          </p:cNvSpPr>
          <p:nvPr>
            <p:ph idx="1"/>
          </p:nvPr>
        </p:nvSpPr>
        <p:spPr>
          <a:xfrm>
            <a:off x="692331" y="1619794"/>
            <a:ext cx="10789919" cy="4908012"/>
          </a:xfrm>
        </p:spPr>
        <p:txBody>
          <a:bodyPr>
            <a:noAutofit/>
          </a:bodyPr>
          <a:lstStyle/>
          <a:p>
            <a:r>
              <a:rPr lang="en-US" sz="1600" b="1" dirty="0" smtClean="0">
                <a:solidFill>
                  <a:srgbClr val="006600"/>
                </a:solidFill>
              </a:rPr>
              <a:t>“By </a:t>
            </a:r>
            <a:r>
              <a:rPr lang="en-US" sz="1600" b="1" dirty="0">
                <a:solidFill>
                  <a:srgbClr val="006600"/>
                </a:solidFill>
              </a:rPr>
              <a:t>the sky and </a:t>
            </a:r>
            <a:r>
              <a:rPr lang="en-US" sz="1600" b="1" dirty="0" smtClean="0">
                <a:solidFill>
                  <a:srgbClr val="006600"/>
                </a:solidFill>
              </a:rPr>
              <a:t>at-Tariq”. </a:t>
            </a:r>
            <a:r>
              <a:rPr lang="en-US" sz="1600" dirty="0" smtClean="0"/>
              <a:t>Allah </a:t>
            </a:r>
            <a:r>
              <a:rPr lang="en-US" sz="1600" dirty="0"/>
              <a:t>swears by the heaven and by </a:t>
            </a:r>
            <a:r>
              <a:rPr lang="en-US" sz="1600" b="1" i="1" dirty="0" err="1">
                <a:solidFill>
                  <a:srgbClr val="006600"/>
                </a:solidFill>
              </a:rPr>
              <a:t>aṭ-ṭāriq</a:t>
            </a:r>
            <a:r>
              <a:rPr lang="en-US" sz="1600" dirty="0"/>
              <a:t>, </a:t>
            </a:r>
            <a:r>
              <a:rPr lang="en-US" sz="1600" b="1" dirty="0">
                <a:solidFill>
                  <a:srgbClr val="006600"/>
                </a:solidFill>
              </a:rPr>
              <a:t>a star which knocks, beats or pulsates</a:t>
            </a:r>
            <a:r>
              <a:rPr lang="en-US" sz="1600" dirty="0"/>
              <a:t>. A question is then posed to bring additional attention to its </a:t>
            </a:r>
            <a:r>
              <a:rPr lang="en-US" sz="1600" dirty="0" smtClean="0"/>
              <a:t>nature </a:t>
            </a:r>
            <a:r>
              <a:rPr lang="en-US" sz="1600" b="1" dirty="0" smtClean="0">
                <a:solidFill>
                  <a:srgbClr val="006600"/>
                </a:solidFill>
              </a:rPr>
              <a:t>“But </a:t>
            </a:r>
            <a:r>
              <a:rPr lang="en-US" sz="1600" b="1" dirty="0">
                <a:solidFill>
                  <a:srgbClr val="006600"/>
                </a:solidFill>
              </a:rPr>
              <a:t>what will let you know what at-Tariq is</a:t>
            </a:r>
            <a:r>
              <a:rPr lang="en-US" sz="1600" b="1" dirty="0" smtClean="0">
                <a:solidFill>
                  <a:srgbClr val="006600"/>
                </a:solidFill>
              </a:rPr>
              <a:t>?”</a:t>
            </a:r>
            <a:r>
              <a:rPr lang="en-US" sz="1600" dirty="0" smtClean="0"/>
              <a:t>, </a:t>
            </a:r>
            <a:r>
              <a:rPr lang="en-US" sz="1600" dirty="0"/>
              <a:t>which is confirmed by the answer</a:t>
            </a:r>
            <a:r>
              <a:rPr lang="en-US" sz="1600" b="1" dirty="0">
                <a:solidFill>
                  <a:srgbClr val="006600"/>
                </a:solidFill>
              </a:rPr>
              <a:t>: </a:t>
            </a:r>
            <a:r>
              <a:rPr lang="en-US" sz="1600" b="1" dirty="0" smtClean="0">
                <a:solidFill>
                  <a:srgbClr val="006600"/>
                </a:solidFill>
              </a:rPr>
              <a:t>“It </a:t>
            </a:r>
            <a:r>
              <a:rPr lang="en-US" sz="1600" b="1" dirty="0">
                <a:solidFill>
                  <a:srgbClr val="006600"/>
                </a:solidFill>
              </a:rPr>
              <a:t>is the piercing </a:t>
            </a:r>
            <a:r>
              <a:rPr lang="en-US" sz="1600" b="1" dirty="0" smtClean="0">
                <a:solidFill>
                  <a:srgbClr val="006600"/>
                </a:solidFill>
              </a:rPr>
              <a:t>star”</a:t>
            </a:r>
            <a:r>
              <a:rPr lang="en-US" sz="1600" dirty="0" smtClean="0"/>
              <a:t>, </a:t>
            </a:r>
            <a:r>
              <a:rPr lang="en-US" sz="1600" dirty="0"/>
              <a:t>one whose powerful rays pierce and penetrate through the darkness of night. </a:t>
            </a:r>
            <a:endParaRPr lang="en-US" sz="1600" dirty="0" smtClean="0"/>
          </a:p>
          <a:p>
            <a:r>
              <a:rPr lang="en-US" sz="1600" dirty="0" smtClean="0"/>
              <a:t>Allah </a:t>
            </a:r>
            <a:r>
              <a:rPr lang="en-US" sz="1600" dirty="0"/>
              <a:t>swears by the sky and its pulsing, piercing star that every soul has over it a </a:t>
            </a:r>
            <a:r>
              <a:rPr lang="en-US" sz="1600" b="1" dirty="0" err="1">
                <a:solidFill>
                  <a:srgbClr val="006600"/>
                </a:solidFill>
              </a:rPr>
              <a:t>ḥāfith</a:t>
            </a:r>
            <a:r>
              <a:rPr lang="en-US" sz="1600" dirty="0"/>
              <a:t>, an observer appointed by Him to watch and protect it. </a:t>
            </a:r>
            <a:r>
              <a:rPr lang="en-US" sz="1600" b="1" dirty="0" smtClean="0">
                <a:solidFill>
                  <a:srgbClr val="006600"/>
                </a:solidFill>
              </a:rPr>
              <a:t>“There </a:t>
            </a:r>
            <a:r>
              <a:rPr lang="en-US" sz="1600" b="1" dirty="0">
                <a:solidFill>
                  <a:srgbClr val="006600"/>
                </a:solidFill>
              </a:rPr>
              <a:t>is no soul without a Protector over it</a:t>
            </a:r>
            <a:r>
              <a:rPr lang="en-US" sz="1600" b="1" dirty="0" smtClean="0">
                <a:solidFill>
                  <a:srgbClr val="006600"/>
                </a:solidFill>
              </a:rPr>
              <a:t>.”</a:t>
            </a:r>
            <a:r>
              <a:rPr lang="en-US" sz="1600" dirty="0" smtClean="0"/>
              <a:t> This </a:t>
            </a:r>
            <a:r>
              <a:rPr lang="en-US" sz="1600" dirty="0"/>
              <a:t>implies that every individual continues to exist due to </a:t>
            </a:r>
            <a:r>
              <a:rPr lang="en-US" sz="1600" b="1" dirty="0"/>
              <a:t>the guardian </a:t>
            </a:r>
            <a:r>
              <a:rPr lang="en-US" sz="1600" dirty="0"/>
              <a:t>protecting his soul, and in addition, that there is </a:t>
            </a:r>
            <a:r>
              <a:rPr lang="en-US" sz="1600" b="1" dirty="0"/>
              <a:t>a record being kept</a:t>
            </a:r>
            <a:r>
              <a:rPr lang="en-US" sz="1600" dirty="0"/>
              <a:t>. The soul is never unattended and cannot escape being observed. There are guardian angels and recording angels accompanying each person throughout life</a:t>
            </a:r>
            <a:r>
              <a:rPr lang="en-US" sz="1600" dirty="0" smtClean="0"/>
              <a:t>.</a:t>
            </a:r>
          </a:p>
          <a:p>
            <a:r>
              <a:rPr lang="en-US" sz="1600" dirty="0"/>
              <a:t>Allah then calls </a:t>
            </a:r>
            <a:r>
              <a:rPr lang="en-US" sz="1600" b="1" dirty="0"/>
              <a:t>our attention towards the early stages of man’s creation</a:t>
            </a:r>
            <a:r>
              <a:rPr lang="en-US" sz="1600" dirty="0"/>
              <a:t>, </a:t>
            </a:r>
            <a:r>
              <a:rPr lang="en-US" sz="1600" b="1" dirty="0">
                <a:solidFill>
                  <a:srgbClr val="006600"/>
                </a:solidFill>
              </a:rPr>
              <a:t>“So let man observe from what he was created,”</a:t>
            </a:r>
            <a:r>
              <a:rPr lang="en-US" sz="1600" dirty="0">
                <a:solidFill>
                  <a:srgbClr val="006600"/>
                </a:solidFill>
              </a:rPr>
              <a:t> </a:t>
            </a:r>
            <a:r>
              <a:rPr lang="en-US" sz="1600" dirty="0"/>
              <a:t>Man is reminded of his humble origin: </a:t>
            </a:r>
            <a:r>
              <a:rPr lang="en-US" sz="1600" b="1" dirty="0">
                <a:solidFill>
                  <a:srgbClr val="006600"/>
                </a:solidFill>
              </a:rPr>
              <a:t>“He was created from gushing liquid, ejected” </a:t>
            </a:r>
            <a:r>
              <a:rPr lang="en-US" sz="1600" dirty="0"/>
              <a:t>– that he is created from a liquid ejected from the body of the male or from that of both the male and </a:t>
            </a:r>
            <a:r>
              <a:rPr lang="en-US" sz="1600" dirty="0" smtClean="0"/>
              <a:t>female.</a:t>
            </a:r>
          </a:p>
        </p:txBody>
      </p:sp>
      <p:sp>
        <p:nvSpPr>
          <p:cNvPr id="8"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254668"/>
          </a:xfrm>
          <a:prstGeom prst="rect">
            <a:avLst/>
          </a:prstGeom>
        </p:spPr>
        <p:txBody>
          <a:bodyPr vert="horz" lIns="91440" tIns="45720" rIns="91440" bIns="45720" rtlCol="0" anchor="ctr">
            <a:normAutofit fontScale="32500" lnSpcReduction="20000"/>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600" dirty="0" smtClean="0"/>
              <a:t/>
            </a:r>
            <a:br>
              <a:rPr lang="en-US" sz="3600" dirty="0" smtClean="0"/>
            </a:br>
            <a:r>
              <a:rPr lang="en-US" sz="3600" dirty="0" smtClean="0"/>
              <a:t/>
            </a:r>
            <a:br>
              <a:rPr lang="en-US" sz="3600" dirty="0" smtClean="0"/>
            </a:br>
            <a:r>
              <a:rPr lang="en-US" sz="12800" dirty="0" smtClean="0"/>
              <a:t/>
            </a:r>
            <a:br>
              <a:rPr lang="en-US" sz="12800" dirty="0" smtClean="0"/>
            </a:br>
            <a:endParaRPr lang="en-US" sz="12800" dirty="0"/>
          </a:p>
        </p:txBody>
      </p:sp>
      <p:sp>
        <p:nvSpPr>
          <p:cNvPr id="9" name="Title 1">
            <a:extLst>
              <a:ext uri="{FF2B5EF4-FFF2-40B4-BE49-F238E27FC236}">
                <a16:creationId xmlns:a16="http://schemas.microsoft.com/office/drawing/2014/main" id="{F71A355E-EAEE-6945-81DD-54F14A9971FD}"/>
              </a:ext>
            </a:extLst>
          </p:cNvPr>
          <p:cNvSpPr txBox="1">
            <a:spLocks/>
          </p:cNvSpPr>
          <p:nvPr/>
        </p:nvSpPr>
        <p:spPr>
          <a:xfrm>
            <a:off x="838200" y="365126"/>
            <a:ext cx="10515600" cy="105872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a:lstStyle>
          <a:p>
            <a:r>
              <a:rPr lang="en-US" sz="3200" dirty="0" smtClean="0"/>
              <a:t>Tafseer </a:t>
            </a:r>
            <a:r>
              <a:rPr lang="en-US" sz="3200" dirty="0"/>
              <a:t>of Surah at-Tariq: Ayaat 1-10 – </a:t>
            </a:r>
          </a:p>
          <a:p>
            <a:r>
              <a:rPr lang="en-US" sz="3200" dirty="0"/>
              <a:t>Every Soul has a Guardian over it  </a:t>
            </a:r>
            <a:endParaRPr lang="en-US" sz="2800" dirty="0"/>
          </a:p>
        </p:txBody>
      </p:sp>
    </p:spTree>
    <p:extLst>
      <p:ext uri="{BB962C8B-B14F-4D97-AF65-F5344CB8AC3E}">
        <p14:creationId xmlns:p14="http://schemas.microsoft.com/office/powerpoint/2010/main" val="10714168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7096</TotalTime>
  <Words>1106</Words>
  <Application>Microsoft Office PowerPoint</Application>
  <PresentationFormat>Widescreen</PresentationFormat>
  <Paragraphs>110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Simplified Arabic</vt:lpstr>
      <vt:lpstr>Office Theme</vt:lpstr>
      <vt:lpstr>TAFSEER</vt:lpstr>
      <vt:lpstr>Agenda</vt:lpstr>
      <vt:lpstr>Tafseer of Surah al-Burooj: Ayaat 10-16 - Different Paths Different Destinies</vt:lpstr>
      <vt:lpstr>Tafseer of Surah al-Burooj: Ayaat 10-16 - Different Paths Different Destinies</vt:lpstr>
      <vt:lpstr> Tafseer of Surah al-Burooj: Ayaat 10-16 - Different Paths Different Destinies </vt:lpstr>
      <vt:lpstr>Tafseer of Surah al-Burooj: Ayaat 17-22-  Those who Disbelieve are in Persistent Denial</vt:lpstr>
      <vt:lpstr>    </vt:lpstr>
      <vt:lpstr>  </vt:lpstr>
      <vt:lpstr>    </vt:lpstr>
      <vt:lpstr>     </vt:lpstr>
      <vt:lpstr>    </vt:lpstr>
      <vt:lpstr>    </vt:lpstr>
      <vt:lpstr>Tafseer of Surah at-Tariq: Ayaat 11-17 –  Qur’an is a Decisive Statement not Joke</vt:lpstr>
      <vt:lpstr>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BOSNA</cp:lastModifiedBy>
  <cp:revision>279</cp:revision>
  <cp:lastPrinted>2020-09-25T21:55:00Z</cp:lastPrinted>
  <dcterms:created xsi:type="dcterms:W3CDTF">2020-09-13T16:40:33Z</dcterms:created>
  <dcterms:modified xsi:type="dcterms:W3CDTF">2020-11-29T00:50:31Z</dcterms:modified>
</cp:coreProperties>
</file>