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73" r:id="rId3"/>
    <p:sldId id="274" r:id="rId4"/>
    <p:sldId id="272" r:id="rId5"/>
    <p:sldId id="275" r:id="rId6"/>
    <p:sldId id="276"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2683"/>
  </p:normalViewPr>
  <p:slideViewPr>
    <p:cSldViewPr snapToGrid="0" snapToObjects="1">
      <p:cViewPr varScale="1">
        <p:scale>
          <a:sx n="58" d="100"/>
          <a:sy n="58" d="100"/>
        </p:scale>
        <p:origin x="12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5/19/2024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a:xfrm>
            <a:off x="838200" y="6527806"/>
            <a:ext cx="2743200" cy="365125"/>
          </a:xfrm>
          <a:prstGeom prst="rect">
            <a:avLst/>
          </a:prstGeom>
        </p:spPr>
        <p:txBody>
          <a:bodyPr/>
          <a:lstStyle/>
          <a:p>
            <a:r>
              <a:rPr lang="en-CA" dirty="0"/>
              <a:t>2020-09-27</a:t>
            </a:r>
            <a:endParaRPr lang="en-US" dirty="0"/>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en-CA" sz="1800" b="1" dirty="0"/>
              <a:t>LNG 362E – Arabic Curriculum – Lecture No. </a:t>
            </a:r>
            <a:r>
              <a:rPr lang="en-US" sz="1800" b="1" dirty="0"/>
              <a:t>17</a:t>
            </a:r>
            <a:r>
              <a:rPr lang="en-CA" sz="1800" b="1" dirty="0"/>
              <a:t> </a:t>
            </a:r>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learning.aljazeera.net/ar/node/20954"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838200" y="2222523"/>
            <a:ext cx="10515600" cy="2387600"/>
          </a:xfrm>
        </p:spPr>
        <p:txBody>
          <a:bodyPr>
            <a:normAutofit fontScale="90000"/>
          </a:bodyPr>
          <a:lstStyle/>
          <a:p>
            <a:pPr rtl="1"/>
            <a:r>
              <a:rPr lang="ar-EG" dirty="0"/>
              <a:t>الثَّوْرَةُ الصِّنَاعِيَّةُ الرَّابِعَةُ تُهَدِّدُ مَلايِينَ الوَظائِفِ</a:t>
            </a:r>
            <a:br>
              <a:rPr lang="en-US" dirty="0"/>
            </a:br>
            <a:endParaRPr lang="en-US" dirty="0"/>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a:t>Ehab Atta</a:t>
            </a:r>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Tree>
    <p:extLst>
      <p:ext uri="{BB962C8B-B14F-4D97-AF65-F5344CB8AC3E}">
        <p14:creationId xmlns:p14="http://schemas.microsoft.com/office/powerpoint/2010/main" val="393409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2</a:t>
            </a:fld>
            <a:endParaRPr lang="en-US"/>
          </a:p>
        </p:txBody>
      </p:sp>
      <p:pic>
        <p:nvPicPr>
          <p:cNvPr id="5" name="Picture 4">
            <a:extLst>
              <a:ext uri="{FF2B5EF4-FFF2-40B4-BE49-F238E27FC236}">
                <a16:creationId xmlns:a16="http://schemas.microsoft.com/office/drawing/2014/main" id="{C37513CD-CF55-4062-B850-AC4DAB605790}"/>
              </a:ext>
            </a:extLst>
          </p:cNvPr>
          <p:cNvPicPr>
            <a:picLocks noChangeAspect="1"/>
          </p:cNvPicPr>
          <p:nvPr/>
        </p:nvPicPr>
        <p:blipFill>
          <a:blip r:embed="rId2"/>
          <a:stretch>
            <a:fillRect/>
          </a:stretch>
        </p:blipFill>
        <p:spPr>
          <a:xfrm>
            <a:off x="5171592" y="1209365"/>
            <a:ext cx="4448796" cy="4439270"/>
          </a:xfrm>
          <a:prstGeom prst="rect">
            <a:avLst/>
          </a:prstGeom>
        </p:spPr>
      </p:pic>
      <p:pic>
        <p:nvPicPr>
          <p:cNvPr id="7" name="Picture 6">
            <a:extLst>
              <a:ext uri="{FF2B5EF4-FFF2-40B4-BE49-F238E27FC236}">
                <a16:creationId xmlns:a16="http://schemas.microsoft.com/office/drawing/2014/main" id="{E57A6924-76C7-481D-B13B-D0B82A67F2B8}"/>
              </a:ext>
            </a:extLst>
          </p:cNvPr>
          <p:cNvPicPr>
            <a:picLocks noChangeAspect="1"/>
          </p:cNvPicPr>
          <p:nvPr/>
        </p:nvPicPr>
        <p:blipFill>
          <a:blip r:embed="rId3"/>
          <a:stretch>
            <a:fillRect/>
          </a:stretch>
        </p:blipFill>
        <p:spPr>
          <a:xfrm>
            <a:off x="207453" y="1237944"/>
            <a:ext cx="4505954" cy="4382112"/>
          </a:xfrm>
          <a:prstGeom prst="rect">
            <a:avLst/>
          </a:prstGeom>
        </p:spPr>
      </p:pic>
    </p:spTree>
    <p:extLst>
      <p:ext uri="{BB962C8B-B14F-4D97-AF65-F5344CB8AC3E}">
        <p14:creationId xmlns:p14="http://schemas.microsoft.com/office/powerpoint/2010/main" val="24255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3</a:t>
            </a:fld>
            <a:endParaRPr lang="en-US"/>
          </a:p>
        </p:txBody>
      </p:sp>
      <p:pic>
        <p:nvPicPr>
          <p:cNvPr id="5" name="Picture 4">
            <a:extLst>
              <a:ext uri="{FF2B5EF4-FFF2-40B4-BE49-F238E27FC236}">
                <a16:creationId xmlns:a16="http://schemas.microsoft.com/office/drawing/2014/main" id="{E9BA05F3-E797-44B4-8628-4FCDBF30FDFB}"/>
              </a:ext>
            </a:extLst>
          </p:cNvPr>
          <p:cNvPicPr>
            <a:picLocks noChangeAspect="1"/>
          </p:cNvPicPr>
          <p:nvPr/>
        </p:nvPicPr>
        <p:blipFill>
          <a:blip r:embed="rId2"/>
          <a:stretch>
            <a:fillRect/>
          </a:stretch>
        </p:blipFill>
        <p:spPr>
          <a:xfrm>
            <a:off x="3857312" y="794970"/>
            <a:ext cx="4477375" cy="5268060"/>
          </a:xfrm>
          <a:prstGeom prst="rect">
            <a:avLst/>
          </a:prstGeom>
        </p:spPr>
      </p:pic>
    </p:spTree>
    <p:extLst>
      <p:ext uri="{BB962C8B-B14F-4D97-AF65-F5344CB8AC3E}">
        <p14:creationId xmlns:p14="http://schemas.microsoft.com/office/powerpoint/2010/main" val="20052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4</a:t>
            </a:fld>
            <a:endParaRPr lang="en-US"/>
          </a:p>
        </p:txBody>
      </p:sp>
      <p:pic>
        <p:nvPicPr>
          <p:cNvPr id="5" name="Picture 4">
            <a:extLst>
              <a:ext uri="{FF2B5EF4-FFF2-40B4-BE49-F238E27FC236}">
                <a16:creationId xmlns:a16="http://schemas.microsoft.com/office/drawing/2014/main" id="{0E444745-1CF9-4639-B207-B36BC8672FA0}"/>
              </a:ext>
            </a:extLst>
          </p:cNvPr>
          <p:cNvPicPr>
            <a:picLocks noChangeAspect="1"/>
          </p:cNvPicPr>
          <p:nvPr/>
        </p:nvPicPr>
        <p:blipFill>
          <a:blip r:embed="rId2"/>
          <a:stretch>
            <a:fillRect/>
          </a:stretch>
        </p:blipFill>
        <p:spPr>
          <a:xfrm>
            <a:off x="2471231" y="1447523"/>
            <a:ext cx="7249537" cy="3962953"/>
          </a:xfrm>
          <a:prstGeom prst="rect">
            <a:avLst/>
          </a:prstGeom>
        </p:spPr>
      </p:pic>
      <p:sp>
        <p:nvSpPr>
          <p:cNvPr id="7" name="TextBox 6">
            <a:extLst>
              <a:ext uri="{FF2B5EF4-FFF2-40B4-BE49-F238E27FC236}">
                <a16:creationId xmlns:a16="http://schemas.microsoft.com/office/drawing/2014/main" id="{B364D4B7-8160-4815-B327-8A53D12AB4DE}"/>
              </a:ext>
            </a:extLst>
          </p:cNvPr>
          <p:cNvSpPr txBox="1"/>
          <p:nvPr/>
        </p:nvSpPr>
        <p:spPr>
          <a:xfrm>
            <a:off x="3054427" y="5803004"/>
            <a:ext cx="6108852" cy="369332"/>
          </a:xfrm>
          <a:prstGeom prst="rect">
            <a:avLst/>
          </a:prstGeom>
          <a:noFill/>
        </p:spPr>
        <p:txBody>
          <a:bodyPr wrap="square">
            <a:spAutoFit/>
          </a:bodyPr>
          <a:lstStyle/>
          <a:p>
            <a:pPr algn="ctr"/>
            <a:r>
              <a:rPr lang="en-US" dirty="0">
                <a:hlinkClick r:id="rId3"/>
              </a:rPr>
              <a:t>https://learning.aljazeera.net/ar/node/20954</a:t>
            </a:r>
            <a:endParaRPr lang="en-US" dirty="0"/>
          </a:p>
        </p:txBody>
      </p:sp>
    </p:spTree>
    <p:extLst>
      <p:ext uri="{BB962C8B-B14F-4D97-AF65-F5344CB8AC3E}">
        <p14:creationId xmlns:p14="http://schemas.microsoft.com/office/powerpoint/2010/main" val="2146856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5</a:t>
            </a:fld>
            <a:endParaRPr lang="en-US"/>
          </a:p>
        </p:txBody>
      </p:sp>
      <p:sp>
        <p:nvSpPr>
          <p:cNvPr id="4" name="TextBox 3">
            <a:extLst>
              <a:ext uri="{FF2B5EF4-FFF2-40B4-BE49-F238E27FC236}">
                <a16:creationId xmlns:a16="http://schemas.microsoft.com/office/drawing/2014/main" id="{C4090457-E2BD-4AF6-A92A-F03BE2B1EABF}"/>
              </a:ext>
            </a:extLst>
          </p:cNvPr>
          <p:cNvSpPr txBox="1"/>
          <p:nvPr/>
        </p:nvSpPr>
        <p:spPr>
          <a:xfrm>
            <a:off x="352540" y="440676"/>
            <a:ext cx="9353320" cy="5693866"/>
          </a:xfrm>
          <a:prstGeom prst="rect">
            <a:avLst/>
          </a:prstGeom>
          <a:noFill/>
        </p:spPr>
        <p:txBody>
          <a:bodyPr wrap="square">
            <a:spAutoFit/>
          </a:bodyPr>
          <a:lstStyle/>
          <a:p>
            <a:pPr algn="just" rtl="1"/>
            <a:r>
              <a:rPr lang="ar-EG" sz="2800" b="0" i="0" dirty="0">
                <a:solidFill>
                  <a:srgbClr val="333333"/>
                </a:solidFill>
                <a:effectLst/>
                <a:latin typeface="Sakkal Majalla" panose="02000000000000000000" pitchFamily="2" charset="-78"/>
                <a:cs typeface="Sakkal Majalla" panose="02000000000000000000" pitchFamily="2" charset="-78"/>
              </a:rPr>
              <a:t>شَهِدَ الْعَالَمُ ثَلَاثَ ثَوْرَاتٍ صِنَاعِيَّةٍ الْأُولَى عَامَ 1760 حَيْثُ ظَهَرَتِ الْآلَةُ وجَسَّدَهَا مُحَرِّكُ الْبُخَارِ، بَدَأَتِ الثَّوْرَةُ الثَّانِيَةُ فِي الْقَرْنِ التَّاسِعَ عَشَرَ وَجَعَلَتِ الْإِنْتاجَ الضَّخْمَ مُمْكِنًا ومَيَّزَهَا ظُهُورُ الكَهْرَباءِ، أَمَّا الثَّوْرَةُ الثَّالِثَةُ فَقَدْ بَدَأَتْ فِي السِّتِّينِيَّاتِ مِنَ الْقَرْنِ الْماضِي مَعَ اخْتِرَاعِ الحَوَاسِيبِ.</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الْآنَ نَحْنُ دَخَلْنَا مَرْحَلَةَ ثَوْرَةٍ صِناعِيَّةٍ رابِعَةٍ هِيَ خَلِيطٌ بَيْنَ تَطَوُّرِ التَّكْنُولُوجْيَا الْجَدِيدَةِ وَانْتِشَارِ الإنْتَرْنِتِ مَع وَسَائِلِ التَّوَاصُلِ. مِنْ أَمْثِلَةِ هَذِهِ الثَّوْرَةِ التَّقَدُّمُ فِي مَجَالاتِ إِنْتَرْنِتِ الْأَشْيَاءِ، تَصْنِيعُ الْإِنْسَانِ الْآلِيِّ، الطِّبَاعَةُ الثُّلَاثِيَّةُ الْأبْعَادِ، وَكَذَا الذَّكَاءُ الصِّنَاعِيُّ. </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مِن مُحَرِّكَاتِ هَذِه الثَّوْرَةِ انْتِشَارُ وَسَائِلِ التَّوَاصُلِ؛ فَعَدَدُ مَنْ يَمْلِكُونَ هَوَاتِفَ يَبْلُغُ تَقْرِيبًا خَمْسَةَ مِلْياراتِ شَخْصٍ، مَعَ 3.7 مِلْيَارَاتِ شَخْصٍ يَسْتَخْدِمُونَ الإِنْتَرْنِتَ، ومِلْيَارَيْنِ وَثَمَانِمِئَةِ مِلْيُونِ شَخْصٍ يَسْتَخْدِمُونَ مِنَصَّاتِ التَّوَاصُلِ الاجْتِمَاعِيِّ.</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تَقُومُ الثَّوْرَةُ الصِّنَاعِيَّةُ الرَّابِعَةُ عَلَى أَسَاسِ تَعْوِيضِ الْيَدِ الْعَامِلَةِ بِالْآلَةِ والتِّقْنِيَّةِ وَالذَّكَاءِ الصِّنَاعِيِّ.</a:t>
            </a:r>
            <a:br>
              <a:rPr lang="ar-EG" sz="2800" b="0" i="0" dirty="0">
                <a:solidFill>
                  <a:srgbClr val="333333"/>
                </a:solidFill>
                <a:effectLst/>
                <a:latin typeface="Sakkal Majalla" panose="02000000000000000000" pitchFamily="2" charset="-78"/>
                <a:cs typeface="Sakkal Majalla" panose="02000000000000000000" pitchFamily="2" charset="-78"/>
              </a:rPr>
            </a:br>
            <a:r>
              <a:rPr lang="ar-EG" sz="2800" b="0" i="0" dirty="0">
                <a:solidFill>
                  <a:srgbClr val="333333"/>
                </a:solidFill>
                <a:effectLst/>
                <a:latin typeface="Sakkal Majalla" panose="02000000000000000000" pitchFamily="2" charset="-78"/>
                <a:cs typeface="Sakkal Majalla" panose="02000000000000000000" pitchFamily="2" charset="-78"/>
              </a:rPr>
              <a:t>لِهَذَا إِيجَابِيَّاتٌ مِنْهَا تَسْرِيعُ مُعَدَّلاتِ النُّمُوِّ الاقْتِصَادِيِّ، تَخْفِيضُ التَّكَالِيفِ وَتَحْسِينُ الْجَوْدَةِ، وَكَذَا تَقْدِيمُ خدْمَاتٍ أَوْسَعَ لِلنَّاسِ. لَكِن لِهَذِهِ الثَّوْرَةِ سَلْبِياتٌ، مِنْ ذَلِكَ تَقْلِيصُ فُرَصِ الْعَمَلِ، وإِمْكانِيَّةُ اتِّسَاعِ الفَجْوَةِ بَيْنَ الْفُقَرَاءِ وَالأَثْرِيَاءِ.</a:t>
            </a:r>
          </a:p>
        </p:txBody>
      </p:sp>
    </p:spTree>
    <p:extLst>
      <p:ext uri="{BB962C8B-B14F-4D97-AF65-F5344CB8AC3E}">
        <p14:creationId xmlns:p14="http://schemas.microsoft.com/office/powerpoint/2010/main" val="360728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6</a:t>
            </a:fld>
            <a:endParaRPr lang="en-US"/>
          </a:p>
        </p:txBody>
      </p:sp>
      <p:sp>
        <p:nvSpPr>
          <p:cNvPr id="4" name="TextBox 3">
            <a:extLst>
              <a:ext uri="{FF2B5EF4-FFF2-40B4-BE49-F238E27FC236}">
                <a16:creationId xmlns:a16="http://schemas.microsoft.com/office/drawing/2014/main" id="{800595B3-82CF-472C-91AB-78B77F19C77A}"/>
              </a:ext>
            </a:extLst>
          </p:cNvPr>
          <p:cNvSpPr txBox="1"/>
          <p:nvPr/>
        </p:nvSpPr>
        <p:spPr>
          <a:xfrm>
            <a:off x="2346593" y="1068640"/>
            <a:ext cx="7524520" cy="4401205"/>
          </a:xfrm>
          <a:prstGeom prst="rect">
            <a:avLst/>
          </a:prstGeom>
          <a:noFill/>
        </p:spPr>
        <p:txBody>
          <a:bodyPr wrap="square">
            <a:spAutoFit/>
          </a:bodyPr>
          <a:lstStyle/>
          <a:p>
            <a:pPr algn="just" rtl="1"/>
            <a:r>
              <a:rPr lang="ar-EG" sz="2800" b="0" i="0" dirty="0">
                <a:solidFill>
                  <a:srgbClr val="333333"/>
                </a:solidFill>
                <a:effectLst/>
                <a:latin typeface="Sakkal Majalla" panose="02000000000000000000" pitchFamily="2" charset="-78"/>
                <a:cs typeface="Sakkal Majalla" panose="02000000000000000000" pitchFamily="2" charset="-78"/>
              </a:rPr>
              <a:t>بِحَسَبِ شَرِكَةِ ماكنزي الاسْتِشارِيَّةِ فَإِنَّ نِصْفَ الْعَمَالَةِ الْقَائِمَةِ حَالِيًا يُمْكِنُ اسْتِبْدالُها بِالْآلَةِ والتِّقْنيَّةِ مِمَّا يُوَفِّرُ تَقْرِيبًا سِتَّةَ عَشَرَ ترِيلِيُونَ دُولارٍ، هِيَ عِبَارَةٌ عَنْ رَوَاتِبَ عالَمِيَّةٍ.</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فِي آفَاقِ عَامِ 2030 ستَسْتَوْلِي الرُّوبوتاتُ عَلَى 38% مِنَ الْوَظَائِفِ فِي الْوِلَايَاتِ الْمُتَّحِدَةِ الْأَمْرِيكِيَّةِ، 30% فِي برِيطانِيا 35% فِي أَلْمانِيا و21% فِي اليَابَانِ.</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وَفْقًا لِلْمُنْتَدَى الِاقْتِصَادِيِّ الْعَالَمِيِّ فَإِنَّ سَبْعَةَ مَلايِينِ وَظِيفَةٍ سَوْفَ تَخْتَفِي بِحُلُولِ عَامِ 2020 وَسَيَظْهَرُ مِلْيُونَا وَظِيفَةٍ مُتَعَلِّقَةٍ بِالْكُمْبِيُوتَر والبَرْمَجِيَّاتِ.</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مِنْ مَلامِحِ تَسَارُعِ هَذِهِ الثَّوْرَةِ قَفْزَةُ التِّجَارَةِ الإِلِكْتِرُونِيَّةِ فِي عَامَيْنِ فَقَطْ وَارْتِفَاعُهَا مِنْ 16 إلَى 22 ترِيلْيُونَ دُولارٍ. قَفْزَةٌ تُشِيرُ إلَى حَجْمِ التَّغْيِيرِ الَّذِي سَيَحْصُلُ.</a:t>
            </a:r>
          </a:p>
        </p:txBody>
      </p:sp>
    </p:spTree>
    <p:extLst>
      <p:ext uri="{BB962C8B-B14F-4D97-AF65-F5344CB8AC3E}">
        <p14:creationId xmlns:p14="http://schemas.microsoft.com/office/powerpoint/2010/main" val="302043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23CB45-434C-144E-9030-33EA9BC122DC}"/>
              </a:ext>
            </a:extLst>
          </p:cNvPr>
          <p:cNvSpPr>
            <a:spLocks noGrp="1"/>
          </p:cNvSpPr>
          <p:nvPr>
            <p:ph type="sldNum" sz="quarter" idx="12"/>
          </p:nvPr>
        </p:nvSpPr>
        <p:spPr/>
        <p:txBody>
          <a:bodyPr/>
          <a:lstStyle/>
          <a:p>
            <a:fld id="{C8784B88-F3D9-6A4F-9660-1A0A1E561ED7}" type="slidenum">
              <a:rPr lang="en-US" smtClean="0"/>
              <a:t>7</a:t>
            </a:fld>
            <a:endParaRPr lang="en-US"/>
          </a:p>
        </p:txBody>
      </p:sp>
      <p:pic>
        <p:nvPicPr>
          <p:cNvPr id="7" name="Picture 6">
            <a:extLst>
              <a:ext uri="{FF2B5EF4-FFF2-40B4-BE49-F238E27FC236}">
                <a16:creationId xmlns:a16="http://schemas.microsoft.com/office/drawing/2014/main" id="{1C603F22-8B5C-494F-88CF-E204883308B3}"/>
              </a:ext>
            </a:extLst>
          </p:cNvPr>
          <p:cNvPicPr>
            <a:picLocks noChangeAspect="1"/>
          </p:cNvPicPr>
          <p:nvPr/>
        </p:nvPicPr>
        <p:blipFill>
          <a:blip r:embed="rId2"/>
          <a:stretch>
            <a:fillRect/>
          </a:stretch>
        </p:blipFill>
        <p:spPr>
          <a:xfrm>
            <a:off x="2333495" y="920663"/>
            <a:ext cx="7525011" cy="5016674"/>
          </a:xfrm>
          <a:prstGeom prst="rect">
            <a:avLst/>
          </a:prstGeom>
        </p:spPr>
      </p:pic>
    </p:spTree>
    <p:extLst>
      <p:ext uri="{BB962C8B-B14F-4D97-AF65-F5344CB8AC3E}">
        <p14:creationId xmlns:p14="http://schemas.microsoft.com/office/powerpoint/2010/main" val="629860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305</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Sakkal Majalla</vt:lpstr>
      <vt:lpstr>Office Theme</vt:lpstr>
      <vt:lpstr>الثَّوْرَةُ الصِّنَاعِيَّةُ الرَّابِعَةُ تُهَدِّدُ مَلايِينَ الوَظائِفِ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EHB</cp:lastModifiedBy>
  <cp:revision>53</cp:revision>
  <dcterms:created xsi:type="dcterms:W3CDTF">2020-09-13T16:40:33Z</dcterms:created>
  <dcterms:modified xsi:type="dcterms:W3CDTF">2024-05-19T11:29:04Z</dcterms:modified>
</cp:coreProperties>
</file>