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7" r:id="rId3"/>
    <p:sldId id="298" r:id="rId4"/>
    <p:sldId id="269" r:id="rId5"/>
    <p:sldId id="274" r:id="rId6"/>
    <p:sldId id="275" r:id="rId7"/>
    <p:sldId id="284" r:id="rId8"/>
    <p:sldId id="287" r:id="rId9"/>
    <p:sldId id="283" r:id="rId10"/>
    <p:sldId id="279" r:id="rId11"/>
    <p:sldId id="276" r:id="rId12"/>
    <p:sldId id="290" r:id="rId13"/>
    <p:sldId id="286" r:id="rId14"/>
    <p:sldId id="297" r:id="rId15"/>
    <p:sldId id="299" r:id="rId16"/>
    <p:sldId id="300" r:id="rId17"/>
    <p:sldId id="301" r:id="rId18"/>
    <p:sldId id="302" r:id="rId19"/>
    <p:sldId id="30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2683"/>
  </p:normalViewPr>
  <p:slideViewPr>
    <p:cSldViewPr snapToGrid="0" snapToObjects="1">
      <p:cViewPr varScale="1">
        <p:scale>
          <a:sx n="69" d="100"/>
          <a:sy n="69" d="100"/>
        </p:scale>
        <p:origin x="9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12/19/2020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2020-12-19</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2020-12-19</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2020-12-19</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2020-12-19</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2020-12-19</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2020-12-19</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2020-12-19</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2020-12-19</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2020-12-19</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2020-12-19</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2020-12-19</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2020-12-19</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1042988" y="2665442"/>
            <a:ext cx="10501312" cy="1649381"/>
          </a:xfrm>
        </p:spPr>
        <p:txBody>
          <a:bodyPr>
            <a:normAutofit/>
          </a:bodyPr>
          <a:lstStyle/>
          <a:p>
            <a:pPr>
              <a:lnSpc>
                <a:spcPct val="120000"/>
              </a:lnSpc>
            </a:pPr>
            <a:r>
              <a:rPr lang="en-US" sz="5300" dirty="0" smtClean="0"/>
              <a:t>TAFSEER</a:t>
            </a:r>
            <a:endParaRPr lang="en-US"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a:xfrm>
            <a:off x="1721644" y="4537098"/>
            <a:ext cx="9144000" cy="1141418"/>
          </a:xfrm>
        </p:spPr>
        <p:txBody>
          <a:bodyPr/>
          <a:lstStyle/>
          <a:p>
            <a:r>
              <a:rPr lang="en-US" b="1" dirty="0" smtClean="0"/>
              <a:t>Imam Adnan </a:t>
            </a:r>
            <a:r>
              <a:rPr lang="en-US" b="1" dirty="0" err="1" smtClean="0"/>
              <a:t>Balihodzic</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2020-12-19</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470070" cy="369332"/>
          </a:xfrm>
          <a:prstGeom prst="rect">
            <a:avLst/>
          </a:prstGeom>
          <a:noFill/>
        </p:spPr>
        <p:txBody>
          <a:bodyPr wrap="none" rtlCol="0">
            <a:spAutoFit/>
          </a:bodyPr>
          <a:lstStyle/>
          <a:p>
            <a:r>
              <a:rPr lang="en-CA" b="1" dirty="0">
                <a:solidFill>
                  <a:schemeClr val="bg1"/>
                </a:solidFill>
              </a:rPr>
              <a:t>QRN 111 – Tafsir Curriculum – Lecture No. </a:t>
            </a:r>
            <a:r>
              <a:rPr lang="en-CA" b="1" dirty="0" smtClean="0">
                <a:solidFill>
                  <a:schemeClr val="bg1"/>
                </a:solidFill>
              </a:rPr>
              <a:t>11</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sp>
        <p:nvSpPr>
          <p:cNvPr id="6"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1254669"/>
          </a:xfrm>
        </p:spPr>
        <p:txBody>
          <a:bodyPr>
            <a:normAutofit fontScale="90000"/>
          </a:bodyPr>
          <a:lstStyle/>
          <a:p>
            <a:r>
              <a:rPr lang="en-US" sz="3600" dirty="0" smtClean="0"/>
              <a:t/>
            </a:r>
            <a:br>
              <a:rPr lang="en-US" sz="3600" dirty="0" smtClean="0"/>
            </a:br>
            <a:r>
              <a:rPr lang="en-US" sz="3600" dirty="0"/>
              <a:t/>
            </a:r>
            <a:br>
              <a:rPr lang="en-US" sz="3600" dirty="0"/>
            </a:br>
            <a:r>
              <a:rPr lang="fr-FR" b="0" dirty="0"/>
              <a:t/>
            </a:r>
            <a:br>
              <a:rPr lang="fr-FR" b="0" dirty="0"/>
            </a:br>
            <a:r>
              <a:rPr lang="en-US" sz="2700" dirty="0" smtClean="0"/>
              <a:t/>
            </a:r>
            <a:br>
              <a:rPr lang="en-US" sz="2700" dirty="0" smtClean="0"/>
            </a:br>
            <a:r>
              <a:rPr lang="en-US" dirty="0" smtClean="0"/>
              <a:t/>
            </a:r>
            <a:br>
              <a:rPr lang="en-US" dirty="0" smtClean="0"/>
            </a:br>
            <a:endParaRPr lang="en-US"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457200"/>
            <a:ext cx="10515600" cy="101890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smtClean="0"/>
              <a:t/>
            </a:r>
            <a:br>
              <a:rPr lang="en-US" sz="3600" smtClean="0"/>
            </a:br>
            <a:r>
              <a:rPr lang="en-US" sz="3600" smtClean="0"/>
              <a:t/>
            </a:r>
            <a:br>
              <a:rPr lang="en-US" sz="3600" smtClean="0"/>
            </a:br>
            <a:r>
              <a:rPr lang="en-US" sz="2700" smtClean="0"/>
              <a:t/>
            </a:r>
            <a:br>
              <a:rPr lang="en-US" sz="2700" smtClean="0"/>
            </a:br>
            <a:r>
              <a:rPr lang="en-US" smtClean="0"/>
              <a:t/>
            </a:r>
            <a:br>
              <a:rPr lang="en-US" smtClean="0"/>
            </a:br>
            <a:endParaRPr lang="en-US"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609600"/>
            <a:ext cx="10515600" cy="101890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smtClean="0"/>
              <a:t/>
            </a:r>
            <a:br>
              <a:rPr lang="en-US" sz="3600" smtClean="0"/>
            </a:br>
            <a:r>
              <a:rPr lang="en-US" sz="3600" smtClean="0"/>
              <a:t/>
            </a:r>
            <a:br>
              <a:rPr lang="en-US" sz="3600" smtClean="0"/>
            </a:br>
            <a:r>
              <a:rPr lang="en-US" sz="2700" smtClean="0"/>
              <a:t/>
            </a:r>
            <a:br>
              <a:rPr lang="en-US" sz="2700" smtClean="0"/>
            </a:br>
            <a:r>
              <a:rPr lang="en-US" smtClean="0"/>
              <a:t/>
            </a:r>
            <a:br>
              <a:rPr lang="en-US" smtClean="0"/>
            </a:br>
            <a:endParaRPr lang="en-US" dirty="0"/>
          </a:p>
        </p:txBody>
      </p:sp>
      <p:sp>
        <p:nvSpPr>
          <p:cNvPr id="11" name="Title 1">
            <a:extLst>
              <a:ext uri="{FF2B5EF4-FFF2-40B4-BE49-F238E27FC236}">
                <a16:creationId xmlns:a16="http://schemas.microsoft.com/office/drawing/2014/main" id="{F71A355E-EAEE-6945-81DD-54F14A9971FD}"/>
              </a:ext>
            </a:extLst>
          </p:cNvPr>
          <p:cNvSpPr txBox="1">
            <a:spLocks/>
          </p:cNvSpPr>
          <p:nvPr/>
        </p:nvSpPr>
        <p:spPr>
          <a:xfrm>
            <a:off x="990600" y="457200"/>
            <a:ext cx="10515600" cy="11109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endParaRPr lang="en-US" sz="2800" dirty="0" smtClean="0"/>
          </a:p>
          <a:p>
            <a:r>
              <a:rPr lang="en-US" sz="2800" dirty="0" smtClean="0"/>
              <a:t>Tafseer </a:t>
            </a:r>
            <a:r>
              <a:rPr lang="en-US" sz="2800" dirty="0"/>
              <a:t>of Surah al-</a:t>
            </a:r>
            <a:r>
              <a:rPr lang="en-US" sz="2800" dirty="0" err="1"/>
              <a:t>Balad</a:t>
            </a:r>
            <a:r>
              <a:rPr lang="en-US" sz="2800" dirty="0"/>
              <a:t>: </a:t>
            </a:r>
            <a:r>
              <a:rPr lang="en-US" sz="2800" dirty="0" err="1"/>
              <a:t>Ayaat</a:t>
            </a:r>
            <a:r>
              <a:rPr lang="en-US" sz="2800" dirty="0"/>
              <a:t> 12-20 – The Path to </a:t>
            </a:r>
          </a:p>
          <a:p>
            <a:r>
              <a:rPr lang="en-US" sz="2800" dirty="0"/>
              <a:t>Moral Heights is Steep like an Uphill Road</a:t>
            </a:r>
          </a:p>
          <a:p>
            <a:r>
              <a:rPr lang="en-US" sz="2800" dirty="0" smtClean="0"/>
              <a:t/>
            </a:r>
            <a:br>
              <a:rPr lang="en-US" sz="2800" dirty="0" smtClean="0"/>
            </a:br>
            <a:endParaRPr lang="en-US" sz="2800" dirty="0"/>
          </a:p>
        </p:txBody>
      </p:sp>
      <p:sp>
        <p:nvSpPr>
          <p:cNvPr id="3" name="Content Placeholder 2"/>
          <p:cNvSpPr>
            <a:spLocks noGrp="1"/>
          </p:cNvSpPr>
          <p:nvPr>
            <p:ph idx="1"/>
          </p:nvPr>
        </p:nvSpPr>
        <p:spPr>
          <a:xfrm>
            <a:off x="838200" y="1660251"/>
            <a:ext cx="10515600" cy="4876264"/>
          </a:xfrm>
        </p:spPr>
        <p:txBody>
          <a:bodyPr>
            <a:noAutofit/>
          </a:bodyPr>
          <a:lstStyle/>
          <a:p>
            <a:r>
              <a:rPr lang="en-US" sz="1600" b="1" i="1" dirty="0">
                <a:solidFill>
                  <a:srgbClr val="006600"/>
                </a:solidFill>
              </a:rPr>
              <a:t>But he did not brave the </a:t>
            </a:r>
            <a:r>
              <a:rPr lang="en-US" sz="1600" b="1" i="1" dirty="0" smtClean="0">
                <a:solidFill>
                  <a:srgbClr val="006600"/>
                </a:solidFill>
              </a:rPr>
              <a:t>ascent/he has not broken through the difficult pass. </a:t>
            </a:r>
            <a:r>
              <a:rPr lang="en-US" sz="1600" dirty="0" smtClean="0"/>
              <a:t>After </a:t>
            </a:r>
            <a:r>
              <a:rPr lang="en-US" sz="1600" dirty="0"/>
              <a:t>reminding man of his reality and Allah’s favors upon him a complaint is being made that all these bounties have not motivated man to attempt the ascent that stands between him and heaven. The word </a:t>
            </a:r>
            <a:r>
              <a:rPr lang="en-US" sz="1600" b="1" i="1" dirty="0" err="1">
                <a:solidFill>
                  <a:srgbClr val="006600"/>
                </a:solidFill>
              </a:rPr>
              <a:t>iqtiham</a:t>
            </a:r>
            <a:r>
              <a:rPr lang="en-US" sz="1600" dirty="0"/>
              <a:t> means </a:t>
            </a:r>
            <a:r>
              <a:rPr lang="en-US" sz="1600" b="1" dirty="0"/>
              <a:t>“to apply oneself to a hard and toilsome task,”</a:t>
            </a:r>
            <a:r>
              <a:rPr lang="en-US" sz="1600" dirty="0"/>
              <a:t> while </a:t>
            </a:r>
            <a:r>
              <a:rPr lang="en-US" sz="1600" b="1" dirty="0">
                <a:solidFill>
                  <a:srgbClr val="006600"/>
                </a:solidFill>
              </a:rPr>
              <a:t>‘</a:t>
            </a:r>
            <a:r>
              <a:rPr lang="en-US" sz="1600" b="1" dirty="0" err="1">
                <a:solidFill>
                  <a:srgbClr val="006600"/>
                </a:solidFill>
              </a:rPr>
              <a:t>aqabah</a:t>
            </a:r>
            <a:r>
              <a:rPr lang="en-US" sz="1600" dirty="0"/>
              <a:t> is the </a:t>
            </a:r>
            <a:r>
              <a:rPr lang="en-US" sz="1600" b="1" dirty="0"/>
              <a:t>steep path that passes through mountains for ascending heights</a:t>
            </a:r>
            <a:r>
              <a:rPr lang="en-US" sz="1600" dirty="0"/>
              <a:t>. Thus, the </a:t>
            </a:r>
            <a:r>
              <a:rPr lang="en-US" sz="1600" i="1" dirty="0"/>
              <a:t>ayah</a:t>
            </a:r>
            <a:r>
              <a:rPr lang="en-US" sz="1600" dirty="0"/>
              <a:t> means </a:t>
            </a:r>
            <a:r>
              <a:rPr lang="en-US" sz="1600" b="1" dirty="0"/>
              <a:t>one of the two paths that We have shown him, leads to heights but is toilsome and steep; man has to tread it against the desires of his self and the temptations of </a:t>
            </a:r>
            <a:r>
              <a:rPr lang="en-US" sz="1600" b="1" dirty="0" err="1"/>
              <a:t>Shaytan</a:t>
            </a:r>
            <a:r>
              <a:rPr lang="en-US" sz="1600" dirty="0"/>
              <a:t>. The other path is </a:t>
            </a:r>
            <a:r>
              <a:rPr lang="en-US" sz="1600" dirty="0" smtClean="0"/>
              <a:t>easy; </a:t>
            </a:r>
            <a:r>
              <a:rPr lang="en-US" sz="1600" dirty="0"/>
              <a:t>one only needs to give free reins to oneself, then one automatically goes on rolling down the abyss. Now, the man to whom We had shown both the paths, adopted the easy down-hill path and abandoned the toilsome path, which leads to the heights</a:t>
            </a:r>
            <a:r>
              <a:rPr lang="en-US" sz="1600" dirty="0" smtClean="0"/>
              <a:t>.</a:t>
            </a:r>
          </a:p>
          <a:p>
            <a:r>
              <a:rPr lang="en-US" sz="1600" b="1" i="1" dirty="0">
                <a:solidFill>
                  <a:srgbClr val="006600"/>
                </a:solidFill>
              </a:rPr>
              <a:t>And what will explain to you what the ascent is? </a:t>
            </a:r>
            <a:r>
              <a:rPr lang="en-US" sz="1600" dirty="0"/>
              <a:t>In order to attain Paradise, one must take the difficult path of ascent. If he does not, it remains an obstruction to that attainment, for the ascent has been clearly indicated in this verse as the obstacle in the way of reaching the destination</a:t>
            </a:r>
            <a:r>
              <a:rPr lang="en-US" sz="1600" dirty="0" smtClean="0"/>
              <a:t>.</a:t>
            </a:r>
            <a:endParaRPr lang="en-US" sz="1600" b="1" i="1" dirty="0" smtClean="0">
              <a:solidFill>
                <a:srgbClr val="006600"/>
              </a:solidFill>
            </a:endParaRPr>
          </a:p>
        </p:txBody>
      </p:sp>
    </p:spTree>
    <p:extLst>
      <p:ext uri="{BB962C8B-B14F-4D97-AF65-F5344CB8AC3E}">
        <p14:creationId xmlns:p14="http://schemas.microsoft.com/office/powerpoint/2010/main" val="3445599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744583" y="517526"/>
            <a:ext cx="10761617" cy="9572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al-</a:t>
            </a:r>
            <a:r>
              <a:rPr lang="en-US" sz="2800" dirty="0" err="1"/>
              <a:t>Balad</a:t>
            </a:r>
            <a:r>
              <a:rPr lang="en-US" sz="2800" dirty="0"/>
              <a:t>: </a:t>
            </a:r>
            <a:r>
              <a:rPr lang="en-US" sz="2800" dirty="0" err="1"/>
              <a:t>Ayaat</a:t>
            </a:r>
            <a:r>
              <a:rPr lang="en-US" sz="2800" dirty="0"/>
              <a:t> 12-20 – The Path to </a:t>
            </a:r>
          </a:p>
          <a:p>
            <a:r>
              <a:rPr lang="en-US" sz="2800" dirty="0"/>
              <a:t>Moral Heights is Steep like an Uphill Road</a:t>
            </a:r>
            <a:endParaRPr lang="en-US" sz="2800" dirty="0"/>
          </a:p>
        </p:txBody>
      </p:sp>
      <p:sp>
        <p:nvSpPr>
          <p:cNvPr id="3" name="Content Placeholder 2"/>
          <p:cNvSpPr>
            <a:spLocks noGrp="1"/>
          </p:cNvSpPr>
          <p:nvPr>
            <p:ph idx="1"/>
          </p:nvPr>
        </p:nvSpPr>
        <p:spPr>
          <a:xfrm>
            <a:off x="838200" y="1690688"/>
            <a:ext cx="10515600" cy="4945243"/>
          </a:xfrm>
        </p:spPr>
        <p:txBody>
          <a:bodyPr>
            <a:noAutofit/>
          </a:bodyPr>
          <a:lstStyle/>
          <a:p>
            <a:r>
              <a:rPr lang="en-US" sz="1800" dirty="0" smtClean="0"/>
              <a:t>Allah </a:t>
            </a:r>
            <a:r>
              <a:rPr lang="en-US" sz="1800" dirty="0"/>
              <a:t>explains to believers how to ascend the difficult pass and how to confront and overcome the obstacles found upon it, enabling them to reach the heights of </a:t>
            </a:r>
            <a:r>
              <a:rPr lang="en-US" sz="1800" dirty="0" smtClean="0"/>
              <a:t>Paradise: </a:t>
            </a:r>
            <a:r>
              <a:rPr lang="en-US" sz="1800" b="1" i="1" dirty="0">
                <a:solidFill>
                  <a:srgbClr val="006600"/>
                </a:solidFill>
              </a:rPr>
              <a:t>The freeing of a slave. Or the feeding on a day of hunger. An orphan near of kin. Or a destitute in the dust. Then he becomes of those who believe, and advise one another to patience, and advise one another to kindness. </a:t>
            </a:r>
            <a:r>
              <a:rPr lang="en-US" sz="1800" dirty="0" smtClean="0"/>
              <a:t>It </a:t>
            </a:r>
            <a:r>
              <a:rPr lang="en-US" sz="1800" dirty="0"/>
              <a:t>is that they should give up spending for </a:t>
            </a:r>
            <a:r>
              <a:rPr lang="en-US" sz="1800" dirty="0" smtClean="0"/>
              <a:t>display </a:t>
            </a:r>
            <a:r>
              <a:rPr lang="en-US" sz="1800" dirty="0"/>
              <a:t>and pride, and instead spend their wealth to help orphans and the needy. They must be compassionate toward people and participate in the development of a society based on virtue and </a:t>
            </a:r>
            <a:r>
              <a:rPr lang="en-US" sz="1800" dirty="0" smtClean="0"/>
              <a:t>righteousness. </a:t>
            </a:r>
            <a:r>
              <a:rPr lang="en-US" sz="1800" dirty="0"/>
              <a:t>The first thing mentioned is the freeing of a slave or </a:t>
            </a:r>
            <a:r>
              <a:rPr lang="en-US" sz="1800" dirty="0" smtClean="0"/>
              <a:t>captive. </a:t>
            </a:r>
            <a:r>
              <a:rPr lang="en-US" sz="1800" dirty="0"/>
              <a:t>The next verses mention feeding the hungry. A time of </a:t>
            </a:r>
            <a:r>
              <a:rPr lang="en-US" sz="1800" b="1" dirty="0"/>
              <a:t>famine and hunger (</a:t>
            </a:r>
            <a:r>
              <a:rPr lang="en-US" sz="1800" b="1" i="1" dirty="0" err="1">
                <a:solidFill>
                  <a:srgbClr val="006600"/>
                </a:solidFill>
              </a:rPr>
              <a:t>masghabah</a:t>
            </a:r>
            <a:r>
              <a:rPr lang="en-US" sz="1800" b="1" dirty="0"/>
              <a:t>) </a:t>
            </a:r>
            <a:r>
              <a:rPr lang="en-US" sz="1800" dirty="0"/>
              <a:t>when food is scarce becomes a time when faith is tested, for one would not find much difficulty sharing food in times of abundance. The one most deserving of aid and kindness at such a time is an orphan who is also a relative. </a:t>
            </a:r>
            <a:endParaRPr lang="en-US" sz="1800" dirty="0" smtClean="0"/>
          </a:p>
        </p:txBody>
      </p:sp>
    </p:spTree>
    <p:extLst>
      <p:ext uri="{BB962C8B-B14F-4D97-AF65-F5344CB8AC3E}">
        <p14:creationId xmlns:p14="http://schemas.microsoft.com/office/powerpoint/2010/main" val="1642978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93668"/>
            <a:ext cx="10515600" cy="4934139"/>
          </a:xfrm>
        </p:spPr>
        <p:txBody>
          <a:bodyPr>
            <a:noAutofit/>
          </a:bodyPr>
          <a:lstStyle/>
          <a:p>
            <a:r>
              <a:rPr lang="en-US" sz="1600" dirty="0"/>
              <a:t>So the path to Paradise and avoidance of Hellfire is described in these verses as performing certain deeds: in particular</a:t>
            </a:r>
            <a:r>
              <a:rPr lang="en-US" sz="1600" b="1" dirty="0"/>
              <a:t>, freeing a captive, feeding the hungry among orphans and the destitute, and then true belief and counseling others to have patience and compassion</a:t>
            </a:r>
            <a:r>
              <a:rPr lang="en-US" sz="1600" dirty="0"/>
              <a:t>. The conjunction in the Arabic text, </a:t>
            </a:r>
            <a:r>
              <a:rPr lang="en-US" sz="1600" b="1" i="1" dirty="0" err="1">
                <a:solidFill>
                  <a:srgbClr val="006600"/>
                </a:solidFill>
              </a:rPr>
              <a:t>thumma</a:t>
            </a:r>
            <a:r>
              <a:rPr lang="en-US" sz="1600" dirty="0"/>
              <a:t>, does not indicate a time sequence but is used only as an introduction to the most important aspect of scaling the ascent, which is the belief that gives such deeds their value and weight in the judgment of Allah. </a:t>
            </a:r>
            <a:r>
              <a:rPr lang="en-US" sz="1600" b="1" i="1" dirty="0">
                <a:solidFill>
                  <a:srgbClr val="006600"/>
                </a:solidFill>
              </a:rPr>
              <a:t>These are the people of happiness</a:t>
            </a:r>
            <a:r>
              <a:rPr lang="en-US" sz="1600" b="1" i="1" dirty="0" smtClean="0">
                <a:solidFill>
                  <a:srgbClr val="006600"/>
                </a:solidFill>
              </a:rPr>
              <a:t>.</a:t>
            </a:r>
          </a:p>
          <a:p>
            <a:r>
              <a:rPr lang="en-US" sz="1600" b="1" i="1" dirty="0" smtClean="0">
                <a:solidFill>
                  <a:srgbClr val="006600"/>
                </a:solidFill>
              </a:rPr>
              <a:t>But </a:t>
            </a:r>
            <a:r>
              <a:rPr lang="en-US" sz="1600" b="1" i="1" dirty="0">
                <a:solidFill>
                  <a:srgbClr val="006600"/>
                </a:solidFill>
              </a:rPr>
              <a:t>as for those who defy Our revelations—these are the people of misery. Upon them is a padlocked </a:t>
            </a:r>
            <a:r>
              <a:rPr lang="en-US" sz="1600" b="1" i="1" dirty="0" smtClean="0">
                <a:solidFill>
                  <a:srgbClr val="006600"/>
                </a:solidFill>
              </a:rPr>
              <a:t>Fire. </a:t>
            </a:r>
            <a:r>
              <a:rPr lang="en-US" sz="1600" dirty="0" smtClean="0"/>
              <a:t>Those </a:t>
            </a:r>
            <a:r>
              <a:rPr lang="en-US" sz="1600" dirty="0"/>
              <a:t>who rejected Allah's signs and guidance can expect no good. Their denial renders worthless any deeds they might do, no matter how impressive they appear to people on the surface. They will receive their records in their left hands. These are the possessors of ill fortune who will enter the Hellfire, where they will be imprisoned and locked in. They are surrounded by fire and trapped within it; this is their eternal dwelling with no chance of escape. </a:t>
            </a:r>
            <a:r>
              <a:rPr lang="en-US" sz="1600" dirty="0" smtClean="0"/>
              <a:t>The </a:t>
            </a:r>
            <a:r>
              <a:rPr lang="en-US" sz="1600" dirty="0"/>
              <a:t>cover over Hell will be sealed and locked forever, containing its fire and its inhabitants. </a:t>
            </a:r>
          </a:p>
        </p:txBody>
      </p:sp>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559526" y="320948"/>
            <a:ext cx="10515600" cy="117316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11200" dirty="0" smtClean="0"/>
              <a:t/>
            </a:r>
            <a:br>
              <a:rPr lang="en-US" sz="11200" dirty="0" smtClean="0"/>
            </a:br>
            <a:r>
              <a:rPr lang="en-US" sz="11200" dirty="0" smtClean="0"/>
              <a:t/>
            </a:r>
            <a:br>
              <a:rPr lang="en-US" sz="11200" dirty="0" smtClean="0"/>
            </a:br>
            <a:r>
              <a:rPr lang="en-US" sz="2700" dirty="0" smtClean="0"/>
              <a:t/>
            </a:r>
            <a:br>
              <a:rPr lang="en-US" sz="27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4"/>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838200" y="365125"/>
            <a:ext cx="10515600" cy="10587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al-</a:t>
            </a:r>
            <a:r>
              <a:rPr lang="en-US" sz="2800" dirty="0" err="1"/>
              <a:t>Balad</a:t>
            </a:r>
            <a:r>
              <a:rPr lang="en-US" sz="2800" dirty="0"/>
              <a:t>: </a:t>
            </a:r>
            <a:r>
              <a:rPr lang="en-US" sz="2800" dirty="0" err="1"/>
              <a:t>Ayaat</a:t>
            </a:r>
            <a:r>
              <a:rPr lang="en-US" sz="2800" dirty="0"/>
              <a:t> 12-20 – The Path to </a:t>
            </a:r>
          </a:p>
          <a:p>
            <a:r>
              <a:rPr lang="en-US" sz="2800" dirty="0"/>
              <a:t>Moral Heights is Steep like an Uphill Road</a:t>
            </a:r>
            <a:endParaRPr lang="en-US" sz="2800" dirty="0"/>
          </a:p>
        </p:txBody>
      </p:sp>
    </p:spTree>
    <p:extLst>
      <p:ext uri="{BB962C8B-B14F-4D97-AF65-F5344CB8AC3E}">
        <p14:creationId xmlns:p14="http://schemas.microsoft.com/office/powerpoint/2010/main" val="923905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3788"/>
          </a:xfrm>
        </p:spPr>
        <p:txBody>
          <a:bodyPr>
            <a:normAutofit/>
          </a:bodyPr>
          <a:lstStyle/>
          <a:p>
            <a:r>
              <a:rPr lang="en-US" sz="3200" dirty="0"/>
              <a:t>Tafseer of Surah </a:t>
            </a:r>
            <a:r>
              <a:rPr lang="en-US" sz="3200" dirty="0" smtClean="0"/>
              <a:t>ash-Shams</a:t>
            </a:r>
            <a:endParaRPr lang="en-US" sz="3200" dirty="0"/>
          </a:p>
        </p:txBody>
      </p:sp>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
        <p:nvSpPr>
          <p:cNvPr id="3" name="Content Placeholder 2"/>
          <p:cNvSpPr>
            <a:spLocks noGrp="1"/>
          </p:cNvSpPr>
          <p:nvPr>
            <p:ph idx="1"/>
          </p:nvPr>
        </p:nvSpPr>
        <p:spPr>
          <a:xfrm>
            <a:off x="838200" y="1690256"/>
            <a:ext cx="10515600" cy="4837550"/>
          </a:xfrm>
        </p:spPr>
        <p:txBody>
          <a:bodyPr>
            <a:normAutofit fontScale="85000" lnSpcReduction="20000"/>
          </a:bodyPr>
          <a:lstStyle/>
          <a:p>
            <a:r>
              <a:rPr lang="en-US" b="1" dirty="0">
                <a:solidFill>
                  <a:srgbClr val="C00000"/>
                </a:solidFill>
              </a:rPr>
              <a:t>Name-</a:t>
            </a:r>
            <a:r>
              <a:rPr lang="en-US" dirty="0">
                <a:solidFill>
                  <a:srgbClr val="C00000"/>
                </a:solidFill>
              </a:rPr>
              <a:t> </a:t>
            </a:r>
            <a:r>
              <a:rPr lang="en-US" dirty="0"/>
              <a:t>after the word </a:t>
            </a:r>
            <a:r>
              <a:rPr lang="en-US" b="1" i="1" dirty="0">
                <a:solidFill>
                  <a:srgbClr val="006600"/>
                </a:solidFill>
              </a:rPr>
              <a:t>ash-shams</a:t>
            </a:r>
            <a:r>
              <a:rPr lang="en-US" b="1" dirty="0">
                <a:solidFill>
                  <a:srgbClr val="006600"/>
                </a:solidFill>
              </a:rPr>
              <a:t> </a:t>
            </a:r>
            <a:r>
              <a:rPr lang="en-US" b="1" dirty="0" smtClean="0">
                <a:solidFill>
                  <a:srgbClr val="006600"/>
                </a:solidFill>
              </a:rPr>
              <a:t>(The Sun) </a:t>
            </a:r>
            <a:r>
              <a:rPr lang="en-US" dirty="0" smtClean="0"/>
              <a:t>with </a:t>
            </a:r>
            <a:r>
              <a:rPr lang="en-US" dirty="0"/>
              <a:t>which it opens</a:t>
            </a:r>
            <a:r>
              <a:rPr lang="en-US" dirty="0" smtClean="0"/>
              <a:t>.</a:t>
            </a:r>
          </a:p>
          <a:p>
            <a:r>
              <a:rPr lang="en-US" b="1" dirty="0" smtClean="0">
                <a:solidFill>
                  <a:srgbClr val="C00000"/>
                </a:solidFill>
              </a:rPr>
              <a:t>Period </a:t>
            </a:r>
            <a:r>
              <a:rPr lang="en-US" b="1" dirty="0">
                <a:solidFill>
                  <a:srgbClr val="C00000"/>
                </a:solidFill>
              </a:rPr>
              <a:t>of Revelation-</a:t>
            </a:r>
            <a:r>
              <a:rPr lang="en-US" dirty="0">
                <a:solidFill>
                  <a:srgbClr val="C00000"/>
                </a:solidFill>
              </a:rPr>
              <a:t> </a:t>
            </a:r>
            <a:r>
              <a:rPr lang="en-US" dirty="0"/>
              <a:t>T</a:t>
            </a:r>
            <a:r>
              <a:rPr lang="en-US" dirty="0" smtClean="0"/>
              <a:t>he </a:t>
            </a:r>
            <a:r>
              <a:rPr lang="en-US" dirty="0"/>
              <a:t>earliest period </a:t>
            </a:r>
            <a:r>
              <a:rPr lang="en-US" b="1" dirty="0"/>
              <a:t>at Makkah </a:t>
            </a:r>
            <a:r>
              <a:rPr lang="en-US" dirty="0"/>
              <a:t>at a stage when opposition to the </a:t>
            </a:r>
            <a:r>
              <a:rPr lang="en-US" dirty="0" smtClean="0"/>
              <a:t>Prophet </a:t>
            </a:r>
            <a:r>
              <a:rPr lang="en-US" dirty="0"/>
              <a:t>(upon whom be Allah's peace) had grown very strong and intense</a:t>
            </a:r>
            <a:r>
              <a:rPr lang="en-US" dirty="0" smtClean="0"/>
              <a:t>.</a:t>
            </a:r>
          </a:p>
          <a:p>
            <a:r>
              <a:rPr lang="en-US" b="1" dirty="0" smtClean="0">
                <a:solidFill>
                  <a:srgbClr val="C00000"/>
                </a:solidFill>
              </a:rPr>
              <a:t>Theme </a:t>
            </a:r>
            <a:r>
              <a:rPr lang="en-US" b="1" dirty="0">
                <a:solidFill>
                  <a:srgbClr val="C00000"/>
                </a:solidFill>
              </a:rPr>
              <a:t>and Subject Matter- </a:t>
            </a:r>
            <a:r>
              <a:rPr lang="en-US" dirty="0"/>
              <a:t>The Surah which maintains the same rhyme in all its </a:t>
            </a:r>
            <a:r>
              <a:rPr lang="en-US" dirty="0" err="1"/>
              <a:t>Ayaat</a:t>
            </a:r>
            <a:r>
              <a:rPr lang="en-US" dirty="0"/>
              <a:t> </a:t>
            </a:r>
            <a:r>
              <a:rPr lang="en-US" dirty="0" smtClean="0"/>
              <a:t>encompasses </a:t>
            </a:r>
            <a:r>
              <a:rPr lang="en-US" dirty="0"/>
              <a:t>truth about </a:t>
            </a:r>
            <a:r>
              <a:rPr lang="en-US" b="1" dirty="0"/>
              <a:t>man’s nature, his inherent abilities, choices and responsibilities in determining his own fate. It distinguishes the good from the evil and warns the people, who were refusing to understand this distinction and insisting on following the evil way, of the evil end</a:t>
            </a:r>
            <a:r>
              <a:rPr lang="en-US" b="1" dirty="0" smtClean="0"/>
              <a:t>. </a:t>
            </a:r>
            <a:r>
              <a:rPr lang="en-US" dirty="0" smtClean="0"/>
              <a:t>Its </a:t>
            </a:r>
            <a:r>
              <a:rPr lang="en-US" dirty="0"/>
              <a:t>verses have been seen by several scholars to be an </a:t>
            </a:r>
            <a:r>
              <a:rPr lang="en-US" b="1" dirty="0"/>
              <a:t>explanation of those in </a:t>
            </a:r>
            <a:r>
              <a:rPr lang="en-US" b="1" dirty="0" err="1"/>
              <a:t>Sūrah</a:t>
            </a:r>
            <a:r>
              <a:rPr lang="en-US" b="1" dirty="0"/>
              <a:t> </a:t>
            </a:r>
            <a:r>
              <a:rPr lang="en-US" b="1" dirty="0" smtClean="0"/>
              <a:t>al-</a:t>
            </a:r>
            <a:r>
              <a:rPr lang="en-US" b="1" dirty="0" err="1" smtClean="0"/>
              <a:t>Layl</a:t>
            </a:r>
            <a:r>
              <a:rPr lang="en-US" dirty="0" smtClean="0"/>
              <a:t>.</a:t>
            </a:r>
            <a:endParaRPr lang="en-US" dirty="0"/>
          </a:p>
        </p:txBody>
      </p:sp>
    </p:spTree>
    <p:extLst>
      <p:ext uri="{BB962C8B-B14F-4D97-AF65-F5344CB8AC3E}">
        <p14:creationId xmlns:p14="http://schemas.microsoft.com/office/powerpoint/2010/main" val="3002988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7104"/>
          </a:xfrm>
        </p:spPr>
        <p:txBody>
          <a:bodyPr>
            <a:normAutofit/>
          </a:bodyPr>
          <a:lstStyle/>
          <a:p>
            <a:r>
              <a:rPr lang="en-US" sz="3200" dirty="0"/>
              <a:t>Tafseer of Surah </a:t>
            </a:r>
            <a:r>
              <a:rPr lang="en-US" sz="3200" dirty="0"/>
              <a:t>ash-Shams: </a:t>
            </a:r>
            <a:r>
              <a:rPr lang="en-US" sz="3200" dirty="0" err="1"/>
              <a:t>Ayaat</a:t>
            </a:r>
            <a:r>
              <a:rPr lang="en-US" sz="3200" dirty="0"/>
              <a:t> </a:t>
            </a:r>
            <a:r>
              <a:rPr lang="en-US" sz="3200" dirty="0" smtClean="0"/>
              <a:t>1-10 </a:t>
            </a:r>
            <a:r>
              <a:rPr lang="en-US" sz="3200" dirty="0"/>
              <a:t>– </a:t>
            </a:r>
            <a:br>
              <a:rPr lang="en-US" sz="3200" dirty="0"/>
            </a:br>
            <a:r>
              <a:rPr lang="en-US" sz="3200" dirty="0"/>
              <a:t>A Look into the Human Soul</a:t>
            </a:r>
            <a:endParaRPr lang="en-US" sz="3200" dirty="0"/>
          </a:p>
        </p:txBody>
      </p:sp>
      <p:pic>
        <p:nvPicPr>
          <p:cNvPr id="8" name="Content Placeholder 7"/>
          <p:cNvPicPr>
            <a:picLocks noGrp="1" noChangeAspect="1"/>
          </p:cNvPicPr>
          <p:nvPr>
            <p:ph idx="1"/>
          </p:nvPr>
        </p:nvPicPr>
        <p:blipFill>
          <a:blip r:embed="rId2"/>
          <a:stretch>
            <a:fillRect/>
          </a:stretch>
        </p:blipFill>
        <p:spPr>
          <a:xfrm>
            <a:off x="838200" y="1676400"/>
            <a:ext cx="10515599" cy="4851406"/>
          </a:xfrm>
          <a:prstGeom prst="rect">
            <a:avLst/>
          </a:prstGeom>
        </p:spPr>
      </p:pic>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a:p>
        </p:txBody>
      </p:sp>
    </p:spTree>
    <p:extLst>
      <p:ext uri="{BB962C8B-B14F-4D97-AF65-F5344CB8AC3E}">
        <p14:creationId xmlns:p14="http://schemas.microsoft.com/office/powerpoint/2010/main" val="2229382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726"/>
          </a:xfrm>
        </p:spPr>
        <p:txBody>
          <a:bodyPr>
            <a:normAutofit/>
          </a:bodyPr>
          <a:lstStyle/>
          <a:p>
            <a:r>
              <a:rPr lang="en-US" sz="3200" dirty="0"/>
              <a:t>Tafseer of Surah ash-Shams: </a:t>
            </a:r>
            <a:r>
              <a:rPr lang="en-US" sz="3200" dirty="0" err="1"/>
              <a:t>Ayaat</a:t>
            </a:r>
            <a:r>
              <a:rPr lang="en-US" sz="3200" dirty="0"/>
              <a:t> 1-10 – </a:t>
            </a:r>
            <a:br>
              <a:rPr lang="en-US" sz="3200" dirty="0"/>
            </a:br>
            <a:r>
              <a:rPr lang="en-US" sz="3200" dirty="0"/>
              <a:t>A Look into the Human Soul</a:t>
            </a:r>
            <a:endParaRPr lang="en-US" sz="3200" dirty="0"/>
          </a:p>
        </p:txBody>
      </p:sp>
      <p:sp>
        <p:nvSpPr>
          <p:cNvPr id="3" name="Content Placeholder 2"/>
          <p:cNvSpPr>
            <a:spLocks noGrp="1"/>
          </p:cNvSpPr>
          <p:nvPr>
            <p:ph idx="1"/>
          </p:nvPr>
        </p:nvSpPr>
        <p:spPr>
          <a:xfrm>
            <a:off x="470263" y="1648691"/>
            <a:ext cx="11220993" cy="5065619"/>
          </a:xfrm>
        </p:spPr>
        <p:txBody>
          <a:bodyPr>
            <a:noAutofit/>
          </a:bodyPr>
          <a:lstStyle/>
          <a:p>
            <a:r>
              <a:rPr lang="en-US" sz="1800" dirty="0" smtClean="0"/>
              <a:t>Allah </a:t>
            </a:r>
            <a:r>
              <a:rPr lang="en-US" sz="1800" dirty="0"/>
              <a:t>swears by some of His contrasting creations - </a:t>
            </a:r>
            <a:r>
              <a:rPr lang="en-US" sz="1800" b="1" i="1" dirty="0" smtClean="0">
                <a:solidFill>
                  <a:srgbClr val="006600"/>
                </a:solidFill>
              </a:rPr>
              <a:t>“By </a:t>
            </a:r>
            <a:r>
              <a:rPr lang="en-US" sz="1800" b="1" i="1" dirty="0">
                <a:solidFill>
                  <a:srgbClr val="006600"/>
                </a:solidFill>
              </a:rPr>
              <a:t>the sun and its </a:t>
            </a:r>
            <a:r>
              <a:rPr lang="en-US" sz="1800" b="1" i="1" dirty="0" smtClean="0">
                <a:solidFill>
                  <a:srgbClr val="006600"/>
                </a:solidFill>
              </a:rPr>
              <a:t>radiance</a:t>
            </a:r>
            <a:r>
              <a:rPr lang="en-US" sz="1800" b="1" i="1" dirty="0">
                <a:solidFill>
                  <a:srgbClr val="006600"/>
                </a:solidFill>
              </a:rPr>
              <a:t>.” </a:t>
            </a:r>
            <a:r>
              <a:rPr lang="en-US" sz="1800" dirty="0" smtClean="0"/>
              <a:t>First, </a:t>
            </a:r>
            <a:r>
              <a:rPr lang="en-US" sz="1800" b="1" i="1" dirty="0" smtClean="0">
                <a:solidFill>
                  <a:srgbClr val="006600"/>
                </a:solidFill>
              </a:rPr>
              <a:t>by </a:t>
            </a:r>
            <a:r>
              <a:rPr lang="en-US" sz="1800" b="1" i="1" dirty="0">
                <a:solidFill>
                  <a:srgbClr val="006600"/>
                </a:solidFill>
              </a:rPr>
              <a:t>the sun and its bright morning light</a:t>
            </a:r>
            <a:r>
              <a:rPr lang="en-US" sz="1800" dirty="0"/>
              <a:t>. </a:t>
            </a:r>
            <a:r>
              <a:rPr lang="en-US" sz="1800" b="1" i="1" dirty="0" err="1">
                <a:solidFill>
                  <a:srgbClr val="006600"/>
                </a:solidFill>
              </a:rPr>
              <a:t>Dhuḥā</a:t>
            </a:r>
            <a:r>
              <a:rPr lang="en-US" sz="1800" dirty="0"/>
              <a:t> specifically expresses the </a:t>
            </a:r>
            <a:r>
              <a:rPr lang="en-US" sz="1800" b="1" dirty="0"/>
              <a:t>clear light of mid-morning produced by the sun</a:t>
            </a:r>
            <a:r>
              <a:rPr lang="en-US" sz="1800" dirty="0"/>
              <a:t>. </a:t>
            </a:r>
            <a:endParaRPr lang="en-US" sz="1800" dirty="0" smtClean="0"/>
          </a:p>
          <a:p>
            <a:r>
              <a:rPr lang="en-US" sz="1800" dirty="0" smtClean="0"/>
              <a:t>Then </a:t>
            </a:r>
            <a:r>
              <a:rPr lang="en-US" sz="1800" dirty="0"/>
              <a:t>He swears </a:t>
            </a:r>
            <a:r>
              <a:rPr lang="en-US" sz="1800" dirty="0" smtClean="0"/>
              <a:t>“</a:t>
            </a:r>
            <a:r>
              <a:rPr lang="en-US" sz="1800" b="1" i="1" dirty="0" smtClean="0">
                <a:solidFill>
                  <a:srgbClr val="006600"/>
                </a:solidFill>
              </a:rPr>
              <a:t>And </a:t>
            </a:r>
            <a:r>
              <a:rPr lang="en-US" sz="1800" b="1" i="1" dirty="0">
                <a:solidFill>
                  <a:srgbClr val="006600"/>
                </a:solidFill>
              </a:rPr>
              <a:t>the moon as it follows </a:t>
            </a:r>
            <a:r>
              <a:rPr lang="en-US" sz="1800" b="1" i="1" dirty="0" smtClean="0">
                <a:solidFill>
                  <a:srgbClr val="006600"/>
                </a:solidFill>
              </a:rPr>
              <a:t>it” </a:t>
            </a:r>
            <a:r>
              <a:rPr lang="en-US" sz="1800" dirty="0" smtClean="0"/>
              <a:t>which </a:t>
            </a:r>
            <a:r>
              <a:rPr lang="en-US" sz="1800" dirty="0"/>
              <a:t>is visible with the disappearance of the sun, or </a:t>
            </a:r>
            <a:r>
              <a:rPr lang="en-US" sz="1800" b="1" dirty="0"/>
              <a:t>which follows in its own orbit</a:t>
            </a:r>
            <a:r>
              <a:rPr lang="en-US" sz="1800" dirty="0"/>
              <a:t>. </a:t>
            </a:r>
            <a:endParaRPr lang="en-US" sz="1800" dirty="0" smtClean="0"/>
          </a:p>
          <a:p>
            <a:r>
              <a:rPr lang="en-US" sz="1800" b="1" i="1" dirty="0" smtClean="0">
                <a:solidFill>
                  <a:srgbClr val="006600"/>
                </a:solidFill>
              </a:rPr>
              <a:t>And </a:t>
            </a:r>
            <a:r>
              <a:rPr lang="en-US" sz="1800" b="1" i="1" dirty="0">
                <a:solidFill>
                  <a:srgbClr val="006600"/>
                </a:solidFill>
              </a:rPr>
              <a:t>the day as it reveals it. And the night as it conceals it. </a:t>
            </a:r>
            <a:r>
              <a:rPr lang="en-US" sz="1800" dirty="0" smtClean="0"/>
              <a:t>Allah </a:t>
            </a:r>
            <a:r>
              <a:rPr lang="en-US" sz="1800" dirty="0"/>
              <a:t>swears by the day, making the earth visible, and the night, covering and concealing it in darkness. Or Allah swears by the day in which the sun becomes visible and the night in which it is concealed from </a:t>
            </a:r>
            <a:r>
              <a:rPr lang="en-US" sz="1800" dirty="0" smtClean="0"/>
              <a:t>view. </a:t>
            </a:r>
          </a:p>
          <a:p>
            <a:r>
              <a:rPr lang="en-US" sz="1800" b="1" i="1" dirty="0" smtClean="0">
                <a:solidFill>
                  <a:srgbClr val="006600"/>
                </a:solidFill>
              </a:rPr>
              <a:t>And </a:t>
            </a:r>
            <a:r>
              <a:rPr lang="en-US" sz="1800" b="1" i="1" dirty="0">
                <a:solidFill>
                  <a:srgbClr val="006600"/>
                </a:solidFill>
              </a:rPr>
              <a:t>the sky and He who built it. And the earth and He who spread it. </a:t>
            </a:r>
            <a:r>
              <a:rPr lang="en-US" sz="1800" dirty="0" smtClean="0"/>
              <a:t>The </a:t>
            </a:r>
            <a:r>
              <a:rPr lang="en-US" sz="1800" dirty="0"/>
              <a:t>Creator then swears by the sky and by that which structured it, meaning Himself, And He swears by the earth and by that which made its spherical shape seem to man as a flat surface, enabling him to live upon it with </a:t>
            </a:r>
            <a:r>
              <a:rPr lang="en-US" sz="1800" dirty="0" smtClean="0"/>
              <a:t>ease. </a:t>
            </a:r>
            <a:endParaRPr lang="en-US" sz="1800" b="1" i="1" dirty="0">
              <a:solidFill>
                <a:srgbClr val="006600"/>
              </a:solidFill>
            </a:endParaRPr>
          </a:p>
        </p:txBody>
      </p:sp>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15</a:t>
            </a:fld>
            <a:endParaRPr lang="en-US" dirty="0"/>
          </a:p>
        </p:txBody>
      </p:sp>
    </p:spTree>
    <p:extLst>
      <p:ext uri="{BB962C8B-B14F-4D97-AF65-F5344CB8AC3E}">
        <p14:creationId xmlns:p14="http://schemas.microsoft.com/office/powerpoint/2010/main" val="2928185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0349"/>
          </a:xfrm>
        </p:spPr>
        <p:txBody>
          <a:bodyPr>
            <a:normAutofit/>
          </a:bodyPr>
          <a:lstStyle/>
          <a:p>
            <a:r>
              <a:rPr lang="en-US" sz="3200" dirty="0"/>
              <a:t>Tafseer of Surah ash-Shams: </a:t>
            </a:r>
            <a:r>
              <a:rPr lang="en-US" sz="3200" dirty="0" err="1"/>
              <a:t>Ayaat</a:t>
            </a:r>
            <a:r>
              <a:rPr lang="en-US" sz="3200" dirty="0"/>
              <a:t> 1-10 – </a:t>
            </a:r>
            <a:br>
              <a:rPr lang="en-US" sz="3200" dirty="0"/>
            </a:br>
            <a:r>
              <a:rPr lang="en-US" sz="3200" dirty="0"/>
              <a:t>A Look into the Human Soul</a:t>
            </a:r>
            <a:endParaRPr lang="en-US" sz="3200" dirty="0"/>
          </a:p>
        </p:txBody>
      </p:sp>
      <p:sp>
        <p:nvSpPr>
          <p:cNvPr id="3" name="Content Placeholder 2"/>
          <p:cNvSpPr>
            <a:spLocks noGrp="1"/>
          </p:cNvSpPr>
          <p:nvPr>
            <p:ph idx="1"/>
          </p:nvPr>
        </p:nvSpPr>
        <p:spPr>
          <a:xfrm>
            <a:off x="838200" y="1802675"/>
            <a:ext cx="10515600" cy="4725132"/>
          </a:xfrm>
        </p:spPr>
        <p:txBody>
          <a:bodyPr>
            <a:normAutofit fontScale="92500" lnSpcReduction="20000"/>
          </a:bodyPr>
          <a:lstStyle/>
          <a:p>
            <a:r>
              <a:rPr lang="en-US" sz="1800" b="1" i="1" dirty="0">
                <a:solidFill>
                  <a:srgbClr val="006600"/>
                </a:solidFill>
              </a:rPr>
              <a:t>And the soul and He who proportioned it. And inspired it with its wickedness and its righteousness. </a:t>
            </a:r>
            <a:r>
              <a:rPr lang="en-US" sz="1800" dirty="0"/>
              <a:t>Allah </a:t>
            </a:r>
            <a:r>
              <a:rPr lang="en-US" sz="1800" dirty="0" err="1"/>
              <a:t>taʽālā</a:t>
            </a:r>
            <a:r>
              <a:rPr lang="en-US" sz="1800" dirty="0"/>
              <a:t> then swears by the human soul and by Himself, i.e., the one who created that soul with a sound nature, who balanced and refined it, who instilled in it consciousness and implanted in it a sense of right and wrong. </a:t>
            </a:r>
            <a:r>
              <a:rPr lang="en-US" sz="1800" b="1" i="1" dirty="0" err="1">
                <a:solidFill>
                  <a:srgbClr val="006600"/>
                </a:solidFill>
              </a:rPr>
              <a:t>Fujūr</a:t>
            </a:r>
            <a:r>
              <a:rPr lang="en-US" sz="1800" b="1" i="1" dirty="0">
                <a:solidFill>
                  <a:srgbClr val="006600"/>
                </a:solidFill>
              </a:rPr>
              <a:t> </a:t>
            </a:r>
            <a:r>
              <a:rPr lang="en-US" sz="1800" dirty="0"/>
              <a:t>denotes </a:t>
            </a:r>
            <a:r>
              <a:rPr lang="en-US" sz="1800" b="1" dirty="0"/>
              <a:t>rebellion, breach and violation</a:t>
            </a:r>
            <a:r>
              <a:rPr lang="en-US" sz="1800" dirty="0"/>
              <a:t>, while </a:t>
            </a:r>
            <a:r>
              <a:rPr lang="en-US" sz="1800" b="1" i="1" dirty="0" err="1">
                <a:solidFill>
                  <a:srgbClr val="006600"/>
                </a:solidFill>
              </a:rPr>
              <a:t>taqwā</a:t>
            </a:r>
            <a:r>
              <a:rPr lang="en-US" sz="1800" dirty="0"/>
              <a:t> is </a:t>
            </a:r>
            <a:r>
              <a:rPr lang="en-US" sz="1800" b="1" dirty="0"/>
              <a:t>consciousness of Allah, caution and </a:t>
            </a:r>
            <a:r>
              <a:rPr lang="en-US" sz="1800" b="1" dirty="0" smtClean="0"/>
              <a:t>righteousness</a:t>
            </a:r>
            <a:r>
              <a:rPr lang="en-US" sz="1800" dirty="0" smtClean="0"/>
              <a:t>.</a:t>
            </a:r>
          </a:p>
          <a:p>
            <a:r>
              <a:rPr lang="en-US" sz="1800" dirty="0" smtClean="0"/>
              <a:t>The </a:t>
            </a:r>
            <a:r>
              <a:rPr lang="en-US" sz="1800" dirty="0"/>
              <a:t>object of that oath sworn by Allah is the </a:t>
            </a:r>
            <a:r>
              <a:rPr lang="en-US" sz="1800" b="1" dirty="0" err="1"/>
              <a:t>sūrah's</a:t>
            </a:r>
            <a:r>
              <a:rPr lang="en-US" sz="1800" b="1" dirty="0"/>
              <a:t> message </a:t>
            </a:r>
            <a:r>
              <a:rPr lang="en-US" sz="1800" dirty="0"/>
              <a:t>– </a:t>
            </a:r>
            <a:r>
              <a:rPr lang="en-US" sz="1800" b="1" dirty="0"/>
              <a:t>man may purify his soul or corrupt it, and he will obtain the result of that</a:t>
            </a:r>
            <a:r>
              <a:rPr lang="en-US" sz="1800" dirty="0" smtClean="0"/>
              <a:t>.</a:t>
            </a:r>
            <a:r>
              <a:rPr lang="en-US" sz="1800" b="1" i="1" dirty="0">
                <a:solidFill>
                  <a:srgbClr val="006600"/>
                </a:solidFill>
              </a:rPr>
              <a:t> Successful is he who purifies it. Failing is he who corrupts it./Successful is the one who keeps it pure, and ruined is the one who corrupts it</a:t>
            </a:r>
            <a:r>
              <a:rPr lang="en-US" sz="1800" b="1" i="1" dirty="0" smtClean="0">
                <a:solidFill>
                  <a:srgbClr val="006600"/>
                </a:solidFill>
              </a:rPr>
              <a:t>.</a:t>
            </a:r>
          </a:p>
          <a:p>
            <a:pPr marL="0" indent="0">
              <a:buNone/>
            </a:pPr>
            <a:r>
              <a:rPr lang="en-US" sz="1800" dirty="0" smtClean="0"/>
              <a:t>(Abu </a:t>
            </a:r>
            <a:r>
              <a:rPr lang="en-US" sz="1800" dirty="0"/>
              <a:t>Huraira and ibn ‘Abbas </a:t>
            </a:r>
            <a:r>
              <a:rPr lang="en-US" sz="1800" dirty="0" err="1"/>
              <a:t>radhiAllahu</a:t>
            </a:r>
            <a:r>
              <a:rPr lang="en-US" sz="1800" dirty="0"/>
              <a:t> ‘</a:t>
            </a:r>
            <a:r>
              <a:rPr lang="en-US" sz="1800" dirty="0" err="1"/>
              <a:t>anhum</a:t>
            </a:r>
            <a:r>
              <a:rPr lang="en-US" sz="1800" dirty="0"/>
              <a:t> reported that whenever the </a:t>
            </a:r>
            <a:r>
              <a:rPr lang="en-US" sz="1800" b="1" dirty="0"/>
              <a:t>Prophet</a:t>
            </a:r>
            <a:r>
              <a:rPr lang="en-US" sz="1800" dirty="0"/>
              <a:t> </a:t>
            </a:r>
            <a:r>
              <a:rPr lang="en-US" sz="1800" dirty="0" err="1"/>
              <a:t>salAllahu</a:t>
            </a:r>
            <a:r>
              <a:rPr lang="en-US" sz="1800" dirty="0"/>
              <a:t> ‘</a:t>
            </a:r>
            <a:r>
              <a:rPr lang="en-US" sz="1800" dirty="0" err="1"/>
              <a:t>alayhi</a:t>
            </a:r>
            <a:r>
              <a:rPr lang="en-US" sz="1800" dirty="0"/>
              <a:t> </a:t>
            </a:r>
            <a:r>
              <a:rPr lang="en-US" sz="1800" dirty="0" err="1"/>
              <a:t>wa</a:t>
            </a:r>
            <a:r>
              <a:rPr lang="en-US" sz="1800" dirty="0"/>
              <a:t> </a:t>
            </a:r>
            <a:r>
              <a:rPr lang="en-US" sz="1800" dirty="0" err="1"/>
              <a:t>sallam</a:t>
            </a:r>
            <a:r>
              <a:rPr lang="en-US" sz="1800" dirty="0"/>
              <a:t> </a:t>
            </a:r>
            <a:r>
              <a:rPr lang="en-US" sz="1800" dirty="0" smtClean="0"/>
              <a:t>recited: </a:t>
            </a:r>
            <a:r>
              <a:rPr lang="ar-EG" sz="1800" b="1" i="1" dirty="0">
                <a:solidFill>
                  <a:srgbClr val="006600"/>
                </a:solidFill>
              </a:rPr>
              <a:t>وَنَفْسٍ وَمَا سَوَّاهَا – فَأَلْهَمَهَا فُجُورَهَا وَتَقْوَاهَا </a:t>
            </a:r>
            <a:r>
              <a:rPr lang="en-US" sz="1800" b="1" i="1" dirty="0">
                <a:solidFill>
                  <a:srgbClr val="006600"/>
                </a:solidFill>
              </a:rPr>
              <a:t>  </a:t>
            </a:r>
            <a:r>
              <a:rPr lang="en-US" sz="1800" b="1" i="1" dirty="0"/>
              <a:t>he would stop and say the following </a:t>
            </a:r>
            <a:r>
              <a:rPr lang="en-US" sz="1800" b="1" i="1" dirty="0" err="1"/>
              <a:t>du`a</a:t>
            </a:r>
            <a:r>
              <a:rPr lang="en-US" sz="1800" b="1" i="1" dirty="0"/>
              <a:t>,</a:t>
            </a:r>
            <a:endParaRPr lang="en-US" sz="1800" b="1" i="1" dirty="0" smtClean="0"/>
          </a:p>
          <a:p>
            <a:pPr marL="0" indent="0">
              <a:buNone/>
            </a:pPr>
            <a:r>
              <a:rPr lang="ar-EG" sz="1800" b="1" i="1" dirty="0" smtClean="0">
                <a:solidFill>
                  <a:srgbClr val="006600"/>
                </a:solidFill>
              </a:rPr>
              <a:t>اللْهُمَّ آتِ نَفْسِي تَقْوَاهَا، أَنْتَ وَلِيُّهَا وَمَوْلَاهَا، وَخَيْرُ مَنْ زَكَّاهَا</a:t>
            </a:r>
            <a:r>
              <a:rPr lang="en-US" sz="1800" b="1" i="1" dirty="0" smtClean="0">
                <a:solidFill>
                  <a:srgbClr val="006600"/>
                </a:solidFill>
              </a:rPr>
              <a:t>  O Allah! Give my soul its good. You are its Guardian and Master, and the best to purify it</a:t>
            </a:r>
            <a:r>
              <a:rPr lang="en-US" sz="1800" b="1" i="1" dirty="0" smtClean="0"/>
              <a:t>.”)</a:t>
            </a:r>
          </a:p>
          <a:p>
            <a:endParaRPr lang="en-US" sz="2000" b="1" i="1" dirty="0">
              <a:solidFill>
                <a:srgbClr val="006600"/>
              </a:solidFill>
            </a:endParaRPr>
          </a:p>
          <a:p>
            <a:endParaRPr lang="en-US" sz="1900" dirty="0" smtClean="0"/>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16</a:t>
            </a:fld>
            <a:endParaRPr lang="en-US"/>
          </a:p>
        </p:txBody>
      </p:sp>
    </p:spTree>
    <p:extLst>
      <p:ext uri="{BB962C8B-B14F-4D97-AF65-F5344CB8AC3E}">
        <p14:creationId xmlns:p14="http://schemas.microsoft.com/office/powerpoint/2010/main" val="2002627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0978"/>
          </a:xfrm>
        </p:spPr>
        <p:txBody>
          <a:bodyPr>
            <a:normAutofit/>
          </a:bodyPr>
          <a:lstStyle/>
          <a:p>
            <a:r>
              <a:rPr lang="en-US" sz="3200" dirty="0"/>
              <a:t>Tafseer of Surah ash-Shams: </a:t>
            </a:r>
            <a:r>
              <a:rPr lang="en-US" sz="3200" dirty="0" err="1"/>
              <a:t>Ayaat</a:t>
            </a:r>
            <a:r>
              <a:rPr lang="en-US" sz="3200" dirty="0"/>
              <a:t> </a:t>
            </a:r>
            <a:r>
              <a:rPr lang="en-US" sz="3200" dirty="0" smtClean="0"/>
              <a:t>11-15 </a:t>
            </a:r>
            <a:r>
              <a:rPr lang="en-US" sz="3200" dirty="0"/>
              <a:t>– </a:t>
            </a:r>
            <a:br>
              <a:rPr lang="en-US" sz="3200" dirty="0"/>
            </a:br>
            <a:r>
              <a:rPr lang="en-US" sz="3200" dirty="0"/>
              <a:t>An Example from History</a:t>
            </a:r>
            <a:endParaRPr lang="en-US" sz="3200" dirty="0"/>
          </a:p>
        </p:txBody>
      </p:sp>
      <p:pic>
        <p:nvPicPr>
          <p:cNvPr id="6" name="Content Placeholder 5"/>
          <p:cNvPicPr>
            <a:picLocks noGrp="1" noChangeAspect="1"/>
          </p:cNvPicPr>
          <p:nvPr>
            <p:ph idx="1"/>
          </p:nvPr>
        </p:nvPicPr>
        <p:blipFill>
          <a:blip r:embed="rId2"/>
          <a:stretch>
            <a:fillRect/>
          </a:stretch>
        </p:blipFill>
        <p:spPr>
          <a:xfrm>
            <a:off x="1641763" y="1690255"/>
            <a:ext cx="8908473" cy="4837551"/>
          </a:xfrm>
          <a:prstGeom prst="rect">
            <a:avLst/>
          </a:prstGeom>
        </p:spPr>
      </p:pic>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17</a:t>
            </a:fld>
            <a:endParaRPr lang="en-US"/>
          </a:p>
        </p:txBody>
      </p:sp>
    </p:spTree>
    <p:extLst>
      <p:ext uri="{BB962C8B-B14F-4D97-AF65-F5344CB8AC3E}">
        <p14:creationId xmlns:p14="http://schemas.microsoft.com/office/powerpoint/2010/main" val="2620246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9657"/>
          </a:xfrm>
        </p:spPr>
        <p:txBody>
          <a:bodyPr>
            <a:normAutofit/>
          </a:bodyPr>
          <a:lstStyle/>
          <a:p>
            <a:r>
              <a:rPr lang="en-US" sz="3200" dirty="0"/>
              <a:t>Tafseer of Surah ash-Shams: </a:t>
            </a:r>
            <a:r>
              <a:rPr lang="en-US" sz="3200" dirty="0" err="1"/>
              <a:t>Ayaat</a:t>
            </a:r>
            <a:r>
              <a:rPr lang="en-US" sz="3200" dirty="0"/>
              <a:t> 11-15 – </a:t>
            </a:r>
            <a:br>
              <a:rPr lang="en-US" sz="3200" dirty="0"/>
            </a:br>
            <a:r>
              <a:rPr lang="en-US" sz="3200" dirty="0"/>
              <a:t>An Example from History</a:t>
            </a:r>
            <a:endParaRPr lang="en-US" sz="3200" dirty="0"/>
          </a:p>
        </p:txBody>
      </p:sp>
      <p:sp>
        <p:nvSpPr>
          <p:cNvPr id="3" name="Content Placeholder 2"/>
          <p:cNvSpPr>
            <a:spLocks noGrp="1"/>
          </p:cNvSpPr>
          <p:nvPr>
            <p:ph idx="1"/>
          </p:nvPr>
        </p:nvSpPr>
        <p:spPr>
          <a:xfrm>
            <a:off x="838200" y="1685110"/>
            <a:ext cx="10515600" cy="4842696"/>
          </a:xfrm>
        </p:spPr>
        <p:txBody>
          <a:bodyPr>
            <a:normAutofit fontScale="92500"/>
          </a:bodyPr>
          <a:lstStyle/>
          <a:p>
            <a:r>
              <a:rPr lang="en-US" sz="1600" b="1" i="1" dirty="0" err="1">
                <a:solidFill>
                  <a:srgbClr val="006600"/>
                </a:solidFill>
              </a:rPr>
              <a:t>Thamood</a:t>
            </a:r>
            <a:r>
              <a:rPr lang="en-US" sz="1600" b="1" i="1" dirty="0">
                <a:solidFill>
                  <a:srgbClr val="006600"/>
                </a:solidFill>
              </a:rPr>
              <a:t> denied in its pride. When it followed its most wicked. The messenger of Allah said to them, “This is the she-camel </a:t>
            </a:r>
            <a:r>
              <a:rPr lang="en-US" sz="1600" b="1" i="1" dirty="0" smtClean="0">
                <a:solidFill>
                  <a:srgbClr val="006600"/>
                </a:solidFill>
              </a:rPr>
              <a:t>of Allah</a:t>
            </a:r>
            <a:r>
              <a:rPr lang="en-US" sz="1600" b="1" i="1" dirty="0">
                <a:solidFill>
                  <a:srgbClr val="006600"/>
                </a:solidFill>
              </a:rPr>
              <a:t>, so let her drink.” But they called him a liar, and </a:t>
            </a:r>
            <a:r>
              <a:rPr lang="en-US" sz="1600" b="1" i="1" dirty="0" smtClean="0">
                <a:solidFill>
                  <a:srgbClr val="006600"/>
                </a:solidFill>
              </a:rPr>
              <a:t>hamstrung/crippled </a:t>
            </a:r>
            <a:r>
              <a:rPr lang="en-US" sz="1600" b="1" i="1" dirty="0">
                <a:solidFill>
                  <a:srgbClr val="006600"/>
                </a:solidFill>
              </a:rPr>
              <a:t>her. </a:t>
            </a:r>
            <a:endParaRPr lang="en-US" sz="1600" b="1" i="1" dirty="0" smtClean="0">
              <a:solidFill>
                <a:srgbClr val="006600"/>
              </a:solidFill>
            </a:endParaRPr>
          </a:p>
          <a:p>
            <a:r>
              <a:rPr lang="en-US" sz="1600" dirty="0" smtClean="0"/>
              <a:t>After </a:t>
            </a:r>
            <a:r>
              <a:rPr lang="en-US" sz="1600" dirty="0"/>
              <a:t>mentioning the two types of people, the successful ones and the unsuccessful ones, </a:t>
            </a:r>
            <a:r>
              <a:rPr lang="en-US" sz="1600" dirty="0" smtClean="0"/>
              <a:t>Allah</a:t>
            </a:r>
            <a:r>
              <a:rPr lang="en-US" sz="1600" i="1" dirty="0"/>
              <a:t> </a:t>
            </a:r>
            <a:r>
              <a:rPr lang="en-US" sz="1600" dirty="0"/>
              <a:t>gives us an example of the failure which befalls those who corrupt themselves, and erect a barrier between themselves and divine guidance</a:t>
            </a:r>
            <a:r>
              <a:rPr lang="en-US" sz="1600" dirty="0"/>
              <a:t>. One example of those who corrupted their souls is the tribe of </a:t>
            </a:r>
            <a:r>
              <a:rPr lang="en-US" sz="1600" b="1" i="1" dirty="0" err="1"/>
              <a:t>Thamūd</a:t>
            </a:r>
            <a:r>
              <a:rPr lang="en-US" sz="1600" b="1" dirty="0"/>
              <a:t>, who denied Allah's prophet, </a:t>
            </a:r>
            <a:r>
              <a:rPr lang="en-US" sz="1600" b="1" dirty="0" err="1"/>
              <a:t>Ṣāliḥ</a:t>
            </a:r>
            <a:r>
              <a:rPr lang="en-US" sz="1600" b="1" dirty="0"/>
              <a:t> due to their arrogance and tyranny</a:t>
            </a:r>
            <a:r>
              <a:rPr lang="en-US" sz="1600" dirty="0"/>
              <a:t>. They had reached a high level of prosperity and power, and Allah had given them authority in the land while prohibiting corruption therein. But they forgot their Lord and turned to sin and idol worship, so a messenger was raised among them to remind and warn </a:t>
            </a:r>
            <a:r>
              <a:rPr lang="en-US" sz="1600" dirty="0" smtClean="0"/>
              <a:t>them.</a:t>
            </a:r>
          </a:p>
          <a:p>
            <a:r>
              <a:rPr lang="en-US" sz="1600" dirty="0"/>
              <a:t>The prophet </a:t>
            </a:r>
            <a:r>
              <a:rPr lang="en-US" sz="1600" dirty="0" err="1"/>
              <a:t>Ṣāliḥ</a:t>
            </a:r>
            <a:r>
              <a:rPr lang="en-US" sz="1600" dirty="0"/>
              <a:t> warned the people of </a:t>
            </a:r>
            <a:r>
              <a:rPr lang="en-US" sz="1600" dirty="0" err="1"/>
              <a:t>Thamūd</a:t>
            </a:r>
            <a:r>
              <a:rPr lang="en-US" sz="1600" dirty="0"/>
              <a:t> not to harm the she-camel or deprive her of her right to drink from the water which she shared with them by the command of Allah. But they refused, urging their evil companion to do away with </a:t>
            </a:r>
            <a:r>
              <a:rPr lang="en-US" sz="1600" dirty="0" smtClean="0"/>
              <a:t>her. </a:t>
            </a:r>
            <a:r>
              <a:rPr lang="en-US" sz="1600" dirty="0"/>
              <a:t>The </a:t>
            </a:r>
            <a:r>
              <a:rPr lang="en-US" sz="1600" dirty="0" err="1"/>
              <a:t>Thamūd</a:t>
            </a:r>
            <a:r>
              <a:rPr lang="en-US" sz="1600" dirty="0"/>
              <a:t> defied their prophet and plotted to eliminate the she-camel. Their wicked leader began by slashing her </a:t>
            </a:r>
            <a:r>
              <a:rPr lang="en-US" sz="1600" dirty="0" smtClean="0"/>
              <a:t>hind legs </a:t>
            </a:r>
            <a:r>
              <a:rPr lang="en-US" sz="1600" dirty="0"/>
              <a:t>with his sword, and as she fell the others moved in to kill </a:t>
            </a:r>
            <a:r>
              <a:rPr lang="en-US" sz="1600" dirty="0" smtClean="0"/>
              <a:t>her.</a:t>
            </a:r>
            <a:r>
              <a:rPr lang="en-US" sz="1600" b="1" i="1" dirty="0">
                <a:solidFill>
                  <a:srgbClr val="006600"/>
                </a:solidFill>
              </a:rPr>
              <a:t> So their Lord crushed them for their sin, and leveled it. And He does not fear its sequel/consequence thereof.</a:t>
            </a:r>
          </a:p>
          <a:p>
            <a:endParaRPr lang="en-US" sz="1600" b="1" i="1" dirty="0">
              <a:solidFill>
                <a:srgbClr val="006600"/>
              </a:solidFill>
            </a:endParaRPr>
          </a:p>
        </p:txBody>
      </p:sp>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18</a:t>
            </a:fld>
            <a:endParaRPr lang="en-US"/>
          </a:p>
        </p:txBody>
      </p:sp>
    </p:spTree>
    <p:extLst>
      <p:ext uri="{BB962C8B-B14F-4D97-AF65-F5344CB8AC3E}">
        <p14:creationId xmlns:p14="http://schemas.microsoft.com/office/powerpoint/2010/main" val="4154293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Discussion</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a:t>Allah reminds man </a:t>
            </a:r>
            <a:r>
              <a:rPr lang="en-US" dirty="0" smtClean="0"/>
              <a:t>in surah al-</a:t>
            </a:r>
            <a:r>
              <a:rPr lang="en-US" dirty="0" err="1" smtClean="0"/>
              <a:t>Balad</a:t>
            </a:r>
            <a:r>
              <a:rPr lang="en-US" dirty="0" smtClean="0"/>
              <a:t> of </a:t>
            </a:r>
            <a:r>
              <a:rPr lang="en-US" dirty="0"/>
              <a:t>two of His most basic favors. Comment.</a:t>
            </a:r>
          </a:p>
          <a:p>
            <a:r>
              <a:rPr lang="en-US" dirty="0"/>
              <a:t>Allah explains to believers how to ascend the difficult pass to reach the heights of Paradise. Explain</a:t>
            </a:r>
            <a:r>
              <a:rPr lang="en-US" dirty="0" smtClean="0"/>
              <a:t>.</a:t>
            </a:r>
          </a:p>
          <a:p>
            <a:r>
              <a:rPr lang="en-US" dirty="0"/>
              <a:t>Compare between </a:t>
            </a:r>
            <a:r>
              <a:rPr lang="en-US" dirty="0" err="1"/>
              <a:t>Fujur</a:t>
            </a:r>
            <a:r>
              <a:rPr lang="en-US" dirty="0"/>
              <a:t> and </a:t>
            </a:r>
            <a:r>
              <a:rPr lang="en-US" dirty="0" err="1"/>
              <a:t>Taqwa</a:t>
            </a:r>
            <a:r>
              <a:rPr lang="en-US" dirty="0"/>
              <a:t> as mentioned in </a:t>
            </a:r>
            <a:r>
              <a:rPr lang="en-US" dirty="0" smtClean="0"/>
              <a:t>Surah ash-Shams.</a:t>
            </a:r>
            <a:endParaRPr lang="en-US" dirty="0"/>
          </a:p>
          <a:p>
            <a:r>
              <a:rPr lang="en-US" dirty="0" smtClean="0"/>
              <a:t>The </a:t>
            </a:r>
            <a:r>
              <a:rPr lang="en-US" dirty="0"/>
              <a:t>Surah mentions a bad </a:t>
            </a:r>
            <a:r>
              <a:rPr lang="en-US" dirty="0" smtClean="0"/>
              <a:t>historical example </a:t>
            </a:r>
            <a:r>
              <a:rPr lang="en-US" dirty="0"/>
              <a:t>of mankind. Mention this</a:t>
            </a:r>
          </a:p>
          <a:p>
            <a:pPr marL="0" indent="0">
              <a:buNone/>
            </a:pPr>
            <a:r>
              <a:rPr lang="en-US" dirty="0" smtClean="0"/>
              <a:t>   example</a:t>
            </a:r>
            <a:r>
              <a:rPr lang="en-US" dirty="0"/>
              <a:t>.</a:t>
            </a:r>
          </a:p>
        </p:txBody>
      </p:sp>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19</a:t>
            </a:fld>
            <a:endParaRPr lang="en-US"/>
          </a:p>
        </p:txBody>
      </p:sp>
    </p:spTree>
    <p:extLst>
      <p:ext uri="{BB962C8B-B14F-4D97-AF65-F5344CB8AC3E}">
        <p14:creationId xmlns:p14="http://schemas.microsoft.com/office/powerpoint/2010/main" val="3088361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marL="0" indent="0" algn="ctr">
              <a:buNone/>
            </a:pPr>
            <a:r>
              <a:rPr lang="en-US" b="1" dirty="0"/>
              <a:t>Lecture No. </a:t>
            </a:r>
            <a:r>
              <a:rPr lang="en-US" b="1" dirty="0" smtClean="0"/>
              <a:t>11 </a:t>
            </a:r>
            <a:endParaRPr lang="en-US" b="1" dirty="0" smtClean="0"/>
          </a:p>
          <a:p>
            <a:pPr marL="0" indent="0" algn="ctr">
              <a:buNone/>
            </a:pPr>
            <a:endParaRPr lang="en-US" dirty="0" smtClean="0"/>
          </a:p>
          <a:p>
            <a:r>
              <a:rPr lang="en-US" b="1" dirty="0"/>
              <a:t>Tafseer of Surah </a:t>
            </a:r>
            <a:r>
              <a:rPr lang="en-US" b="1" dirty="0" smtClean="0"/>
              <a:t>al-</a:t>
            </a:r>
            <a:r>
              <a:rPr lang="en-US" b="1" dirty="0" err="1" smtClean="0"/>
              <a:t>Balad</a:t>
            </a:r>
            <a:r>
              <a:rPr lang="en-US" b="1" dirty="0" smtClean="0"/>
              <a:t> </a:t>
            </a:r>
            <a:r>
              <a:rPr lang="en-US" b="1" dirty="0"/>
              <a:t>(no</a:t>
            </a:r>
            <a:r>
              <a:rPr lang="en-US" b="1" dirty="0" smtClean="0"/>
              <a:t>. 90</a:t>
            </a:r>
            <a:r>
              <a:rPr lang="en-US" b="1" baseline="30000" dirty="0" smtClean="0"/>
              <a:t>th</a:t>
            </a:r>
            <a:r>
              <a:rPr lang="en-US" b="1" dirty="0"/>
              <a:t>)</a:t>
            </a:r>
            <a:endParaRPr lang="en-US" b="1" dirty="0"/>
          </a:p>
          <a:p>
            <a:r>
              <a:rPr lang="en-US" b="1" dirty="0" smtClean="0"/>
              <a:t>Tafseer </a:t>
            </a:r>
            <a:r>
              <a:rPr lang="en-US" b="1" dirty="0"/>
              <a:t>of Surah </a:t>
            </a:r>
            <a:r>
              <a:rPr lang="en-US" b="1" dirty="0" smtClean="0"/>
              <a:t>ash-Shams </a:t>
            </a:r>
            <a:r>
              <a:rPr lang="en-US" b="1" dirty="0" smtClean="0"/>
              <a:t>(</a:t>
            </a:r>
            <a:r>
              <a:rPr lang="en-US" b="1" dirty="0"/>
              <a:t>no. </a:t>
            </a:r>
            <a:r>
              <a:rPr lang="en-US" b="1" dirty="0" smtClean="0"/>
              <a:t>91</a:t>
            </a:r>
            <a:r>
              <a:rPr lang="en-US" b="1" baseline="30000" dirty="0" smtClean="0"/>
              <a:t>th</a:t>
            </a:r>
            <a:r>
              <a:rPr lang="en-US" b="1" dirty="0" smtClean="0"/>
              <a:t>) </a:t>
            </a:r>
            <a:endParaRPr lang="en-US" b="1" dirty="0"/>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2020-12-19</a:t>
            </a:fld>
            <a:endParaRPr lang="en-US"/>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dirty="0"/>
          </a:p>
        </p:txBody>
      </p:sp>
    </p:spTree>
    <p:extLst>
      <p:ext uri="{BB962C8B-B14F-4D97-AF65-F5344CB8AC3E}">
        <p14:creationId xmlns:p14="http://schemas.microsoft.com/office/powerpoint/2010/main" val="1083218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Tafseer of Surah </a:t>
            </a:r>
            <a:r>
              <a:rPr lang="en-US" sz="3200" dirty="0" smtClean="0"/>
              <a:t>al-</a:t>
            </a:r>
            <a:r>
              <a:rPr lang="en-US" sz="3200" dirty="0" err="1" smtClean="0"/>
              <a:t>Balad</a:t>
            </a:r>
            <a:endParaRPr lang="en-US" sz="3200" dirty="0"/>
          </a:p>
        </p:txBody>
      </p:sp>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
        <p:nvSpPr>
          <p:cNvPr id="3" name="Content Placeholder 2"/>
          <p:cNvSpPr>
            <a:spLocks noGrp="1"/>
          </p:cNvSpPr>
          <p:nvPr>
            <p:ph idx="1"/>
          </p:nvPr>
        </p:nvSpPr>
        <p:spPr>
          <a:xfrm>
            <a:off x="838200" y="1690688"/>
            <a:ext cx="10515600" cy="4837117"/>
          </a:xfrm>
        </p:spPr>
        <p:txBody>
          <a:bodyPr>
            <a:normAutofit fontScale="70000" lnSpcReduction="20000"/>
          </a:bodyPr>
          <a:lstStyle/>
          <a:p>
            <a:r>
              <a:rPr lang="en-US" b="1" dirty="0">
                <a:solidFill>
                  <a:srgbClr val="C00000"/>
                </a:solidFill>
              </a:rPr>
              <a:t>Name-</a:t>
            </a:r>
            <a:r>
              <a:rPr lang="en-US" dirty="0">
                <a:solidFill>
                  <a:srgbClr val="C00000"/>
                </a:solidFill>
              </a:rPr>
              <a:t> </a:t>
            </a:r>
            <a:r>
              <a:rPr lang="en-US" dirty="0"/>
              <a:t>after the word </a:t>
            </a:r>
            <a:r>
              <a:rPr lang="en-US" b="1" i="1" dirty="0">
                <a:solidFill>
                  <a:srgbClr val="006600"/>
                </a:solidFill>
              </a:rPr>
              <a:t>al </a:t>
            </a:r>
            <a:r>
              <a:rPr lang="en-US" b="1" i="1" dirty="0" err="1" smtClean="0">
                <a:solidFill>
                  <a:srgbClr val="006600"/>
                </a:solidFill>
              </a:rPr>
              <a:t>balad</a:t>
            </a:r>
            <a:r>
              <a:rPr lang="en-US" b="1" i="1" dirty="0" smtClean="0">
                <a:solidFill>
                  <a:srgbClr val="006600"/>
                </a:solidFill>
              </a:rPr>
              <a:t> (The City/Land) </a:t>
            </a:r>
            <a:r>
              <a:rPr lang="en-US" dirty="0"/>
              <a:t>in the first verse</a:t>
            </a:r>
            <a:r>
              <a:rPr lang="en-US" dirty="0" smtClean="0"/>
              <a:t>.</a:t>
            </a:r>
          </a:p>
          <a:p>
            <a:r>
              <a:rPr lang="en-US" b="1" dirty="0" smtClean="0">
                <a:solidFill>
                  <a:srgbClr val="C00000"/>
                </a:solidFill>
              </a:rPr>
              <a:t>Period </a:t>
            </a:r>
            <a:r>
              <a:rPr lang="en-US" b="1" dirty="0">
                <a:solidFill>
                  <a:srgbClr val="C00000"/>
                </a:solidFill>
              </a:rPr>
              <a:t>of Revelation-</a:t>
            </a:r>
            <a:r>
              <a:rPr lang="en-US" dirty="0">
                <a:solidFill>
                  <a:srgbClr val="C00000"/>
                </a:solidFill>
              </a:rPr>
              <a:t> </a:t>
            </a:r>
            <a:r>
              <a:rPr lang="en-US" dirty="0"/>
              <a:t>Its subject matter and style resemble those of the earliest </a:t>
            </a:r>
            <a:r>
              <a:rPr lang="en-US" dirty="0" err="1"/>
              <a:t>Surahs</a:t>
            </a:r>
            <a:r>
              <a:rPr lang="en-US" dirty="0"/>
              <a:t> revealed </a:t>
            </a:r>
            <a:r>
              <a:rPr lang="en-US" b="1" dirty="0"/>
              <a:t>at Makkah</a:t>
            </a:r>
            <a:r>
              <a:rPr lang="en-US" dirty="0"/>
              <a:t>, but it contains a pointer which indicates that it was sent down in the period when the disbelievers of Makkah had resolved to oppose the Holy Prophet (upon whom be Allah's peace), and made it lawful for themselves to commit tyranny and excess against him</a:t>
            </a:r>
            <a:r>
              <a:rPr lang="en-US" dirty="0" smtClean="0"/>
              <a:t>.</a:t>
            </a:r>
          </a:p>
          <a:p>
            <a:r>
              <a:rPr lang="en-US" b="1" dirty="0" smtClean="0">
                <a:solidFill>
                  <a:srgbClr val="C00000"/>
                </a:solidFill>
              </a:rPr>
              <a:t>Theme </a:t>
            </a:r>
            <a:r>
              <a:rPr lang="en-US" b="1" dirty="0">
                <a:solidFill>
                  <a:srgbClr val="C00000"/>
                </a:solidFill>
              </a:rPr>
              <a:t>and Subject Matter- </a:t>
            </a:r>
            <a:r>
              <a:rPr lang="en-US" dirty="0"/>
              <a:t>In this Surah a vast subject has been compressed into a few brief sentences, and it is </a:t>
            </a:r>
            <a:r>
              <a:rPr lang="en-US" b="1" dirty="0"/>
              <a:t>a miracle of the Quran that a complete ideology of life which could hardly be explained in a thick volume has been abridged most effectively in brief sentences of this short Surah</a:t>
            </a:r>
            <a:r>
              <a:rPr lang="en-US" dirty="0"/>
              <a:t>. </a:t>
            </a:r>
            <a:r>
              <a:rPr lang="en-US" dirty="0" smtClean="0"/>
              <a:t>The </a:t>
            </a:r>
            <a:r>
              <a:rPr lang="en-US" dirty="0" err="1"/>
              <a:t>sūrah</a:t>
            </a:r>
            <a:r>
              <a:rPr lang="en-US" dirty="0"/>
              <a:t> explains the true position of man in the world and states that Allah has shown him the paths of good and evil, and has provided him with the means to assess them and </a:t>
            </a:r>
            <a:r>
              <a:rPr lang="en-US" dirty="0" smtClean="0"/>
              <a:t>choose. </a:t>
            </a:r>
            <a:r>
              <a:rPr lang="en-US" dirty="0"/>
              <a:t>It then depends upon man's own judgment and effort – whether he takes the path of righteousness and attains happiness or the path of sin and earns misery.</a:t>
            </a:r>
          </a:p>
        </p:txBody>
      </p:sp>
    </p:spTree>
    <p:extLst>
      <p:ext uri="{BB962C8B-B14F-4D97-AF65-F5344CB8AC3E}">
        <p14:creationId xmlns:p14="http://schemas.microsoft.com/office/powerpoint/2010/main" val="404337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838200" y="1731818"/>
            <a:ext cx="10515600" cy="4795987"/>
          </a:xfrm>
          <a:prstGeom prst="rect">
            <a:avLst/>
          </a:prstGeom>
        </p:spPr>
      </p:pic>
      <p:sp>
        <p:nvSpPr>
          <p:cNvPr id="4" name="Date Placeholder 3">
            <a:extLst>
              <a:ext uri="{FF2B5EF4-FFF2-40B4-BE49-F238E27FC236}">
                <a16:creationId xmlns:a16="http://schemas.microsoft.com/office/drawing/2014/main" id="{BBC24215-148D-7C46-B329-C3A34890EE5B}"/>
              </a:ext>
            </a:extLst>
          </p:cNvPr>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a:extLst>
              <a:ext uri="{FF2B5EF4-FFF2-40B4-BE49-F238E27FC236}">
                <a16:creationId xmlns:a16="http://schemas.microsoft.com/office/drawing/2014/main" id="{6423ACA8-18B5-464B-8691-146DA53007CC}"/>
              </a:ext>
            </a:extLst>
          </p:cNvPr>
          <p:cNvSpPr>
            <a:spLocks noGrp="1"/>
          </p:cNvSpPr>
          <p:nvPr>
            <p:ph type="sldNum" sz="quarter" idx="12"/>
          </p:nvPr>
        </p:nvSpPr>
        <p:spPr/>
        <p:txBody>
          <a:bodyPr/>
          <a:lstStyle/>
          <a:p>
            <a:fld id="{C8784B88-F3D9-6A4F-9660-1A0A1E561ED7}" type="slidenum">
              <a:rPr lang="en-US" smtClean="0"/>
              <a:t>4</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6"/>
            <a:ext cx="10515600" cy="1058726"/>
          </a:xfrm>
        </p:spPr>
        <p:txBody>
          <a:bodyPr>
            <a:normAutofit/>
          </a:bodyPr>
          <a:lstStyle/>
          <a:p>
            <a:r>
              <a:rPr lang="en-US" sz="2800" dirty="0"/>
              <a:t>Tafseer of Surah al-</a:t>
            </a:r>
            <a:r>
              <a:rPr lang="en-US" sz="2800" dirty="0" err="1"/>
              <a:t>Balad</a:t>
            </a:r>
            <a:r>
              <a:rPr lang="en-US" sz="2800" dirty="0"/>
              <a:t>: </a:t>
            </a:r>
            <a:r>
              <a:rPr lang="en-US" sz="2800" dirty="0" err="1"/>
              <a:t>Ayaat</a:t>
            </a:r>
            <a:r>
              <a:rPr lang="en-US" sz="2800" dirty="0"/>
              <a:t> 1-7 – </a:t>
            </a:r>
            <a:r>
              <a:rPr lang="en-US" sz="2800" dirty="0" smtClean="0"/>
              <a:t>Man </a:t>
            </a:r>
            <a:r>
              <a:rPr lang="en-US" sz="2800" dirty="0"/>
              <a:t>was </a:t>
            </a:r>
            <a:r>
              <a:rPr lang="en-US" sz="2800" dirty="0" smtClean="0"/>
              <a:t/>
            </a:r>
            <a:br>
              <a:rPr lang="en-US" sz="2800" dirty="0" smtClean="0"/>
            </a:br>
            <a:r>
              <a:rPr lang="en-US" sz="2800" dirty="0" smtClean="0"/>
              <a:t>Not </a:t>
            </a:r>
            <a:r>
              <a:rPr lang="en-US" sz="2800" dirty="0"/>
              <a:t>Created to Enjoy the World and Live in Comfort</a:t>
            </a:r>
            <a:endParaRPr lang="en-US" sz="2800" dirty="0"/>
          </a:p>
        </p:txBody>
      </p:sp>
    </p:spTree>
    <p:extLst>
      <p:ext uri="{BB962C8B-B14F-4D97-AF65-F5344CB8AC3E}">
        <p14:creationId xmlns:p14="http://schemas.microsoft.com/office/powerpoint/2010/main" val="4104932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6"/>
            <a:ext cx="10515600" cy="1254668"/>
          </a:xfrm>
        </p:spPr>
        <p:txBody>
          <a:bodyPr>
            <a:normAutofit/>
          </a:bodyPr>
          <a:lstStyle/>
          <a:p>
            <a:r>
              <a:rPr lang="en-US" sz="2800" dirty="0"/>
              <a:t>Tafseer of Surah al-</a:t>
            </a:r>
            <a:r>
              <a:rPr lang="en-US" sz="2800" dirty="0" err="1"/>
              <a:t>Balad</a:t>
            </a:r>
            <a:r>
              <a:rPr lang="en-US" sz="2800" dirty="0"/>
              <a:t>: </a:t>
            </a:r>
            <a:r>
              <a:rPr lang="en-US" sz="2800" dirty="0" err="1"/>
              <a:t>Ayaat</a:t>
            </a:r>
            <a:r>
              <a:rPr lang="en-US" sz="2800" dirty="0"/>
              <a:t> 1-7 – Man was </a:t>
            </a:r>
            <a:br>
              <a:rPr lang="en-US" sz="2800" dirty="0"/>
            </a:br>
            <a:r>
              <a:rPr lang="en-US" sz="2800" dirty="0"/>
              <a:t>Not Created to Enjoy the World and Live in Comfort</a:t>
            </a: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58726"/>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dirty="0" smtClean="0"/>
              <a:t/>
            </a:r>
            <a:br>
              <a:rPr lang="en-US" dirty="0" smtClean="0"/>
            </a:br>
            <a:endParaRPr lang="en-US" dirty="0"/>
          </a:p>
        </p:txBody>
      </p:sp>
      <p:sp>
        <p:nvSpPr>
          <p:cNvPr id="2" name="Content Placeholder 1"/>
          <p:cNvSpPr>
            <a:spLocks noGrp="1"/>
          </p:cNvSpPr>
          <p:nvPr>
            <p:ph idx="1"/>
          </p:nvPr>
        </p:nvSpPr>
        <p:spPr>
          <a:xfrm>
            <a:off x="838200" y="1619794"/>
            <a:ext cx="10515600" cy="5030388"/>
          </a:xfrm>
        </p:spPr>
        <p:txBody>
          <a:bodyPr>
            <a:normAutofit fontScale="92500"/>
          </a:bodyPr>
          <a:lstStyle/>
          <a:p>
            <a:r>
              <a:rPr lang="en-US" sz="1600" dirty="0"/>
              <a:t>The Surah opens with an assertive oath by </a:t>
            </a:r>
            <a:r>
              <a:rPr lang="en-US" sz="1600" dirty="0" smtClean="0"/>
              <a:t>Allah</a:t>
            </a:r>
            <a:r>
              <a:rPr lang="en-US" sz="1600" i="1" dirty="0"/>
              <a:t>:</a:t>
            </a:r>
            <a:r>
              <a:rPr lang="en-US" sz="1600" i="1" dirty="0"/>
              <a:t> </a:t>
            </a:r>
            <a:r>
              <a:rPr lang="en-US" sz="1600" i="1" dirty="0" smtClean="0"/>
              <a:t>”</a:t>
            </a:r>
            <a:r>
              <a:rPr lang="en-US" sz="1600" b="1" i="1" dirty="0" smtClean="0">
                <a:solidFill>
                  <a:srgbClr val="006600"/>
                </a:solidFill>
              </a:rPr>
              <a:t>I </a:t>
            </a:r>
            <a:r>
              <a:rPr lang="en-US" sz="1600" b="1" i="1" dirty="0">
                <a:solidFill>
                  <a:srgbClr val="006600"/>
                </a:solidFill>
              </a:rPr>
              <a:t>swear by this </a:t>
            </a:r>
            <a:r>
              <a:rPr lang="en-US" sz="1600" b="1" i="1" dirty="0" smtClean="0">
                <a:solidFill>
                  <a:srgbClr val="006600"/>
                </a:solidFill>
              </a:rPr>
              <a:t>land/city. </a:t>
            </a:r>
            <a:r>
              <a:rPr lang="en-US" sz="1600" b="1" i="1" dirty="0">
                <a:solidFill>
                  <a:srgbClr val="006600"/>
                </a:solidFill>
              </a:rPr>
              <a:t>And you are a resident of this </a:t>
            </a:r>
            <a:r>
              <a:rPr lang="en-US" sz="1600" b="1" i="1" dirty="0" smtClean="0">
                <a:solidFill>
                  <a:srgbClr val="006600"/>
                </a:solidFill>
              </a:rPr>
              <a:t>land/city.” </a:t>
            </a:r>
          </a:p>
          <a:p>
            <a:r>
              <a:rPr lang="en-US" sz="1600" dirty="0" smtClean="0"/>
              <a:t>The </a:t>
            </a:r>
            <a:r>
              <a:rPr lang="en-US" sz="1600" dirty="0"/>
              <a:t>word </a:t>
            </a:r>
            <a:r>
              <a:rPr lang="en-US" sz="1600" b="1" i="1" dirty="0">
                <a:solidFill>
                  <a:srgbClr val="006600"/>
                </a:solidFill>
              </a:rPr>
              <a:t>"</a:t>
            </a:r>
            <a:r>
              <a:rPr lang="en-US" sz="1600" b="1" i="1" dirty="0" err="1">
                <a:solidFill>
                  <a:srgbClr val="006600"/>
                </a:solidFill>
              </a:rPr>
              <a:t>lā</a:t>
            </a:r>
            <a:r>
              <a:rPr lang="en-US" sz="1600" b="1" i="1" dirty="0">
                <a:solidFill>
                  <a:srgbClr val="006600"/>
                </a:solidFill>
              </a:rPr>
              <a:t>" </a:t>
            </a:r>
            <a:r>
              <a:rPr lang="en-US" sz="1600" dirty="0"/>
              <a:t>preceding the verb has been used </a:t>
            </a:r>
            <a:r>
              <a:rPr lang="en-US" sz="1600" b="1" dirty="0"/>
              <a:t>to emphasize the oath</a:t>
            </a:r>
            <a:r>
              <a:rPr lang="en-US" sz="1600" dirty="0"/>
              <a:t>. Or it may </a:t>
            </a:r>
            <a:r>
              <a:rPr lang="en-US" sz="1600" b="1" dirty="0"/>
              <a:t>indicate negativity – the refutation of a previous statement or allegation, declaring "it is not so,"</a:t>
            </a:r>
            <a:r>
              <a:rPr lang="en-US" sz="1600" dirty="0"/>
              <a:t> and here would refer to the false claims made by the unbelievers of Quraysh. Allah swears </a:t>
            </a:r>
            <a:r>
              <a:rPr lang="en-US" sz="1600" b="1" dirty="0"/>
              <a:t>an oath by the sacred city of Makkah in which the Prophet was living at the time</a:t>
            </a:r>
            <a:r>
              <a:rPr lang="en-US" sz="1600" dirty="0"/>
              <a:t>. </a:t>
            </a:r>
            <a:endParaRPr lang="en-US" sz="1600" dirty="0" smtClean="0"/>
          </a:p>
          <a:p>
            <a:r>
              <a:rPr lang="en-US" sz="1600" dirty="0" smtClean="0"/>
              <a:t>The </a:t>
            </a:r>
            <a:r>
              <a:rPr lang="en-US" sz="1600" dirty="0"/>
              <a:t>purpose of an oath in the Qur’ān is to confirm something and </a:t>
            </a:r>
            <a:r>
              <a:rPr lang="en-US" sz="1600" dirty="0" smtClean="0"/>
              <a:t>emphasize it</a:t>
            </a:r>
            <a:r>
              <a:rPr lang="en-US" sz="1600" dirty="0"/>
              <a:t>. </a:t>
            </a:r>
            <a:r>
              <a:rPr lang="en-US" sz="1600" i="1" dirty="0" smtClean="0"/>
              <a:t>“</a:t>
            </a:r>
            <a:r>
              <a:rPr lang="en-US" sz="1600" i="1" dirty="0"/>
              <a:t>Nay, the truth is not that which you seem to assert, but I swear by such and such a thing that the truth is this and this.”</a:t>
            </a:r>
            <a:r>
              <a:rPr lang="en-US" sz="1600" dirty="0"/>
              <a:t> What is </a:t>
            </a:r>
            <a:r>
              <a:rPr lang="en-US" sz="1600" dirty="0" smtClean="0"/>
              <a:t>Allah</a:t>
            </a:r>
            <a:r>
              <a:rPr lang="en-US" sz="1600" i="1" dirty="0"/>
              <a:t> </a:t>
            </a:r>
            <a:r>
              <a:rPr lang="en-US" sz="1600" dirty="0"/>
              <a:t>refuting here? The Quraysh said that there was nothing wrong with the way of life that they were following, as if to say, </a:t>
            </a:r>
            <a:r>
              <a:rPr lang="en-US" sz="1600" i="1" dirty="0"/>
              <a:t>“Eat, drink and be merry for tomorrow we die in the natural process of time. Muhammad, without any reason is finding fault with this way of life and warning us that we would at some time in the future be called to account for it and rewarded and punished accordingly.”</a:t>
            </a:r>
            <a:r>
              <a:rPr lang="en-US" sz="1600" i="1" dirty="0" smtClean="0"/>
              <a:t> </a:t>
            </a:r>
            <a:r>
              <a:rPr lang="en-US" sz="1600" dirty="0"/>
              <a:t>This particular oath testifies to </a:t>
            </a:r>
            <a:r>
              <a:rPr lang="en-US" sz="1600" b="1" dirty="0"/>
              <a:t>the great honor given to the city of Makkah</a:t>
            </a:r>
            <a:r>
              <a:rPr lang="en-US" sz="1600" dirty="0"/>
              <a:t>. </a:t>
            </a:r>
            <a:r>
              <a:rPr lang="en-US" sz="1600" dirty="0" smtClean="0"/>
              <a:t>“</a:t>
            </a:r>
            <a:r>
              <a:rPr lang="en-US" sz="1600" b="1" i="1" dirty="0" smtClean="0">
                <a:solidFill>
                  <a:srgbClr val="006600"/>
                </a:solidFill>
              </a:rPr>
              <a:t>And </a:t>
            </a:r>
            <a:r>
              <a:rPr lang="en-US" sz="1600" b="1" i="1" dirty="0">
                <a:solidFill>
                  <a:srgbClr val="006600"/>
                </a:solidFill>
              </a:rPr>
              <a:t>you are a resident in this </a:t>
            </a:r>
            <a:r>
              <a:rPr lang="en-US" sz="1600" b="1" i="1" dirty="0" smtClean="0">
                <a:solidFill>
                  <a:srgbClr val="006600"/>
                </a:solidFill>
              </a:rPr>
              <a:t>city.” </a:t>
            </a:r>
            <a:r>
              <a:rPr lang="en-US" sz="1600" dirty="0"/>
              <a:t>and your residence here has further enhanced the glory of this city.</a:t>
            </a:r>
            <a:endParaRPr lang="en-US" sz="1600" b="1" i="1" dirty="0">
              <a:solidFill>
                <a:srgbClr val="006600"/>
              </a:solidFill>
            </a:endParaRPr>
          </a:p>
        </p:txBody>
      </p:sp>
    </p:spTree>
    <p:extLst>
      <p:ext uri="{BB962C8B-B14F-4D97-AF65-F5344CB8AC3E}">
        <p14:creationId xmlns:p14="http://schemas.microsoft.com/office/powerpoint/2010/main" val="4182467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3" name="Content Placeholder 2"/>
          <p:cNvSpPr>
            <a:spLocks noGrp="1"/>
          </p:cNvSpPr>
          <p:nvPr>
            <p:ph idx="1"/>
          </p:nvPr>
        </p:nvSpPr>
        <p:spPr>
          <a:xfrm>
            <a:off x="692331" y="1568864"/>
            <a:ext cx="10998926" cy="4958942"/>
          </a:xfrm>
        </p:spPr>
        <p:txBody>
          <a:bodyPr>
            <a:noAutofit/>
          </a:bodyPr>
          <a:lstStyle/>
          <a:p>
            <a:r>
              <a:rPr lang="en-US" sz="1600" b="1" i="1" dirty="0">
                <a:solidFill>
                  <a:srgbClr val="006600"/>
                </a:solidFill>
              </a:rPr>
              <a:t>And by a father and what he fathered. </a:t>
            </a:r>
            <a:r>
              <a:rPr lang="en-US" sz="1600" dirty="0" smtClean="0"/>
              <a:t>Three </a:t>
            </a:r>
            <a:r>
              <a:rPr lang="en-US" sz="1600" dirty="0"/>
              <a:t>interpretations are generally given for these words: 1) </a:t>
            </a:r>
            <a:r>
              <a:rPr lang="en-US" sz="1600" b="1" dirty="0" err="1"/>
              <a:t>Ādam</a:t>
            </a:r>
            <a:r>
              <a:rPr lang="en-US" sz="1600" b="1" dirty="0"/>
              <a:t> and his descendants</a:t>
            </a:r>
            <a:r>
              <a:rPr lang="en-US" sz="1600" dirty="0"/>
              <a:t>, i.e., all of mankind, 2) </a:t>
            </a:r>
            <a:r>
              <a:rPr lang="en-US" sz="1600" b="1" dirty="0" err="1"/>
              <a:t>Ibrāheem</a:t>
            </a:r>
            <a:r>
              <a:rPr lang="en-US" sz="1600" b="1" dirty="0"/>
              <a:t> and his descendants</a:t>
            </a:r>
            <a:r>
              <a:rPr lang="en-US" sz="1600" dirty="0"/>
              <a:t>, and 3) </a:t>
            </a:r>
            <a:r>
              <a:rPr lang="en-US" sz="1600" b="1" dirty="0"/>
              <a:t>every parent and child</a:t>
            </a:r>
            <a:r>
              <a:rPr lang="en-US" sz="1600" dirty="0"/>
              <a:t>, that which begets and that which is begotten, alluding to the process of reproduction and preservation of the </a:t>
            </a:r>
            <a:r>
              <a:rPr lang="en-US" sz="1600" dirty="0" smtClean="0"/>
              <a:t>species. </a:t>
            </a:r>
          </a:p>
          <a:p>
            <a:r>
              <a:rPr lang="en-US" sz="1600" b="1" i="1" dirty="0" smtClean="0">
                <a:solidFill>
                  <a:srgbClr val="006600"/>
                </a:solidFill>
              </a:rPr>
              <a:t>We </a:t>
            </a:r>
            <a:r>
              <a:rPr lang="en-US" sz="1600" b="1" i="1" dirty="0">
                <a:solidFill>
                  <a:srgbClr val="006600"/>
                </a:solidFill>
              </a:rPr>
              <a:t>created man in distress/hardship. </a:t>
            </a:r>
            <a:r>
              <a:rPr lang="en-US" sz="1600" b="1" i="1" dirty="0"/>
              <a:t>Indeed, man’s life is a process of continued hardship that never ends, as stated in Surah Al-</a:t>
            </a:r>
            <a:r>
              <a:rPr lang="en-US" sz="1600" b="1" i="1" dirty="0" err="1"/>
              <a:t>Inshiqaq</a:t>
            </a:r>
            <a:r>
              <a:rPr lang="en-US" sz="1600" b="1" i="1" dirty="0"/>
              <a:t> Ayah 6, </a:t>
            </a:r>
            <a:r>
              <a:rPr lang="en-US" sz="1600" b="1" i="1" dirty="0">
                <a:solidFill>
                  <a:srgbClr val="006600"/>
                </a:solidFill>
              </a:rPr>
              <a:t>“O mankind! You are indeed laboring toward your Lord with [great] exertion and will meet it</a:t>
            </a:r>
            <a:r>
              <a:rPr lang="en-US" sz="1600" b="1" i="1" dirty="0" smtClean="0">
                <a:solidFill>
                  <a:srgbClr val="006600"/>
                </a:solidFill>
              </a:rPr>
              <a:t>.” </a:t>
            </a:r>
            <a:r>
              <a:rPr lang="en-US" sz="1600" dirty="0" smtClean="0"/>
              <a:t>The </a:t>
            </a:r>
            <a:r>
              <a:rPr lang="en-US" sz="1600" dirty="0"/>
              <a:t>Creator swears that He has indeed created mankind in a state of difficulty, work and exhaustion. The city of Makkah with the hardships faced therein by the </a:t>
            </a:r>
            <a:r>
              <a:rPr lang="en-US" sz="1600" dirty="0" smtClean="0"/>
              <a:t>Prophet </a:t>
            </a:r>
            <a:r>
              <a:rPr lang="en-US" sz="1600" dirty="0"/>
              <a:t>and the difficulties endured by human beings in general are cited as evidence that </a:t>
            </a:r>
            <a:r>
              <a:rPr lang="en-US" sz="1600" b="1" dirty="0"/>
              <a:t>this world is not a place of comfort and ease for man</a:t>
            </a:r>
            <a:r>
              <a:rPr lang="en-US" sz="1600" dirty="0"/>
              <a:t>. </a:t>
            </a:r>
            <a:r>
              <a:rPr lang="en-US" sz="1600" dirty="0" smtClean="0"/>
              <a:t>But </a:t>
            </a:r>
            <a:r>
              <a:rPr lang="en-US" sz="1600" dirty="0"/>
              <a:t>in spite of life's difficulties, most of humanity does not acknowledge its weak nature or indebtedness to its Creator and Provider. Instead, people tend to think they are </a:t>
            </a:r>
            <a:r>
              <a:rPr lang="en-US" sz="1600" dirty="0" smtClean="0"/>
              <a:t>self-sufficient</a:t>
            </a:r>
            <a:r>
              <a:rPr lang="en-US" sz="1600" dirty="0"/>
              <a:t>, depending upon their own abilities, wealth and influence</a:t>
            </a:r>
            <a:r>
              <a:rPr lang="en-US" sz="1600" dirty="0" smtClean="0"/>
              <a:t>.</a:t>
            </a:r>
            <a:r>
              <a:rPr lang="en-US" sz="1600" b="1" i="1" dirty="0">
                <a:solidFill>
                  <a:srgbClr val="006600"/>
                </a:solidFill>
              </a:rPr>
              <a:t> Does he think that no one has power over him?</a:t>
            </a:r>
            <a:r>
              <a:rPr lang="en-US" sz="1600" dirty="0" smtClean="0"/>
              <a:t> </a:t>
            </a:r>
            <a:r>
              <a:rPr lang="en-US" sz="1600" dirty="0"/>
              <a:t>They become egotistical over what their Lord has given them of strength and prosperity and act as if they were unaccountable for their </a:t>
            </a:r>
            <a:r>
              <a:rPr lang="en-US" sz="1600" dirty="0" smtClean="0"/>
              <a:t>deeds. </a:t>
            </a:r>
            <a:endParaRPr lang="en-US" sz="1600" dirty="0">
              <a:solidFill>
                <a:srgbClr val="006600"/>
              </a:solidFill>
            </a:endParaRPr>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1058727"/>
          </a:xfrm>
        </p:spPr>
        <p:txBody>
          <a:bodyPr>
            <a:normAutofit/>
          </a:bodyPr>
          <a:lstStyle/>
          <a:p>
            <a:r>
              <a:rPr lang="en-US" sz="2800" dirty="0"/>
              <a:t>Tafseer of Surah al-</a:t>
            </a:r>
            <a:r>
              <a:rPr lang="en-US" sz="2800" dirty="0" err="1"/>
              <a:t>Balad</a:t>
            </a:r>
            <a:r>
              <a:rPr lang="en-US" sz="2800" dirty="0"/>
              <a:t>: </a:t>
            </a:r>
            <a:r>
              <a:rPr lang="en-US" sz="2800" dirty="0" err="1"/>
              <a:t>Ayaat</a:t>
            </a:r>
            <a:r>
              <a:rPr lang="en-US" sz="2800" dirty="0"/>
              <a:t> 1-7 – Man was </a:t>
            </a:r>
            <a:br>
              <a:rPr lang="en-US" sz="2800" dirty="0"/>
            </a:br>
            <a:r>
              <a:rPr lang="en-US" sz="2800" dirty="0"/>
              <a:t>Not Created to Enjoy the World and Live in Comfort</a:t>
            </a:r>
            <a:endParaRPr lang="en-US" sz="2800"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58726"/>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990600" y="365126"/>
            <a:ext cx="10515600" cy="120373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5300" dirty="0" smtClean="0"/>
              <a:t/>
            </a:r>
            <a:br>
              <a:rPr lang="en-US" sz="5300" dirty="0" smtClean="0"/>
            </a:br>
            <a:endParaRPr lang="en-US" sz="5300" dirty="0"/>
          </a:p>
        </p:txBody>
      </p:sp>
    </p:spTree>
    <p:extLst>
      <p:ext uri="{BB962C8B-B14F-4D97-AF65-F5344CB8AC3E}">
        <p14:creationId xmlns:p14="http://schemas.microsoft.com/office/powerpoint/2010/main" val="1178547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1"/>
            <a:ext cx="10515600" cy="1019538"/>
          </a:xfrm>
        </p:spPr>
        <p:txBody>
          <a:bodyPr>
            <a:noAutofit/>
          </a:bodyPr>
          <a:lstStyle/>
          <a:p>
            <a:r>
              <a:rPr lang="en-US" sz="2800" dirty="0" smtClean="0"/>
              <a:t/>
            </a:r>
            <a:br>
              <a:rPr lang="en-US" sz="2800" dirty="0" smtClean="0"/>
            </a:br>
            <a:r>
              <a:rPr lang="en-US" sz="2800" dirty="0"/>
              <a:t/>
            </a:r>
            <a:br>
              <a:rPr lang="en-US" sz="2800" dirty="0"/>
            </a:br>
            <a:r>
              <a:rPr lang="en-US" sz="2800" dirty="0"/>
              <a:t/>
            </a:r>
            <a:br>
              <a:rPr lang="en-US" sz="2800" dirty="0"/>
            </a:br>
            <a:r>
              <a:rPr lang="en-US" sz="2800" dirty="0"/>
              <a:t/>
            </a:r>
            <a:br>
              <a:rPr lang="en-US" sz="2800" dirty="0"/>
            </a:br>
            <a:endParaRPr lang="en-US" sz="2800"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al-</a:t>
            </a:r>
            <a:r>
              <a:rPr lang="en-US" sz="2800" dirty="0" err="1"/>
              <a:t>Balad</a:t>
            </a:r>
            <a:r>
              <a:rPr lang="en-US" sz="2800" dirty="0"/>
              <a:t>: </a:t>
            </a:r>
            <a:r>
              <a:rPr lang="en-US" sz="2800" dirty="0" err="1"/>
              <a:t>Ayaat</a:t>
            </a:r>
            <a:r>
              <a:rPr lang="en-US" sz="2800" dirty="0"/>
              <a:t> </a:t>
            </a:r>
            <a:r>
              <a:rPr lang="en-US" sz="2800" dirty="0" smtClean="0"/>
              <a:t>8-11 – Man </a:t>
            </a:r>
            <a:r>
              <a:rPr lang="en-US" sz="2800" dirty="0"/>
              <a:t>Says He Has </a:t>
            </a:r>
            <a:endParaRPr lang="en-US" sz="2800" dirty="0" smtClean="0"/>
          </a:p>
          <a:p>
            <a:r>
              <a:rPr lang="en-US" sz="2800" dirty="0" smtClean="0"/>
              <a:t>Spent </a:t>
            </a:r>
            <a:r>
              <a:rPr lang="en-US" sz="2800" dirty="0"/>
              <a:t>His Wealth in Abundance But in What Causes?</a:t>
            </a:r>
            <a:endParaRPr lang="en-US" sz="2800" dirty="0"/>
          </a:p>
        </p:txBody>
      </p:sp>
      <p:pic>
        <p:nvPicPr>
          <p:cNvPr id="2" name="Content Placeholder 1"/>
          <p:cNvPicPr>
            <a:picLocks noGrp="1" noChangeAspect="1"/>
          </p:cNvPicPr>
          <p:nvPr>
            <p:ph idx="1"/>
          </p:nvPr>
        </p:nvPicPr>
        <p:blipFill>
          <a:blip r:embed="rId2"/>
          <a:stretch>
            <a:fillRect/>
          </a:stretch>
        </p:blipFill>
        <p:spPr>
          <a:xfrm>
            <a:off x="838200" y="1711869"/>
            <a:ext cx="10515600" cy="4815937"/>
          </a:xfrm>
          <a:prstGeom prst="rect">
            <a:avLst/>
          </a:prstGeom>
        </p:spPr>
      </p:pic>
    </p:spTree>
    <p:extLst>
      <p:ext uri="{BB962C8B-B14F-4D97-AF65-F5344CB8AC3E}">
        <p14:creationId xmlns:p14="http://schemas.microsoft.com/office/powerpoint/2010/main" val="947992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6" name="Title 1">
            <a:extLst>
              <a:ext uri="{FF2B5EF4-FFF2-40B4-BE49-F238E27FC236}">
                <a16:creationId xmlns:a16="http://schemas.microsoft.com/office/drawing/2014/main" id="{F71A355E-EAEE-6945-81DD-54F14A9971FD}"/>
              </a:ext>
            </a:extLst>
          </p:cNvPr>
          <p:cNvSpPr txBox="1">
            <a:spLocks noGrp="1"/>
          </p:cNvSpPr>
          <p:nvPr>
            <p:ph type="title"/>
          </p:nvPr>
        </p:nvSpPr>
        <p:spPr>
          <a:xfrm>
            <a:off x="838200" y="365125"/>
            <a:ext cx="10515600" cy="12414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890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endParaRPr lang="en-US" sz="3200" dirty="0" smtClean="0"/>
          </a:p>
          <a:p>
            <a:endParaRPr lang="en-US" sz="2800" dirty="0" smtClean="0"/>
          </a:p>
          <a:p>
            <a:r>
              <a:rPr lang="en-US" sz="2800" dirty="0" smtClean="0"/>
              <a:t>Tafseer </a:t>
            </a:r>
            <a:r>
              <a:rPr lang="en-US" sz="2800" dirty="0"/>
              <a:t>of Surah al-</a:t>
            </a:r>
            <a:r>
              <a:rPr lang="en-US" sz="2800" dirty="0" err="1"/>
              <a:t>Balad</a:t>
            </a:r>
            <a:r>
              <a:rPr lang="en-US" sz="2800" dirty="0"/>
              <a:t>: </a:t>
            </a:r>
            <a:r>
              <a:rPr lang="en-US" sz="2800" dirty="0" err="1"/>
              <a:t>Ayaat</a:t>
            </a:r>
            <a:r>
              <a:rPr lang="en-US" sz="2800" dirty="0"/>
              <a:t> 8-11 – Man Says He Has </a:t>
            </a:r>
          </a:p>
          <a:p>
            <a:r>
              <a:rPr lang="en-US" sz="2800" dirty="0"/>
              <a:t>Spent His Wealth in Abundance But in What Causes?</a:t>
            </a:r>
          </a:p>
          <a:p>
            <a:r>
              <a:rPr lang="en-US" sz="3200" dirty="0" smtClean="0"/>
              <a:t/>
            </a:r>
            <a:br>
              <a:rPr lang="en-US" sz="3200" dirty="0" smtClean="0"/>
            </a:br>
            <a:endParaRPr lang="en-US" sz="3200" dirty="0"/>
          </a:p>
        </p:txBody>
      </p:sp>
      <p:sp>
        <p:nvSpPr>
          <p:cNvPr id="3" name="Content Placeholder 2"/>
          <p:cNvSpPr>
            <a:spLocks noGrp="1"/>
          </p:cNvSpPr>
          <p:nvPr>
            <p:ph idx="1"/>
          </p:nvPr>
        </p:nvSpPr>
        <p:spPr>
          <a:xfrm>
            <a:off x="838200" y="1758950"/>
            <a:ext cx="10515600" cy="4768855"/>
          </a:xfrm>
        </p:spPr>
        <p:txBody>
          <a:bodyPr>
            <a:normAutofit fontScale="70000" lnSpcReduction="20000"/>
          </a:bodyPr>
          <a:lstStyle/>
          <a:p>
            <a:r>
              <a:rPr lang="en-US" sz="2300" dirty="0"/>
              <a:t>Allah </a:t>
            </a:r>
            <a:r>
              <a:rPr lang="en-US" sz="2300" dirty="0" smtClean="0"/>
              <a:t>goes </a:t>
            </a:r>
            <a:r>
              <a:rPr lang="en-US" sz="2300" dirty="0"/>
              <a:t>on to discuss some of the claims that man makes</a:t>
            </a:r>
            <a:r>
              <a:rPr lang="en-US" sz="2300" dirty="0" smtClean="0"/>
              <a:t>. When </a:t>
            </a:r>
            <a:r>
              <a:rPr lang="en-US" sz="2300" dirty="0"/>
              <a:t>such a person is called upon to spend for a good cause, he excuses himself, saying he has already spent more than enough. </a:t>
            </a:r>
            <a:r>
              <a:rPr lang="en-US" sz="2300" b="1" i="1" dirty="0">
                <a:solidFill>
                  <a:srgbClr val="006600"/>
                </a:solidFill>
              </a:rPr>
              <a:t>He says, “I have used up so much money/I have spent wealth in </a:t>
            </a:r>
            <a:r>
              <a:rPr lang="en-US" sz="2300" b="1" i="1" dirty="0" smtClean="0">
                <a:solidFill>
                  <a:srgbClr val="006600"/>
                </a:solidFill>
              </a:rPr>
              <a:t>abundance.” </a:t>
            </a:r>
            <a:r>
              <a:rPr lang="en-US" sz="2300" dirty="0"/>
              <a:t>But he has not done so for the cause of Allah and only boasts of spending in front of others. He makes a great show of generosity and people admire him for that. He assumes that he has escaped exposure, while his Lord has full knowledge of by what methods he obtained his wealth and in what ways, and even for what motives he spent it. </a:t>
            </a:r>
            <a:r>
              <a:rPr lang="en-US" sz="2300" b="1" i="1" dirty="0">
                <a:solidFill>
                  <a:srgbClr val="006600"/>
                </a:solidFill>
              </a:rPr>
              <a:t>Does he think that no one sees him? </a:t>
            </a:r>
            <a:endParaRPr lang="en-US" sz="2300" dirty="0" smtClean="0"/>
          </a:p>
          <a:p>
            <a:r>
              <a:rPr lang="en-US" sz="2300" b="1" i="1" dirty="0" smtClean="0">
                <a:solidFill>
                  <a:srgbClr val="006600"/>
                </a:solidFill>
              </a:rPr>
              <a:t>Did </a:t>
            </a:r>
            <a:r>
              <a:rPr lang="en-US" sz="2300" b="1" i="1" dirty="0">
                <a:solidFill>
                  <a:srgbClr val="006600"/>
                </a:solidFill>
              </a:rPr>
              <a:t>We not give him two eyes? And a tongue, and two lips? And We showed him the two ways</a:t>
            </a:r>
            <a:r>
              <a:rPr lang="en-US" sz="2300" b="1" i="1" dirty="0" smtClean="0">
                <a:solidFill>
                  <a:srgbClr val="006600"/>
                </a:solidFill>
              </a:rPr>
              <a:t>?</a:t>
            </a:r>
            <a:r>
              <a:rPr lang="en-US" sz="2300" dirty="0"/>
              <a:t> The ignorant person does not acknowledge any indebtedness or responsibility toward his Creator. But Allah reminds man of two of His most basic favors, without which he would be severely disabled: the instruments of </a:t>
            </a:r>
            <a:r>
              <a:rPr lang="en-US" sz="2300" b="1" dirty="0"/>
              <a:t>vision and of </a:t>
            </a:r>
            <a:r>
              <a:rPr lang="en-US" sz="2300" b="1" dirty="0" smtClean="0"/>
              <a:t>speech</a:t>
            </a:r>
            <a:r>
              <a:rPr lang="en-US" sz="2300" dirty="0" smtClean="0"/>
              <a:t>. </a:t>
            </a:r>
            <a:r>
              <a:rPr lang="en-US" sz="2300" dirty="0"/>
              <a:t>In addition to the blessings of sight, speech and other physical faculties, Allah has favored man with guidance, clarifying for him </a:t>
            </a:r>
            <a:r>
              <a:rPr lang="en-US" sz="2300" b="1" i="1" dirty="0">
                <a:solidFill>
                  <a:srgbClr val="006600"/>
                </a:solidFill>
              </a:rPr>
              <a:t>an-</a:t>
            </a:r>
            <a:r>
              <a:rPr lang="en-US" sz="2300" b="1" i="1" dirty="0" err="1">
                <a:solidFill>
                  <a:srgbClr val="006600"/>
                </a:solidFill>
              </a:rPr>
              <a:t>najdayn</a:t>
            </a:r>
            <a:r>
              <a:rPr lang="en-US" sz="2300" b="1" dirty="0"/>
              <a:t> (the ways of good and of evil) </a:t>
            </a:r>
            <a:r>
              <a:rPr lang="en-US" sz="2300" dirty="0"/>
              <a:t>and giving him the ability to distinguish between them. </a:t>
            </a:r>
            <a:r>
              <a:rPr lang="en-US" sz="2300" b="1" i="1" dirty="0"/>
              <a:t>Najd</a:t>
            </a:r>
            <a:r>
              <a:rPr lang="en-US" sz="2300" dirty="0"/>
              <a:t> denotes </a:t>
            </a:r>
            <a:r>
              <a:rPr lang="en-US" sz="2300" b="1" dirty="0"/>
              <a:t>a high ground or a mountain pass</a:t>
            </a:r>
            <a:r>
              <a:rPr lang="en-US" sz="2300" dirty="0"/>
              <a:t>; and the dual form here indicates two prominent paths which are clearly distinct and recognizable. </a:t>
            </a:r>
            <a:endParaRPr lang="en-US" sz="2300" b="1" i="1" dirty="0">
              <a:solidFill>
                <a:srgbClr val="006600"/>
              </a:solidFill>
            </a:endParaRPr>
          </a:p>
          <a:p>
            <a:endParaRPr lang="en-US" dirty="0"/>
          </a:p>
        </p:txBody>
      </p:sp>
    </p:spTree>
    <p:extLst>
      <p:ext uri="{BB962C8B-B14F-4D97-AF65-F5344CB8AC3E}">
        <p14:creationId xmlns:p14="http://schemas.microsoft.com/office/powerpoint/2010/main" val="130737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2020-12-19</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0"/>
            <a:ext cx="10515600" cy="1018903"/>
          </a:xfrm>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pic>
        <p:nvPicPr>
          <p:cNvPr id="2" name="Content Placeholder 1"/>
          <p:cNvPicPr>
            <a:picLocks noGrp="1" noChangeAspect="1"/>
          </p:cNvPicPr>
          <p:nvPr>
            <p:ph idx="1"/>
          </p:nvPr>
        </p:nvPicPr>
        <p:blipFill>
          <a:blip r:embed="rId2"/>
          <a:stretch>
            <a:fillRect/>
          </a:stretch>
        </p:blipFill>
        <p:spPr>
          <a:xfrm>
            <a:off x="838201" y="1711868"/>
            <a:ext cx="10515600" cy="4815938"/>
          </a:xfrm>
          <a:prstGeom prst="rect">
            <a:avLst/>
          </a:prstGeom>
        </p:spPr>
      </p:pic>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al-</a:t>
            </a:r>
            <a:r>
              <a:rPr lang="en-US" sz="2800" dirty="0" err="1"/>
              <a:t>Balad</a:t>
            </a:r>
            <a:r>
              <a:rPr lang="en-US" sz="2800" dirty="0"/>
              <a:t>: </a:t>
            </a:r>
            <a:r>
              <a:rPr lang="en-US" sz="2800" dirty="0" err="1"/>
              <a:t>Ayaat</a:t>
            </a:r>
            <a:r>
              <a:rPr lang="en-US" sz="2800" dirty="0"/>
              <a:t> </a:t>
            </a:r>
            <a:r>
              <a:rPr lang="en-US" sz="2800" dirty="0" smtClean="0"/>
              <a:t>12-20 </a:t>
            </a:r>
            <a:r>
              <a:rPr lang="en-US" sz="2800" dirty="0"/>
              <a:t>– The Path to </a:t>
            </a:r>
            <a:endParaRPr lang="en-US" sz="2800" dirty="0" smtClean="0"/>
          </a:p>
          <a:p>
            <a:r>
              <a:rPr lang="en-US" sz="2800" dirty="0" smtClean="0"/>
              <a:t>Moral </a:t>
            </a:r>
            <a:r>
              <a:rPr lang="en-US" sz="2800" dirty="0"/>
              <a:t>Heights is Steep like an Uphill Road</a:t>
            </a:r>
            <a:endParaRPr lang="en-US" sz="2800" dirty="0"/>
          </a:p>
        </p:txBody>
      </p:sp>
    </p:spTree>
    <p:extLst>
      <p:ext uri="{BB962C8B-B14F-4D97-AF65-F5344CB8AC3E}">
        <p14:creationId xmlns:p14="http://schemas.microsoft.com/office/powerpoint/2010/main" val="1071416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7916</TotalTime>
  <Words>1963</Words>
  <Application>Microsoft Office PowerPoint</Application>
  <PresentationFormat>Widescreen</PresentationFormat>
  <Paragraphs>135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Simplified Arabic</vt:lpstr>
      <vt:lpstr>Office Theme</vt:lpstr>
      <vt:lpstr>TAFSEER</vt:lpstr>
      <vt:lpstr>Agenda</vt:lpstr>
      <vt:lpstr>Tafseer of Surah al-Balad</vt:lpstr>
      <vt:lpstr>Tafseer of Surah al-Balad: Ayaat 1-7 – Man was  Not Created to Enjoy the World and Live in Comfort</vt:lpstr>
      <vt:lpstr>Tafseer of Surah al-Balad: Ayaat 1-7 – Man was  Not Created to Enjoy the World and Live in Comfort</vt:lpstr>
      <vt:lpstr>Tafseer of Surah al-Balad: Ayaat 1-7 – Man was  Not Created to Enjoy the World and Live in Comfort</vt:lpstr>
      <vt:lpstr>    </vt:lpstr>
      <vt:lpstr>  </vt:lpstr>
      <vt:lpstr>    </vt:lpstr>
      <vt:lpstr>     </vt:lpstr>
      <vt:lpstr>    </vt:lpstr>
      <vt:lpstr>    </vt:lpstr>
      <vt:lpstr>Tafseer of Surah ash-Shams</vt:lpstr>
      <vt:lpstr>Tafseer of Surah ash-Shams: Ayaat 1-10 –  A Look into the Human Soul</vt:lpstr>
      <vt:lpstr>Tafseer of Surah ash-Shams: Ayaat 1-10 –  A Look into the Human Soul</vt:lpstr>
      <vt:lpstr>Tafseer of Surah ash-Shams: Ayaat 1-10 –  A Look into the Human Soul</vt:lpstr>
      <vt:lpstr>Tafseer of Surah ash-Shams: Ayaat 11-15 –  An Example from History</vt:lpstr>
      <vt:lpstr>Tafseer of Surah ash-Shams: Ayaat 11-15 –  An Example from History</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BOSNA</cp:lastModifiedBy>
  <cp:revision>321</cp:revision>
  <cp:lastPrinted>2020-09-25T21:55:00Z</cp:lastPrinted>
  <dcterms:created xsi:type="dcterms:W3CDTF">2020-09-13T16:40:33Z</dcterms:created>
  <dcterms:modified xsi:type="dcterms:W3CDTF">2020-12-20T02:40:10Z</dcterms:modified>
</cp:coreProperties>
</file>