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72"/>
    <p:restoredTop sz="92683"/>
  </p:normalViewPr>
  <p:slideViewPr>
    <p:cSldViewPr snapToGrid="0" snapToObjects="1">
      <p:cViewPr varScale="1">
        <p:scale>
          <a:sx n="67" d="100"/>
          <a:sy n="67" d="100"/>
        </p:scale>
        <p:origin x="832" y="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t>12/6/2020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t>‹#›</a:t>
            </a:fld>
            <a:endParaRPr lang="en-US"/>
          </a:p>
        </p:txBody>
      </p:sp>
    </p:spTree>
    <p:extLst>
      <p:ext uri="{BB962C8B-B14F-4D97-AF65-F5344CB8AC3E}">
        <p14:creationId xmlns:p14="http://schemas.microsoft.com/office/powerpoint/2010/main"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9FB2A54-FC40-FE44-B3CA-E2D3E1BD244C}"/>
              </a:ext>
            </a:extLst>
          </p:cNvPr>
          <p:cNvSpPr>
            <a:spLocks noGrp="1"/>
          </p:cNvSpPr>
          <p:nvPr>
            <p:ph type="dt" sz="half" idx="10"/>
          </p:nvPr>
        </p:nvSpPr>
        <p:spPr/>
        <p:txBody>
          <a:bodyPr/>
          <a:lstStyle>
            <a:lvl1pPr>
              <a:defRPr/>
            </a:lvl1pPr>
          </a:lstStyle>
          <a:p>
            <a:r>
              <a:rPr lang="en-CA" dirty="0"/>
              <a:t>01/11/2020</a:t>
            </a:r>
            <a:endParaRPr lang="en-US" dirty="0"/>
          </a:p>
        </p:txBody>
      </p:sp>
      <p:sp>
        <p:nvSpPr>
          <p:cNvPr id="6" name="Slide Number Placeholder 5">
            <a:extLst>
              <a:ext uri="{FF2B5EF4-FFF2-40B4-BE49-F238E27FC236}">
                <a16:creationId xmlns:a16="http://schemas.microsoft.com/office/drawing/2014/main" id="{6CF84A88-7E80-B240-B1D0-E6162EFB86F5}"/>
              </a:ext>
            </a:extLst>
          </p:cNvPr>
          <p:cNvSpPr>
            <a:spLocks noGrp="1"/>
          </p:cNvSpPr>
          <p:nvPr>
            <p:ph type="sldNum" sz="quarter" idx="12"/>
          </p:nvPr>
        </p:nvSpPr>
        <p:spPr/>
        <p:txBody>
          <a:bodyPr/>
          <a:lstStyle/>
          <a:p>
            <a:fld id="{C8784B88-F3D9-6A4F-9660-1A0A1E561ED7}" type="slidenum">
              <a:rPr lang="en-US" smtClean="0"/>
              <a:t>‹#›</a:t>
            </a:fld>
            <a:endParaRPr lang="en-US" dirty="0"/>
          </a:p>
        </p:txBody>
      </p:sp>
      <p:sp>
        <p:nvSpPr>
          <p:cNvPr id="16" name="Rectangle 15">
            <a:extLst>
              <a:ext uri="{FF2B5EF4-FFF2-40B4-BE49-F238E27FC236}">
                <a16:creationId xmlns:a16="http://schemas.microsoft.com/office/drawing/2014/main"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a16="http://schemas.microsoft.com/office/drawing/2014/main"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a16="http://schemas.microsoft.com/office/drawing/2014/main"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a16="http://schemas.microsoft.com/office/drawing/2014/main" id="{B1122BF2-C2B8-FA49-843E-12C8E5D64BD1}"/>
              </a:ext>
            </a:extLst>
          </p:cNvPr>
          <p:cNvSpPr txBox="1"/>
          <p:nvPr userDrawn="1"/>
        </p:nvSpPr>
        <p:spPr>
          <a:xfrm>
            <a:off x="0" y="1791401"/>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r>
              <a:rPr lang="en-CA" sz="1800" b="1" dirty="0"/>
              <a:t>AQD 131 – </a:t>
            </a:r>
            <a:r>
              <a:rPr lang="en-CA" sz="1800" b="1" dirty="0" err="1"/>
              <a:t>Aqeedah</a:t>
            </a:r>
            <a:r>
              <a:rPr lang="en-CA" sz="1800" b="1" dirty="0"/>
              <a:t> Curriculum – Lecture No. 9</a:t>
            </a:r>
            <a:endParaRPr lang="en-US" sz="1600" dirty="0"/>
          </a:p>
        </p:txBody>
      </p:sp>
    </p:spTree>
    <p:extLst>
      <p:ext uri="{BB962C8B-B14F-4D97-AF65-F5344CB8AC3E}">
        <p14:creationId xmlns:p14="http://schemas.microsoft.com/office/powerpoint/2010/main" val="3426675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2670A9-CBAB-2C49-950E-5B31284F2D97}"/>
              </a:ext>
            </a:extLst>
          </p:cNvPr>
          <p:cNvSpPr>
            <a:spLocks noGrp="1"/>
          </p:cNvSpPr>
          <p:nvPr>
            <p:ph type="dt" sz="half" idx="10"/>
          </p:nvPr>
        </p:nvSpPr>
        <p:spPr/>
        <p:txBody>
          <a:bodyPr/>
          <a:lstStyle>
            <a:lvl1pPr>
              <a:defRPr/>
            </a:lvl1pPr>
          </a:lstStyle>
          <a:p>
            <a:r>
              <a:rPr lang="en-CA" dirty="0"/>
              <a:t>01/11/2020</a:t>
            </a:r>
            <a:endParaRPr lang="en-US" dirty="0"/>
          </a:p>
        </p:txBody>
      </p:sp>
      <p:sp>
        <p:nvSpPr>
          <p:cNvPr id="6" name="Slide Number Placeholder 5">
            <a:extLst>
              <a:ext uri="{FF2B5EF4-FFF2-40B4-BE49-F238E27FC236}">
                <a16:creationId xmlns:a16="http://schemas.microsoft.com/office/drawing/2014/main" id="{ACE9C57E-F3D0-124E-BE46-E8D0BC6F51B4}"/>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982900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E515DF-717B-B242-AE59-FBFEC115EAFF}"/>
              </a:ext>
            </a:extLst>
          </p:cNvPr>
          <p:cNvSpPr>
            <a:spLocks noGrp="1"/>
          </p:cNvSpPr>
          <p:nvPr>
            <p:ph type="dt" sz="half" idx="10"/>
          </p:nvPr>
        </p:nvSpPr>
        <p:spPr/>
        <p:txBody>
          <a:bodyPr/>
          <a:lstStyle>
            <a:lvl1pPr>
              <a:defRPr/>
            </a:lvl1pPr>
          </a:lstStyle>
          <a:p>
            <a:r>
              <a:rPr lang="en-CA" dirty="0"/>
              <a:t>01/11/2020</a:t>
            </a:r>
            <a:endParaRPr lang="en-US" dirty="0"/>
          </a:p>
        </p:txBody>
      </p:sp>
      <p:sp>
        <p:nvSpPr>
          <p:cNvPr id="6" name="Slide Number Placeholder 5">
            <a:extLst>
              <a:ext uri="{FF2B5EF4-FFF2-40B4-BE49-F238E27FC236}">
                <a16:creationId xmlns:a16="http://schemas.microsoft.com/office/drawing/2014/main" id="{6BACAEFF-B8AB-074B-AAD7-B40D9E5BE13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571875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9F3B3C2-584D-B04F-9C08-AEBABB5984D6}"/>
              </a:ext>
            </a:extLst>
          </p:cNvPr>
          <p:cNvSpPr>
            <a:spLocks noGrp="1"/>
          </p:cNvSpPr>
          <p:nvPr>
            <p:ph type="dt" sz="half" idx="10"/>
          </p:nvPr>
        </p:nvSpPr>
        <p:spPr/>
        <p:txBody>
          <a:bodyPr/>
          <a:lstStyle>
            <a:lvl1pPr>
              <a:defRPr/>
            </a:lvl1pPr>
          </a:lstStyle>
          <a:p>
            <a:r>
              <a:rPr lang="en-CA" dirty="0"/>
              <a:t>01/11/2020</a:t>
            </a:r>
            <a:endParaRPr lang="en-US" dirty="0"/>
          </a:p>
        </p:txBody>
      </p:sp>
      <p:sp>
        <p:nvSpPr>
          <p:cNvPr id="6" name="Slide Number Placeholder 5">
            <a:extLst>
              <a:ext uri="{FF2B5EF4-FFF2-40B4-BE49-F238E27FC236}">
                <a16:creationId xmlns:a16="http://schemas.microsoft.com/office/drawing/2014/main" id="{8048785F-521D-0C44-8EE3-2CFF92EC9775}"/>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18694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912EA2A2-1905-F64F-A921-98677409C732}"/>
              </a:ext>
            </a:extLst>
          </p:cNvPr>
          <p:cNvSpPr>
            <a:spLocks noGrp="1"/>
          </p:cNvSpPr>
          <p:nvPr>
            <p:ph type="dt" sz="half" idx="10"/>
          </p:nvPr>
        </p:nvSpPr>
        <p:spPr/>
        <p:txBody>
          <a:bodyPr/>
          <a:lstStyle>
            <a:lvl1pPr>
              <a:defRPr/>
            </a:lvl1pPr>
          </a:lstStyle>
          <a:p>
            <a:r>
              <a:rPr lang="en-CA" dirty="0"/>
              <a:t>01/11/2020</a:t>
            </a:r>
            <a:endParaRPr lang="en-US" dirty="0"/>
          </a:p>
        </p:txBody>
      </p:sp>
      <p:sp>
        <p:nvSpPr>
          <p:cNvPr id="6" name="Slide Number Placeholder 5">
            <a:extLst>
              <a:ext uri="{FF2B5EF4-FFF2-40B4-BE49-F238E27FC236}">
                <a16:creationId xmlns:a16="http://schemas.microsoft.com/office/drawing/2014/main" id="{1AB12FB8-D1DA-5C42-865C-4E2AF1F5487D}"/>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071187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BCD8A8-3C59-E545-B02E-2C1655DF8219}"/>
              </a:ext>
            </a:extLst>
          </p:cNvPr>
          <p:cNvSpPr>
            <a:spLocks noGrp="1"/>
          </p:cNvSpPr>
          <p:nvPr>
            <p:ph type="dt" sz="half" idx="10"/>
          </p:nvPr>
        </p:nvSpPr>
        <p:spPr/>
        <p:txBody>
          <a:bodyPr/>
          <a:lstStyle>
            <a:lvl1pPr>
              <a:defRPr/>
            </a:lvl1pPr>
          </a:lstStyle>
          <a:p>
            <a:r>
              <a:rPr lang="en-CA" dirty="0"/>
              <a:t>01/11/2020</a:t>
            </a:r>
            <a:endParaRPr lang="en-US" dirty="0"/>
          </a:p>
        </p:txBody>
      </p:sp>
      <p:sp>
        <p:nvSpPr>
          <p:cNvPr id="7" name="Slide Number Placeholder 6">
            <a:extLst>
              <a:ext uri="{FF2B5EF4-FFF2-40B4-BE49-F238E27FC236}">
                <a16:creationId xmlns:a16="http://schemas.microsoft.com/office/drawing/2014/main" id="{EA882D9E-F43F-D44C-82D8-8DC2B412D099}"/>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62003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17F8ED-C600-CB41-A494-4CC0D8ACAEF7}"/>
              </a:ext>
            </a:extLst>
          </p:cNvPr>
          <p:cNvSpPr>
            <a:spLocks noGrp="1"/>
          </p:cNvSpPr>
          <p:nvPr>
            <p:ph type="dt" sz="half" idx="10"/>
          </p:nvPr>
        </p:nvSpPr>
        <p:spPr/>
        <p:txBody>
          <a:bodyPr/>
          <a:lstStyle>
            <a:lvl1pPr>
              <a:defRPr/>
            </a:lvl1pPr>
          </a:lstStyle>
          <a:p>
            <a:r>
              <a:rPr lang="en-CA" dirty="0"/>
              <a:t>01/11/2020</a:t>
            </a:r>
            <a:endParaRPr lang="en-US" dirty="0"/>
          </a:p>
        </p:txBody>
      </p:sp>
      <p:sp>
        <p:nvSpPr>
          <p:cNvPr id="9" name="Slide Number Placeholder 8">
            <a:extLst>
              <a:ext uri="{FF2B5EF4-FFF2-40B4-BE49-F238E27FC236}">
                <a16:creationId xmlns:a16="http://schemas.microsoft.com/office/drawing/2014/main" id="{C5487123-0779-FB4A-827B-51AC31926FE8}"/>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303484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4D16E0-8AC1-FB48-892C-65E7457A1629}"/>
              </a:ext>
            </a:extLst>
          </p:cNvPr>
          <p:cNvSpPr>
            <a:spLocks noGrp="1"/>
          </p:cNvSpPr>
          <p:nvPr>
            <p:ph type="dt" sz="half" idx="10"/>
          </p:nvPr>
        </p:nvSpPr>
        <p:spPr/>
        <p:txBody>
          <a:bodyPr/>
          <a:lstStyle>
            <a:lvl1pPr>
              <a:defRPr/>
            </a:lvl1pPr>
          </a:lstStyle>
          <a:p>
            <a:r>
              <a:rPr lang="en-CA" dirty="0"/>
              <a:t>01/11/2020</a:t>
            </a:r>
            <a:endParaRPr lang="en-US" dirty="0"/>
          </a:p>
        </p:txBody>
      </p:sp>
      <p:sp>
        <p:nvSpPr>
          <p:cNvPr id="5" name="Slide Number Placeholder 4">
            <a:extLst>
              <a:ext uri="{FF2B5EF4-FFF2-40B4-BE49-F238E27FC236}">
                <a16:creationId xmlns:a16="http://schemas.microsoft.com/office/drawing/2014/main" id="{E936B769-975D-F442-93E9-0CEA334537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07887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A3B0DD-3463-5344-B094-815387B42932}"/>
              </a:ext>
            </a:extLst>
          </p:cNvPr>
          <p:cNvSpPr>
            <a:spLocks noGrp="1"/>
          </p:cNvSpPr>
          <p:nvPr>
            <p:ph type="dt" sz="half" idx="10"/>
          </p:nvPr>
        </p:nvSpPr>
        <p:spPr/>
        <p:txBody>
          <a:bodyPr/>
          <a:lstStyle>
            <a:lvl1pPr>
              <a:defRPr/>
            </a:lvl1pPr>
          </a:lstStyle>
          <a:p>
            <a:r>
              <a:rPr lang="en-CA" dirty="0"/>
              <a:t>01/11/2020</a:t>
            </a:r>
            <a:endParaRPr lang="en-US" dirty="0"/>
          </a:p>
        </p:txBody>
      </p:sp>
      <p:sp>
        <p:nvSpPr>
          <p:cNvPr id="4" name="Slide Number Placeholder 3">
            <a:extLst>
              <a:ext uri="{FF2B5EF4-FFF2-40B4-BE49-F238E27FC236}">
                <a16:creationId xmlns:a16="http://schemas.microsoft.com/office/drawing/2014/main" id="{94EC7B5A-ACA7-1149-B4B9-6FC902D09F41}"/>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436204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027EFE-F754-E54E-92CC-853C3A3E3843}"/>
              </a:ext>
            </a:extLst>
          </p:cNvPr>
          <p:cNvSpPr>
            <a:spLocks noGrp="1"/>
          </p:cNvSpPr>
          <p:nvPr>
            <p:ph type="dt" sz="half" idx="10"/>
          </p:nvPr>
        </p:nvSpPr>
        <p:spPr/>
        <p:txBody>
          <a:bodyPr/>
          <a:lstStyle>
            <a:lvl1pPr>
              <a:defRPr/>
            </a:lvl1pPr>
          </a:lstStyle>
          <a:p>
            <a:r>
              <a:rPr lang="en-CA" dirty="0"/>
              <a:t>01/11/2020</a:t>
            </a:r>
            <a:endParaRPr lang="en-US" dirty="0"/>
          </a:p>
        </p:txBody>
      </p:sp>
      <p:sp>
        <p:nvSpPr>
          <p:cNvPr id="7" name="Slide Number Placeholder 6">
            <a:extLst>
              <a:ext uri="{FF2B5EF4-FFF2-40B4-BE49-F238E27FC236}">
                <a16:creationId xmlns:a16="http://schemas.microsoft.com/office/drawing/2014/main" id="{3FC53744-71D3-DE4B-85B7-2122B010BB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92360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4D85BC-44AD-2443-953B-FAF3B3FEC79F}"/>
              </a:ext>
            </a:extLst>
          </p:cNvPr>
          <p:cNvSpPr>
            <a:spLocks noGrp="1"/>
          </p:cNvSpPr>
          <p:nvPr>
            <p:ph type="dt" sz="half" idx="10"/>
          </p:nvPr>
        </p:nvSpPr>
        <p:spPr/>
        <p:txBody>
          <a:bodyPr/>
          <a:lstStyle>
            <a:lvl1pPr>
              <a:defRPr/>
            </a:lvl1pPr>
          </a:lstStyle>
          <a:p>
            <a:r>
              <a:rPr lang="en-CA" dirty="0"/>
              <a:t>01/11/2020</a:t>
            </a:r>
            <a:endParaRPr lang="en-US" dirty="0"/>
          </a:p>
        </p:txBody>
      </p:sp>
      <p:sp>
        <p:nvSpPr>
          <p:cNvPr id="7" name="Slide Number Placeholder 6">
            <a:extLst>
              <a:ext uri="{FF2B5EF4-FFF2-40B4-BE49-F238E27FC236}">
                <a16:creationId xmlns:a16="http://schemas.microsoft.com/office/drawing/2014/main" id="{F0BBF23B-F646-BF47-AE26-9F9D9402CD2C}"/>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88149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0A73850-9D85-2A4A-B6B7-456EA1583E36}"/>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3D6E881E-EDFF-9A48-8643-9E8960853ECB}" type="datetime1">
              <a:rPr lang="en-CA" smtClean="0"/>
              <a:t>2020-12-06</a:t>
            </a:fld>
            <a:endParaRPr lang="en-US" dirty="0"/>
          </a:p>
        </p:txBody>
      </p:sp>
      <p:sp>
        <p:nvSpPr>
          <p:cNvPr id="6" name="Slide Number Placeholder 5">
            <a:extLst>
              <a:ext uri="{FF2B5EF4-FFF2-40B4-BE49-F238E27FC236}">
                <a16:creationId xmlns:a16="http://schemas.microsoft.com/office/drawing/2014/main"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a16="http://schemas.microsoft.com/office/drawing/2014/main"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a16="http://schemas.microsoft.com/office/drawing/2014/main"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B0BB-85E7-444B-A033-873561327BFC}"/>
              </a:ext>
            </a:extLst>
          </p:cNvPr>
          <p:cNvSpPr>
            <a:spLocks noGrp="1"/>
          </p:cNvSpPr>
          <p:nvPr>
            <p:ph type="ctrTitle"/>
          </p:nvPr>
        </p:nvSpPr>
        <p:spPr>
          <a:xfrm>
            <a:off x="838200" y="2222523"/>
            <a:ext cx="10515600" cy="2387600"/>
          </a:xfrm>
        </p:spPr>
        <p:txBody>
          <a:bodyPr>
            <a:normAutofit/>
          </a:bodyPr>
          <a:lstStyle/>
          <a:p>
            <a:r>
              <a:rPr lang="en-US" sz="5000" dirty="0"/>
              <a:t>The Meaning and the Bases of Iman (2)</a:t>
            </a:r>
            <a:br>
              <a:rPr lang="en-US" sz="5000" dirty="0"/>
            </a:br>
            <a:endParaRPr lang="en-US" sz="5000" dirty="0"/>
          </a:p>
        </p:txBody>
      </p:sp>
      <p:sp>
        <p:nvSpPr>
          <p:cNvPr id="3" name="Subtitle 2">
            <a:extLst>
              <a:ext uri="{FF2B5EF4-FFF2-40B4-BE49-F238E27FC236}">
                <a16:creationId xmlns:a16="http://schemas.microsoft.com/office/drawing/2014/main" id="{D2CE41B7-91BB-2643-B51E-9483CCFAA46F}"/>
              </a:ext>
            </a:extLst>
          </p:cNvPr>
          <p:cNvSpPr>
            <a:spLocks noGrp="1"/>
          </p:cNvSpPr>
          <p:nvPr>
            <p:ph type="subTitle" idx="1"/>
          </p:nvPr>
        </p:nvSpPr>
        <p:spPr/>
        <p:txBody>
          <a:bodyPr/>
          <a:lstStyle/>
          <a:p>
            <a:r>
              <a:rPr lang="en-US" b="1" dirty="0"/>
              <a:t>Fatima </a:t>
            </a:r>
            <a:r>
              <a:rPr lang="en-US" b="1" dirty="0" err="1"/>
              <a:t>Sallam</a:t>
            </a:r>
            <a:endParaRPr lang="en-US" dirty="0"/>
          </a:p>
        </p:txBody>
      </p:sp>
      <p:sp>
        <p:nvSpPr>
          <p:cNvPr id="4" name="Date Placeholder 3">
            <a:extLst>
              <a:ext uri="{FF2B5EF4-FFF2-40B4-BE49-F238E27FC236}">
                <a16:creationId xmlns:a16="http://schemas.microsoft.com/office/drawing/2014/main" id="{B58D3839-5137-2E43-9E9E-2448574C133B}"/>
              </a:ext>
            </a:extLst>
          </p:cNvPr>
          <p:cNvSpPr>
            <a:spLocks noGrp="1"/>
          </p:cNvSpPr>
          <p:nvPr>
            <p:ph type="dt" sz="half" idx="10"/>
          </p:nvPr>
        </p:nvSpPr>
        <p:spPr/>
        <p:txBody>
          <a:bodyPr/>
          <a:lstStyle/>
          <a:p>
            <a:r>
              <a:rPr lang="en-CA" dirty="0"/>
              <a:t>6/12/2020</a:t>
            </a:r>
            <a:endParaRPr lang="en-US" dirty="0"/>
          </a:p>
        </p:txBody>
      </p:sp>
      <p:sp>
        <p:nvSpPr>
          <p:cNvPr id="5" name="Slide Number Placeholder 4">
            <a:extLst>
              <a:ext uri="{FF2B5EF4-FFF2-40B4-BE49-F238E27FC236}">
                <a16:creationId xmlns:a16="http://schemas.microsoft.com/office/drawing/2014/main" id="{5C1C79E2-969B-654E-9C3F-A0C291F5423E}"/>
              </a:ext>
            </a:extLst>
          </p:cNvPr>
          <p:cNvSpPr>
            <a:spLocks noGrp="1"/>
          </p:cNvSpPr>
          <p:nvPr>
            <p:ph type="sldNum" sz="quarter" idx="12"/>
          </p:nvPr>
        </p:nvSpPr>
        <p:spPr/>
        <p:txBody>
          <a:bodyPr/>
          <a:lstStyle/>
          <a:p>
            <a:fld id="{C8784B88-F3D9-6A4F-9660-1A0A1E561ED7}" type="slidenum">
              <a:rPr lang="en-US" smtClean="0"/>
              <a:t>1</a:t>
            </a:fld>
            <a:endParaRPr lang="en-US"/>
          </a:p>
        </p:txBody>
      </p:sp>
    </p:spTree>
    <p:extLst>
      <p:ext uri="{BB962C8B-B14F-4D97-AF65-F5344CB8AC3E}">
        <p14:creationId xmlns:p14="http://schemas.microsoft.com/office/powerpoint/2010/main" val="3934097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lstStyle/>
          <a:p>
            <a:r>
              <a:rPr lang="en-US" dirty="0"/>
              <a:t>Islam and Iman are one religion.</a:t>
            </a:r>
          </a:p>
          <a:p>
            <a:r>
              <a:rPr lang="en-US" dirty="0"/>
              <a:t>The increase and decrease in Iman.</a:t>
            </a:r>
          </a:p>
          <a:p>
            <a:r>
              <a:rPr lang="en-US" dirty="0"/>
              <a:t>The belief of a </a:t>
            </a:r>
            <a:r>
              <a:rPr lang="en-US" dirty="0" err="1"/>
              <a:t>Muqalid</a:t>
            </a:r>
            <a:r>
              <a:rPr lang="en-US" dirty="0"/>
              <a:t> (follower) or a doubtful person.</a:t>
            </a:r>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6/12/2020</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2</a:t>
            </a:fld>
            <a:endParaRPr lang="en-US"/>
          </a:p>
        </p:txBody>
      </p:sp>
    </p:spTree>
    <p:extLst>
      <p:ext uri="{BB962C8B-B14F-4D97-AF65-F5344CB8AC3E}">
        <p14:creationId xmlns:p14="http://schemas.microsoft.com/office/powerpoint/2010/main" val="1083218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pPr algn="ctr"/>
            <a:r>
              <a:rPr lang="en-US" dirty="0"/>
              <a:t>Islam and Iman are one religion</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normAutofit/>
          </a:bodyPr>
          <a:lstStyle/>
          <a:p>
            <a:pPr algn="just"/>
            <a:r>
              <a:rPr lang="en-US" dirty="0"/>
              <a:t>Iman and Islam are two names for one religion.</a:t>
            </a:r>
          </a:p>
          <a:p>
            <a:pPr algn="just"/>
            <a:r>
              <a:rPr lang="en-US" dirty="0"/>
              <a:t>Although Islam means complete submission and Iman means the firm belief, they are both used to identify one religion.</a:t>
            </a:r>
          </a:p>
          <a:p>
            <a:pPr algn="just"/>
            <a:r>
              <a:rPr lang="en-US" dirty="0"/>
              <a:t>There are numerous verses that support this.</a:t>
            </a:r>
          </a:p>
          <a:p>
            <a:pPr algn="just"/>
            <a:r>
              <a:rPr lang="en-US" dirty="0"/>
              <a:t>Allah (SWT) says: “Indeed, the religion in the sight of Allah is Islam” and He says: “Say, [O believers], "We have believed in Allah…”.</a:t>
            </a:r>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6/12/2020</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3</a:t>
            </a:fld>
            <a:endParaRPr lang="en-US"/>
          </a:p>
        </p:txBody>
      </p:sp>
    </p:spTree>
    <p:extLst>
      <p:ext uri="{BB962C8B-B14F-4D97-AF65-F5344CB8AC3E}">
        <p14:creationId xmlns:p14="http://schemas.microsoft.com/office/powerpoint/2010/main" val="4024374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pPr algn="ctr"/>
            <a:r>
              <a:rPr lang="en-US" dirty="0"/>
              <a:t>The increase and decrease in Iman</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lstStyle/>
          <a:p>
            <a:pPr algn="just"/>
            <a:r>
              <a:rPr lang="en-US" dirty="0"/>
              <a:t>When the foundation and the essence of Iman is set in one’s heart it doesn’t increase or decrease, however the level and effect of Iman increases or decreases based on one’s actions.</a:t>
            </a:r>
          </a:p>
          <a:p>
            <a:pPr algn="just"/>
            <a:r>
              <a:rPr lang="en-US" dirty="0"/>
              <a:t>Believers are distinguished based on their Iman and their worship.</a:t>
            </a:r>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6/12/2020</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4</a:t>
            </a:fld>
            <a:endParaRPr lang="en-US"/>
          </a:p>
        </p:txBody>
      </p:sp>
    </p:spTree>
    <p:extLst>
      <p:ext uri="{BB962C8B-B14F-4D97-AF65-F5344CB8AC3E}">
        <p14:creationId xmlns:p14="http://schemas.microsoft.com/office/powerpoint/2010/main" val="2206705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pPr algn="ctr"/>
            <a:r>
              <a:rPr lang="en-US" dirty="0"/>
              <a:t>The belief of a </a:t>
            </a:r>
            <a:r>
              <a:rPr lang="en-US" dirty="0" err="1"/>
              <a:t>Muqalid</a:t>
            </a:r>
            <a:r>
              <a:rPr lang="en-US" dirty="0"/>
              <a:t> (follower) or a doubtful person</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normAutofit fontScale="92500"/>
          </a:bodyPr>
          <a:lstStyle/>
          <a:p>
            <a:pPr algn="just"/>
            <a:r>
              <a:rPr lang="en-US" dirty="0"/>
              <a:t>A </a:t>
            </a:r>
            <a:r>
              <a:rPr lang="en-US" dirty="0" err="1"/>
              <a:t>Muqalid</a:t>
            </a:r>
            <a:r>
              <a:rPr lang="en-US" dirty="0"/>
              <a:t> is a person who follows the religion of his ancestors, relatives and the people around him out of imitation without having or considering any evidence.</a:t>
            </a:r>
          </a:p>
          <a:p>
            <a:pPr algn="just"/>
            <a:r>
              <a:rPr lang="en-US" dirty="0"/>
              <a:t>A doubtful person is the one who follows the religion out of precaution.</a:t>
            </a:r>
          </a:p>
          <a:p>
            <a:pPr algn="just"/>
            <a:r>
              <a:rPr lang="en-US" dirty="0"/>
              <a:t>Both of them are not considered </a:t>
            </a:r>
            <a:r>
              <a:rPr lang="en-US"/>
              <a:t>Muslims.</a:t>
            </a:r>
          </a:p>
          <a:p>
            <a:pPr algn="just"/>
            <a:r>
              <a:rPr lang="en-US"/>
              <a:t>A </a:t>
            </a:r>
            <a:r>
              <a:rPr lang="en-US" dirty="0"/>
              <a:t>Muslim should prove his creed by any evidence such as looking into the creation of the universe.</a:t>
            </a:r>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6/12/2020</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5</a:t>
            </a:fld>
            <a:endParaRPr lang="en-US"/>
          </a:p>
        </p:txBody>
      </p:sp>
    </p:spTree>
    <p:extLst>
      <p:ext uri="{BB962C8B-B14F-4D97-AF65-F5344CB8AC3E}">
        <p14:creationId xmlns:p14="http://schemas.microsoft.com/office/powerpoint/2010/main" val="3379865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5537</TotalTime>
  <Words>266</Words>
  <Application>Microsoft Office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The Meaning and the Bases of Iman (2) </vt:lpstr>
      <vt:lpstr>Agenda</vt:lpstr>
      <vt:lpstr>Islam and Iman are one religion</vt:lpstr>
      <vt:lpstr>The increase and decrease in Iman</vt:lpstr>
      <vt:lpstr>The belief of a Muqalid (follower) or a doubtful person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fatima sallam</cp:lastModifiedBy>
  <cp:revision>99</cp:revision>
  <dcterms:created xsi:type="dcterms:W3CDTF">2020-09-13T16:40:33Z</dcterms:created>
  <dcterms:modified xsi:type="dcterms:W3CDTF">2020-12-06T15:45:49Z</dcterms:modified>
</cp:coreProperties>
</file>