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0" r:id="rId4"/>
    <p:sldId id="261" r:id="rId5"/>
    <p:sldId id="263" r:id="rId6"/>
    <p:sldId id="264" r:id="rId7"/>
    <p:sldId id="262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42"/>
    <p:restoredTop sz="92683"/>
  </p:normalViewPr>
  <p:slideViewPr>
    <p:cSldViewPr snapToGrid="0" snapToObjects="1">
      <p:cViewPr>
        <p:scale>
          <a:sx n="67" d="100"/>
          <a:sy n="67" d="100"/>
        </p:scale>
        <p:origin x="472" y="10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9/26/20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09D70-B50F-0348-91D4-A5D1DE691CCB}" type="datetime1">
              <a:rPr lang="en-CA" smtClean="0"/>
              <a:t>2020-09-26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57080-5C0E-9945-9DFE-64B3BB9DCD9F}" type="datetime1">
              <a:rPr lang="en-CA" smtClean="0"/>
              <a:t>2020-09-26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93FEC-E01D-6145-B83C-1F1DBBA82E62}" type="datetime1">
              <a:rPr lang="en-CA" smtClean="0"/>
              <a:t>2020-09-26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2020-09-26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30B33-5645-6243-A1BF-764EAD99171C}" type="datetime1">
              <a:rPr lang="en-CA" smtClean="0"/>
              <a:t>2020-09-26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F58C-3BFE-5844-BE6A-B3C235B0E679}" type="datetime1">
              <a:rPr lang="en-CA" smtClean="0"/>
              <a:t>2020-09-26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46508-7F59-134E-AAE3-D16872DD9145}" type="datetime1">
              <a:rPr lang="en-CA" smtClean="0"/>
              <a:t>2020-09-26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D8C52-795A-AC45-9E13-A1AF72C1B6E8}" type="datetime1">
              <a:rPr lang="en-CA" smtClean="0"/>
              <a:t>2020-09-26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46120-296C-384C-AC58-EC87636FD61B}" type="datetime1">
              <a:rPr lang="en-CA" smtClean="0"/>
              <a:t>2020-09-26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64C69-3445-F947-B1D3-6831C557BABD}" type="datetime1">
              <a:rPr lang="en-CA" smtClean="0"/>
              <a:t>2020-09-26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5E639-D598-E143-91BC-79FD22069BA6}" type="datetime1">
              <a:rPr lang="en-CA" smtClean="0"/>
              <a:t>2020-09-26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73850-9D85-2A4A-B6B7-456EA1583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D6E881E-EDFF-9A48-8643-9E8960853ECB}" type="datetime1">
              <a:rPr lang="en-CA" smtClean="0"/>
              <a:t>2020-09-26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188452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CA" sz="4800" dirty="0"/>
              <a:t>Prophet Adam (AS) </a:t>
            </a:r>
            <a:r>
              <a:rPr lang="en-US" sz="4800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 err="1"/>
              <a:t>Nemat</a:t>
            </a:r>
            <a:r>
              <a:rPr lang="en-US" dirty="0"/>
              <a:t> </a:t>
            </a:r>
            <a:r>
              <a:rPr lang="en-US" dirty="0" err="1"/>
              <a:t>Awadalla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D3839-5137-2E43-9E9E-2448574C1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A27A-0449-7248-A94F-950571DA4F0A}" type="datetime1">
              <a:rPr lang="en-CA" smtClean="0"/>
              <a:t>2020-09-26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55A7A9-5738-CF48-B5C0-8FEFD5979462}"/>
              </a:ext>
            </a:extLst>
          </p:cNvPr>
          <p:cNvSpPr txBox="1"/>
          <p:nvPr/>
        </p:nvSpPr>
        <p:spPr>
          <a:xfrm>
            <a:off x="3893025" y="1782325"/>
            <a:ext cx="5411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dirty="0">
                <a:solidFill>
                  <a:schemeClr val="bg1"/>
                </a:solidFill>
              </a:rPr>
              <a:t>SER 151 – History &amp; </a:t>
            </a:r>
            <a:r>
              <a:rPr lang="en-CA" b="1" dirty="0" err="1">
                <a:solidFill>
                  <a:schemeClr val="bg1"/>
                </a:solidFill>
              </a:rPr>
              <a:t>Seerah</a:t>
            </a:r>
            <a:r>
              <a:rPr lang="en-CA" b="1" dirty="0">
                <a:solidFill>
                  <a:schemeClr val="bg1"/>
                </a:solidFill>
              </a:rPr>
              <a:t> Curriculum – Lecture No. 2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A2460-D03F-0D45-A74C-B4EEBE11D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Creation of Adam (AS)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FC1FA3-0E63-4D4F-BE42-9964B277E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70000"/>
              </a:lnSpc>
              <a:buClr>
                <a:schemeClr val="dk1"/>
              </a:buClr>
              <a:buSzPct val="100000"/>
            </a:pPr>
            <a:r>
              <a:rPr lang="en-CA" sz="2800" dirty="0"/>
              <a:t>Adam is </a:t>
            </a:r>
            <a:r>
              <a:rPr lang="en-CA" sz="2800" b="1" dirty="0"/>
              <a:t>made from the dust </a:t>
            </a:r>
            <a:r>
              <a:rPr lang="en-CA" sz="2800" dirty="0"/>
              <a:t>of the earth.</a:t>
            </a:r>
          </a:p>
          <a:p>
            <a:pPr algn="just">
              <a:lnSpc>
                <a:spcPct val="170000"/>
              </a:lnSpc>
              <a:buClr>
                <a:schemeClr val="dk1"/>
              </a:buClr>
              <a:buSzPct val="100000"/>
            </a:pPr>
            <a:r>
              <a:rPr lang="en-CA" sz="2800" dirty="0"/>
              <a:t>God created Adam from a </a:t>
            </a:r>
            <a:r>
              <a:rPr lang="en-CA" sz="2800" b="1" dirty="0"/>
              <a:t>handful of soil </a:t>
            </a:r>
            <a:r>
              <a:rPr lang="en-CA" sz="2800" dirty="0"/>
              <a:t>containing </a:t>
            </a:r>
            <a:r>
              <a:rPr lang="en-CA" sz="2800" b="1" dirty="0">
                <a:solidFill>
                  <a:srgbClr val="C00000"/>
                </a:solidFill>
              </a:rPr>
              <a:t>portions from all its varieties on Earth</a:t>
            </a:r>
            <a:r>
              <a:rPr lang="en-CA" sz="2800" dirty="0"/>
              <a:t>.  </a:t>
            </a:r>
          </a:p>
          <a:p>
            <a:pPr algn="just">
              <a:lnSpc>
                <a:spcPct val="170000"/>
              </a:lnSpc>
              <a:buClr>
                <a:schemeClr val="dk1"/>
              </a:buClr>
              <a:buSzPct val="100000"/>
            </a:pPr>
            <a:r>
              <a:rPr lang="en-CA" sz="2800" dirty="0"/>
              <a:t>The </a:t>
            </a:r>
            <a:r>
              <a:rPr lang="en-CA" sz="2800" b="1" dirty="0"/>
              <a:t>descendants</a:t>
            </a:r>
            <a:r>
              <a:rPr lang="en-CA" sz="2800" dirty="0"/>
              <a:t> of Adam were destined to be </a:t>
            </a:r>
            <a:r>
              <a:rPr lang="en-CA" sz="2800" b="1" dirty="0">
                <a:solidFill>
                  <a:srgbClr val="C00000"/>
                </a:solidFill>
              </a:rPr>
              <a:t>as diverse as the handful of soil</a:t>
            </a:r>
            <a:r>
              <a:rPr lang="en-CA" sz="2800" dirty="0"/>
              <a:t> from which their ancestor was created; all have different appearances, attributes, and qualities.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1E9E7-B0DF-304B-8E91-A8F50077C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2020-09-26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4A0688-94F5-0E40-85A3-53EE00A8A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79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797C5-67D1-F845-B712-2BC6AFB4C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First Man is Honored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4B0D2-381E-7942-BB9F-F79007F1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ar-SA" sz="2800" i="1" dirty="0"/>
          </a:p>
          <a:p>
            <a:pPr marL="0" indent="0" algn="just">
              <a:buNone/>
            </a:pPr>
            <a:r>
              <a:rPr lang="en-CA" sz="2800" i="1" dirty="0"/>
              <a:t>“</a:t>
            </a:r>
            <a:r>
              <a:rPr lang="en-CA" sz="2800" b="1" i="1" dirty="0"/>
              <a:t>Prostrate to Adam </a:t>
            </a:r>
            <a:r>
              <a:rPr lang="en-CA" sz="2800" i="1" dirty="0"/>
              <a:t>and they prostrated except Iblees (Satan).” </a:t>
            </a:r>
            <a:r>
              <a:rPr lang="en-CA" sz="2800" dirty="0"/>
              <a:t>[Taha: 116] </a:t>
            </a:r>
            <a:endParaRPr lang="ar-SA" sz="2800" dirty="0"/>
          </a:p>
          <a:p>
            <a:pPr marL="0" indent="0" algn="just">
              <a:buNone/>
            </a:pPr>
            <a:endParaRPr lang="en-CA" sz="2800" dirty="0"/>
          </a:p>
          <a:p>
            <a:pPr marL="0" indent="0" algn="just" rtl="1">
              <a:buNone/>
            </a:pPr>
            <a:r>
              <a:rPr lang="ar-SA" sz="2800" dirty="0"/>
              <a:t>وَإِذْ قُلْنَا لِلْمَلَائِكَةِ </a:t>
            </a:r>
            <a:r>
              <a:rPr lang="ar-SA" sz="2800" b="1" dirty="0"/>
              <a:t>اسْجُدُوا لِآدَمَ </a:t>
            </a:r>
            <a:r>
              <a:rPr lang="ar-SA" sz="2800" dirty="0"/>
              <a:t>فَسَجَدُوا إِلَّا إِبْلِيسَ </a:t>
            </a:r>
            <a:r>
              <a:rPr lang="ar-SA" sz="2800" dirty="0" err="1"/>
              <a:t>أَبَىٰ</a:t>
            </a:r>
            <a:r>
              <a:rPr lang="ar-SA" sz="2800" dirty="0"/>
              <a:t> وَاسْتَكْبَرَ وَكَانَ مِنَ الْكَافِرِينَ (طه: 116)</a:t>
            </a:r>
            <a:endParaRPr lang="en-US" sz="2800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8E943-0894-A544-8960-AA66C54C7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2020-09-26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974270-8D7C-644A-8769-B6FFC226A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6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04099-2E99-574B-9C38-BBFD0BAB0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First Man is Honored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E81DE-6AB4-7840-BFA2-2D3217F08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CA" sz="2800" dirty="0"/>
              <a:t>God told mankind that He did not create them </a:t>
            </a:r>
            <a:r>
              <a:rPr lang="en-CA" sz="2800" b="1" dirty="0"/>
              <a:t>except that they should worship Him</a:t>
            </a:r>
            <a:r>
              <a:rPr lang="en-CA" sz="2800" dirty="0"/>
              <a:t>.  </a:t>
            </a:r>
            <a:endParaRPr lang="ar-SA" sz="2800" dirty="0"/>
          </a:p>
          <a:p>
            <a:pPr algn="just"/>
            <a:r>
              <a:rPr lang="en-CA" sz="2800" dirty="0"/>
              <a:t>Everything in this world </a:t>
            </a:r>
            <a:r>
              <a:rPr lang="en-CA" sz="2800" b="1" dirty="0"/>
              <a:t>was created for Adam and his descendants</a:t>
            </a:r>
            <a:r>
              <a:rPr lang="en-CA" sz="2800" dirty="0"/>
              <a:t>, in order to aid us in our ability </a:t>
            </a:r>
            <a:r>
              <a:rPr lang="en-CA" sz="2800" b="1" dirty="0">
                <a:solidFill>
                  <a:srgbClr val="C00000"/>
                </a:solidFill>
              </a:rPr>
              <a:t>to worship and know God</a:t>
            </a:r>
            <a:r>
              <a:rPr lang="en-CA" sz="2800" dirty="0"/>
              <a:t>.  </a:t>
            </a:r>
            <a:endParaRPr lang="ar-SA" sz="2800" dirty="0"/>
          </a:p>
          <a:p>
            <a:pPr algn="just"/>
            <a:r>
              <a:rPr lang="en-CA" sz="2800" dirty="0"/>
              <a:t>Due to God’s infinite Wisdom, Adam and his descendants were to be the caretakers on earth, so </a:t>
            </a:r>
            <a:r>
              <a:rPr lang="en-CA" sz="2800" b="1" dirty="0"/>
              <a:t>God taught Adam </a:t>
            </a:r>
            <a:r>
              <a:rPr lang="en-CA" sz="2800" b="1" dirty="0">
                <a:solidFill>
                  <a:srgbClr val="C00000"/>
                </a:solidFill>
              </a:rPr>
              <a:t>what he needed to know</a:t>
            </a:r>
            <a:r>
              <a:rPr lang="en-CA" sz="2800" b="1" dirty="0"/>
              <a:t> </a:t>
            </a:r>
            <a:r>
              <a:rPr lang="en-CA" sz="2800" dirty="0"/>
              <a:t>to perform this duty.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C9010-6803-884A-8BA5-B5F093C8E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2020-09-26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DBB83B-1531-C042-9E50-E295DAEDB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75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9F99E-7A68-7C42-8501-86F9C23C7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en-US" dirty="0"/>
              <a:t>The First Man is Honored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26A4B-DBA2-9148-8D31-D2B15B559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n-CA" sz="2800" i="1" dirty="0"/>
              <a:t>“He taught Adam all the names of everything.” </a:t>
            </a:r>
            <a:r>
              <a:rPr lang="en-CA" sz="2800" dirty="0"/>
              <a:t>[</a:t>
            </a:r>
            <a:r>
              <a:rPr lang="en-CA" sz="2800" dirty="0" err="1"/>
              <a:t>Baqara</a:t>
            </a:r>
            <a:r>
              <a:rPr lang="en-CA" sz="2800" dirty="0"/>
              <a:t>: 31]</a:t>
            </a:r>
          </a:p>
          <a:p>
            <a: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DFB84-4E21-654A-A790-1AD417EFC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2020-09-26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E3D20C-6702-824E-A564-837D52803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2" descr="C:\Users\Dr.Nemaa\Desktop\adam2.jpg">
            <a:extLst>
              <a:ext uri="{FF2B5EF4-FFF2-40B4-BE49-F238E27FC236}">
                <a16:creationId xmlns:a16="http://schemas.microsoft.com/office/drawing/2014/main" id="{C79BE309-5216-6443-A197-0F869B034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970" y="2596795"/>
            <a:ext cx="2476500" cy="18478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Dr.Nemaa\Desktop\adam3.jpg">
            <a:extLst>
              <a:ext uri="{FF2B5EF4-FFF2-40B4-BE49-F238E27FC236}">
                <a16:creationId xmlns:a16="http://schemas.microsoft.com/office/drawing/2014/main" id="{8F2661CB-73CC-9E44-8126-F6F6FFE93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843" y="4947441"/>
            <a:ext cx="2981325" cy="15335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Dr.Nemaa\Desktop\adam4.jpg">
            <a:extLst>
              <a:ext uri="{FF2B5EF4-FFF2-40B4-BE49-F238E27FC236}">
                <a16:creationId xmlns:a16="http://schemas.microsoft.com/office/drawing/2014/main" id="{DFB63C96-6623-174C-9AF5-910445633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186" y="3203986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:\Users\Dr.Nemaa\Desktop\adam5.jpg">
            <a:extLst>
              <a:ext uri="{FF2B5EF4-FFF2-40B4-BE49-F238E27FC236}">
                <a16:creationId xmlns:a16="http://schemas.microsoft.com/office/drawing/2014/main" id="{DD7342A8-7746-C44A-86B4-BDC767369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0700" y="2571750"/>
            <a:ext cx="2457450" cy="18573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C:\Users\Dr.Nemaa\Desktop\adam6.jpg">
            <a:extLst>
              <a:ext uri="{FF2B5EF4-FFF2-40B4-BE49-F238E27FC236}">
                <a16:creationId xmlns:a16="http://schemas.microsoft.com/office/drawing/2014/main" id="{8A87CB51-BE05-E84B-944A-E19BB66F7C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053" y="4619260"/>
            <a:ext cx="2466975" cy="166272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C:\Users\Dr.Nemaa\Desktop\adam 1.jpg">
            <a:extLst>
              <a:ext uri="{FF2B5EF4-FFF2-40B4-BE49-F238E27FC236}">
                <a16:creationId xmlns:a16="http://schemas.microsoft.com/office/drawing/2014/main" id="{7A363390-5C69-D844-AB3A-1F9406EC6E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" y="2533650"/>
            <a:ext cx="1743075" cy="26193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C:\Users\Dr.Nemaa\Desktop\image8.jpg">
            <a:extLst>
              <a:ext uri="{FF2B5EF4-FFF2-40B4-BE49-F238E27FC236}">
                <a16:creationId xmlns:a16="http://schemas.microsoft.com/office/drawing/2014/main" id="{3880275D-C50A-4040-9C34-EB30677271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0923" y="2609850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9" descr="C:\Users\Dr.Nemaa\Desktop\image 9.jpg">
            <a:extLst>
              <a:ext uri="{FF2B5EF4-FFF2-40B4-BE49-F238E27FC236}">
                <a16:creationId xmlns:a16="http://schemas.microsoft.com/office/drawing/2014/main" id="{42C02BC7-1BEA-764E-BDBF-DD65FD16FF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8068" y="4444645"/>
            <a:ext cx="2475945" cy="13865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0" descr="C:\Users\Dr.Nemaa\Desktop\image7.jpg">
            <a:extLst>
              <a:ext uri="{FF2B5EF4-FFF2-40B4-BE49-F238E27FC236}">
                <a16:creationId xmlns:a16="http://schemas.microsoft.com/office/drawing/2014/main" id="{E6545734-46D0-9A4E-BF76-14EB64241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013" y="4444645"/>
            <a:ext cx="2457451" cy="18407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174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041A5-0E79-FD4B-B3CE-1DDBBF421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First Man is Honored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2FE56-EE69-1D4C-A9CC-A01F4F12B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CA" sz="2800" i="1" dirty="0">
              <a:solidFill>
                <a:srgbClr val="C00000"/>
              </a:solidFill>
              <a:latin typeface="Bookman Old Style" pitchFamily="18" charset="0"/>
            </a:endParaRPr>
          </a:p>
          <a:p>
            <a:pPr marL="0" indent="0" algn="ctr">
              <a:buNone/>
            </a:pPr>
            <a:br>
              <a:rPr lang="en-CA" sz="2800" b="1" dirty="0">
                <a:solidFill>
                  <a:srgbClr val="C00000"/>
                </a:solidFill>
              </a:rPr>
            </a:br>
            <a:r>
              <a:rPr lang="en-CA" sz="2800" b="1" dirty="0"/>
              <a:t>Adam, was given the ability to </a:t>
            </a:r>
            <a:r>
              <a:rPr lang="en-CA" sz="2800" b="1" dirty="0">
                <a:solidFill>
                  <a:srgbClr val="C00000"/>
                </a:solidFill>
              </a:rPr>
              <a:t>reason, make choices and identify objects and their purpose.</a:t>
            </a:r>
            <a:endParaRPr lang="en-US" sz="2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65A21-0FE1-C44C-A0AF-1827C5496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2020-09-26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C0B697-44D0-E540-9860-3DC10E95D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59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92C4D-7FE6-5941-9213-2C7C4B1F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5E9C-5D50-634E-989F-110725317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3200" dirty="0"/>
              <a:t>If Iblis was created from fire and thought he was better than Adam who was made of clay,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C00000"/>
                </a:solidFill>
              </a:rPr>
              <a:t>why didn’t the angles see that?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C44D4-798E-484F-9A77-3CF02132C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2020-09-26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5D30D7-6CA5-3046-B72C-B297C2F3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69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194CB-6547-464B-B517-B773C5BD4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9C5CCD-EB7D-B148-945D-D49108632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0375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dirty="0"/>
              <a:t>How dare the angels ask Allah </a:t>
            </a:r>
            <a:r>
              <a:rPr lang="en-US" sz="3200" b="1" dirty="0">
                <a:solidFill>
                  <a:srgbClr val="C00000"/>
                </a:solidFill>
              </a:rPr>
              <a:t>why</a:t>
            </a:r>
            <a:r>
              <a:rPr lang="en-US" sz="3200" dirty="0"/>
              <a:t> He will create a human?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E18A4-07D0-9047-B388-192FDCDEA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057BC-CE48-CD4C-AF3D-B9C2E384CD7B}" type="datetime1">
              <a:rPr lang="en-CA" smtClean="0"/>
              <a:t>2020-09-26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63BA8B-8047-9C4A-8389-00201580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07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170</Words>
  <Application>Microsoft Macintosh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Bookman Old Style</vt:lpstr>
      <vt:lpstr>Calibri</vt:lpstr>
      <vt:lpstr>Office Theme</vt:lpstr>
      <vt:lpstr>Prophet Adam (AS)  </vt:lpstr>
      <vt:lpstr>Creation of Adam (AS)</vt:lpstr>
      <vt:lpstr>The First Man is Honored</vt:lpstr>
      <vt:lpstr>The First Man is Honored</vt:lpstr>
      <vt:lpstr>The First Man is Honored</vt:lpstr>
      <vt:lpstr>The First Man is Honored</vt:lpstr>
      <vt:lpstr>Questions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Amro Ibrahim</cp:lastModifiedBy>
  <cp:revision>26</cp:revision>
  <cp:lastPrinted>2020-09-26T11:48:21Z</cp:lastPrinted>
  <dcterms:created xsi:type="dcterms:W3CDTF">2020-09-13T16:40:33Z</dcterms:created>
  <dcterms:modified xsi:type="dcterms:W3CDTF">2020-09-26T12:35:57Z</dcterms:modified>
</cp:coreProperties>
</file>