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6"/>
  </p:notesMasterIdLst>
  <p:sldIdLst>
    <p:sldId id="271" r:id="rId2"/>
    <p:sldId id="272" r:id="rId3"/>
    <p:sldId id="273" r:id="rId4"/>
    <p:sldId id="274" r:id="rId5"/>
  </p:sldIdLst>
  <p:sldSz cx="12190413"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0" d="100"/>
          <a:sy n="80" d="100"/>
        </p:scale>
        <p:origin x="-677" y="-77"/>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KW"/>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BB9B0C5-9F32-409C-8E35-AEB7A0BA3F65}" type="datetimeFigureOut">
              <a:rPr lang="ar-KW" smtClean="0"/>
              <a:t>11/11/1442</a:t>
            </a:fld>
            <a:endParaRPr lang="ar-KW"/>
          </a:p>
        </p:txBody>
      </p:sp>
      <p:sp>
        <p:nvSpPr>
          <p:cNvPr id="4" name="عنصر نائب لصورة الشريحة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1" anchor="ctr"/>
          <a:lstStyle/>
          <a:p>
            <a:endParaRPr lang="ar-KW"/>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KW"/>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KW"/>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1833603-2E15-47FC-AF17-8258FEB3AD33}" type="slidenum">
              <a:rPr lang="ar-KW" smtClean="0"/>
              <a:t>‹#›</a:t>
            </a:fld>
            <a:endParaRPr lang="ar-KW"/>
          </a:p>
        </p:txBody>
      </p:sp>
    </p:spTree>
    <p:extLst>
      <p:ext uri="{BB962C8B-B14F-4D97-AF65-F5344CB8AC3E}">
        <p14:creationId xmlns:p14="http://schemas.microsoft.com/office/powerpoint/2010/main" val="385249609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2588" y="685800"/>
            <a:ext cx="60928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4895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0043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914281" y="2130426"/>
            <a:ext cx="10361851"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8049" y="274639"/>
            <a:ext cx="2742843"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609521" y="274639"/>
            <a:ext cx="8025355"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962959" y="4406901"/>
            <a:ext cx="10361851"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11/11/1442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11/11/1442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11/11/1442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11/11/1442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521" y="273050"/>
            <a:ext cx="4010562"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11/11/1442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389406" y="4800600"/>
            <a:ext cx="7314248"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11/11/1442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09521" y="274638"/>
            <a:ext cx="10971372"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609521" y="1600201"/>
            <a:ext cx="10971372"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736463" y="6356351"/>
            <a:ext cx="284443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11/11/1442</a:t>
            </a:fld>
            <a:endParaRPr lang="ar-SA"/>
          </a:p>
        </p:txBody>
      </p:sp>
      <p:sp>
        <p:nvSpPr>
          <p:cNvPr id="5" name="عنصر نائب للتذييل 4"/>
          <p:cNvSpPr>
            <a:spLocks noGrp="1"/>
          </p:cNvSpPr>
          <p:nvPr>
            <p:ph type="ftr" sz="quarter" idx="3"/>
          </p:nvPr>
        </p:nvSpPr>
        <p:spPr>
          <a:xfrm>
            <a:off x="4165058" y="6356351"/>
            <a:ext cx="3860297"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609521" y="6356351"/>
            <a:ext cx="284443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9862030" y="185367"/>
            <a:ext cx="2160136" cy="1577768"/>
          </a:xfrm>
          <a:prstGeom prst="rect">
            <a:avLst/>
          </a:prstGeom>
        </p:spPr>
      </p:pic>
      <p:pic>
        <p:nvPicPr>
          <p:cNvPr id="3" name="Picture 2"/>
          <p:cNvPicPr>
            <a:picLocks noChangeAspect="1"/>
          </p:cNvPicPr>
          <p:nvPr/>
        </p:nvPicPr>
        <p:blipFill>
          <a:blip r:embed="rId4"/>
          <a:stretch>
            <a:fillRect/>
          </a:stretch>
        </p:blipFill>
        <p:spPr>
          <a:xfrm>
            <a:off x="2" y="0"/>
            <a:ext cx="1583992" cy="6858000"/>
          </a:xfrm>
          <a:prstGeom prst="rect">
            <a:avLst/>
          </a:prstGeom>
        </p:spPr>
      </p:pic>
      <p:sp>
        <p:nvSpPr>
          <p:cNvPr id="4" name="TextBox 3"/>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6" name="Rectangle 5"/>
          <p:cNvSpPr/>
          <p:nvPr/>
        </p:nvSpPr>
        <p:spPr>
          <a:xfrm>
            <a:off x="9536766" y="1609246"/>
            <a:ext cx="2464136" cy="369332"/>
          </a:xfrm>
          <a:prstGeom prst="rect">
            <a:avLst/>
          </a:prstGeom>
        </p:spPr>
        <p:txBody>
          <a:bodyPr wrap="none">
            <a:spAutoFit/>
          </a:bodyPr>
          <a:lstStyle/>
          <a:p>
            <a:r>
              <a:rPr lang="ar-KW" b="1" dirty="0">
                <a:solidFill>
                  <a:schemeClr val="accent1">
                    <a:lumMod val="75000"/>
                  </a:schemeClr>
                </a:solidFill>
              </a:rPr>
              <a:t>أكاديمية </a:t>
            </a:r>
            <a:r>
              <a:rPr lang="ar-KW" sz="1800" b="1" dirty="0">
                <a:solidFill>
                  <a:schemeClr val="accent1">
                    <a:lumMod val="75000"/>
                  </a:schemeClr>
                </a:solidFill>
              </a:rPr>
              <a:t>آيات </a:t>
            </a:r>
            <a:r>
              <a:rPr lang="ar-KW" b="1" dirty="0">
                <a:solidFill>
                  <a:schemeClr val="accent1">
                    <a:lumMod val="75000"/>
                  </a:schemeClr>
                </a:solidFill>
              </a:rPr>
              <a:t>للعلوم الإسلامية </a:t>
            </a:r>
            <a:endParaRPr lang="en-US" dirty="0">
              <a:solidFill>
                <a:schemeClr val="accent1">
                  <a:lumMod val="75000"/>
                </a:schemeClr>
              </a:solidFill>
            </a:endParaRPr>
          </a:p>
        </p:txBody>
      </p:sp>
      <p:sp>
        <p:nvSpPr>
          <p:cNvPr id="11" name="Google Shape;86;p1"/>
          <p:cNvSpPr txBox="1"/>
          <p:nvPr/>
        </p:nvSpPr>
        <p:spPr>
          <a:xfrm>
            <a:off x="3894498" y="480846"/>
            <a:ext cx="3640868" cy="1363978"/>
          </a:xfrm>
          <a:prstGeom prst="rect">
            <a:avLst/>
          </a:prstGeom>
          <a:noFill/>
          <a:ln>
            <a:noFill/>
          </a:ln>
        </p:spPr>
        <p:txBody>
          <a:bodyPr spcFirstLastPara="1" wrap="square" lIns="91425" tIns="45700" rIns="91425" bIns="45700" anchor="b" anchorCtr="0">
            <a:noAutofit/>
          </a:bodyPr>
          <a:lstStyle/>
          <a:p>
            <a:pPr algn="ctr">
              <a:buClr>
                <a:prstClr val="black"/>
              </a:buClr>
              <a:buSzPts val="6000"/>
            </a:pPr>
            <a:r>
              <a:rPr lang="ar-KW" sz="4600" b="1" dirty="0" smtClean="0">
                <a:ln w="9525">
                  <a:solidFill>
                    <a:srgbClr val="8064A2">
                      <a:lumMod val="20000"/>
                      <a:lumOff val="80000"/>
                    </a:srgbClr>
                  </a:solidFill>
                  <a:prstDash val="solid"/>
                </a:ln>
                <a:solidFill>
                  <a:srgbClr val="4F81BD">
                    <a:lumMod val="50000"/>
                  </a:srgbClr>
                </a:solidFill>
                <a:effectLst>
                  <a:glow rad="63500">
                    <a:srgbClr val="8064A2">
                      <a:satMod val="175000"/>
                      <a:alpha val="40000"/>
                    </a:srgbClr>
                  </a:glow>
                </a:effectLst>
                <a:ea typeface="Calibri"/>
                <a:cs typeface="AL-Mateen" pitchFamily="2" charset="-78"/>
                <a:sym typeface="Calibri"/>
              </a:rPr>
              <a:t>المحاضرة (14)</a:t>
            </a:r>
          </a:p>
          <a:p>
            <a:pPr algn="ctr">
              <a:buClr>
                <a:prstClr val="black"/>
              </a:buClr>
              <a:buSzPts val="6000"/>
            </a:pPr>
            <a:r>
              <a:rPr lang="ar-KW" sz="4600" b="1" dirty="0" smtClean="0">
                <a:ln w="9525">
                  <a:solidFill>
                    <a:srgbClr val="8064A2">
                      <a:lumMod val="20000"/>
                      <a:lumOff val="80000"/>
                    </a:srgbClr>
                  </a:solidFill>
                  <a:prstDash val="solid"/>
                </a:ln>
                <a:solidFill>
                  <a:srgbClr val="4F81BD">
                    <a:lumMod val="50000"/>
                  </a:srgbClr>
                </a:solidFill>
                <a:effectLst>
                  <a:glow rad="63500">
                    <a:srgbClr val="8064A2">
                      <a:satMod val="175000"/>
                      <a:alpha val="40000"/>
                    </a:srgbClr>
                  </a:glow>
                </a:effectLst>
                <a:ea typeface="Calibri"/>
                <a:cs typeface="AL-Mateen" pitchFamily="2" charset="-78"/>
                <a:sym typeface="Calibri"/>
              </a:rPr>
              <a:t>سورة  الإنسان 2</a:t>
            </a:r>
            <a:endParaRPr lang="en-US" sz="4600" b="1" dirty="0" smtClean="0">
              <a:ln w="9525">
                <a:solidFill>
                  <a:srgbClr val="8064A2">
                    <a:lumMod val="20000"/>
                    <a:lumOff val="80000"/>
                  </a:srgbClr>
                </a:solidFill>
                <a:prstDash val="solid"/>
              </a:ln>
              <a:solidFill>
                <a:srgbClr val="4F81BD">
                  <a:lumMod val="50000"/>
                </a:srgbClr>
              </a:solidFill>
              <a:effectLst>
                <a:glow rad="63500">
                  <a:srgbClr val="8064A2">
                    <a:satMod val="175000"/>
                    <a:alpha val="40000"/>
                  </a:srgbClr>
                </a:glow>
              </a:effectLst>
              <a:ea typeface="Calibri"/>
              <a:cs typeface="AL-Mateen" pitchFamily="2" charset="-78"/>
              <a:sym typeface="Calibri"/>
            </a:endParaRPr>
          </a:p>
        </p:txBody>
      </p:sp>
      <p:sp>
        <p:nvSpPr>
          <p:cNvPr id="14" name="Google Shape;86;p1"/>
          <p:cNvSpPr txBox="1"/>
          <p:nvPr/>
        </p:nvSpPr>
        <p:spPr>
          <a:xfrm>
            <a:off x="6557641" y="3191163"/>
            <a:ext cx="5010173" cy="597877"/>
          </a:xfrm>
          <a:prstGeom prst="rect">
            <a:avLst/>
          </a:prstGeom>
          <a:noFill/>
          <a:ln>
            <a:noFill/>
          </a:ln>
        </p:spPr>
        <p:txBody>
          <a:bodyPr spcFirstLastPara="1" wrap="square" lIns="91425" tIns="45700" rIns="91425" bIns="45700" anchor="t" anchorCtr="0">
            <a:noAutofit/>
          </a:bodyPr>
          <a:lstStyle/>
          <a:p>
            <a:pPr marL="571500" indent="-571500">
              <a:buClr>
                <a:prstClr val="black"/>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غريب</a:t>
            </a:r>
            <a:r>
              <a:rPr lang="ar-KW" sz="4000" b="1" dirty="0" smtClean="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الألفاظ</a:t>
            </a:r>
          </a:p>
          <a:p>
            <a:pPr>
              <a:buClr>
                <a:prstClr val="black"/>
              </a:buClr>
              <a:buSzPts val="6000"/>
            </a:pPr>
            <a:endParaRPr lang="en-US"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Calibri" panose="020F0502020204030204" pitchFamily="34" charset="0"/>
              <a:sym typeface="Calibri"/>
            </a:endParaRPr>
          </a:p>
        </p:txBody>
      </p:sp>
      <p:sp>
        <p:nvSpPr>
          <p:cNvPr id="15" name="Google Shape;86;p1"/>
          <p:cNvSpPr txBox="1"/>
          <p:nvPr/>
        </p:nvSpPr>
        <p:spPr>
          <a:xfrm>
            <a:off x="6527254" y="4154307"/>
            <a:ext cx="5100918" cy="786861"/>
          </a:xfrm>
          <a:prstGeom prst="rect">
            <a:avLst/>
          </a:prstGeom>
          <a:noFill/>
          <a:ln>
            <a:noFill/>
          </a:ln>
        </p:spPr>
        <p:txBody>
          <a:bodyPr spcFirstLastPara="1" wrap="square" lIns="91425" tIns="45700" rIns="91425" bIns="45700" anchor="b" anchorCtr="0">
            <a:noAutofit/>
          </a:bodyPr>
          <a:lstStyle/>
          <a:p>
            <a:pPr marL="571500" indent="-571500">
              <a:buClr>
                <a:prstClr val="black"/>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من</a:t>
            </a:r>
            <a:r>
              <a:rPr lang="ar-KW"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مقاصد</a:t>
            </a:r>
            <a:r>
              <a:rPr lang="ar-KW"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السورة</a:t>
            </a:r>
            <a:r>
              <a:rPr lang="ar-SA"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rPr>
              <a:t> </a:t>
            </a:r>
            <a:endParaRPr lang="en-US"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endParaRPr>
          </a:p>
        </p:txBody>
      </p:sp>
      <p:sp>
        <p:nvSpPr>
          <p:cNvPr id="16" name="Google Shape;86;p1"/>
          <p:cNvSpPr txBox="1"/>
          <p:nvPr/>
        </p:nvSpPr>
        <p:spPr>
          <a:xfrm>
            <a:off x="6527254" y="5345756"/>
            <a:ext cx="5100918" cy="675532"/>
          </a:xfrm>
          <a:prstGeom prst="rect">
            <a:avLst/>
          </a:prstGeom>
          <a:noFill/>
          <a:ln>
            <a:noFill/>
          </a:ln>
        </p:spPr>
        <p:txBody>
          <a:bodyPr spcFirstLastPara="1" wrap="square" lIns="91425" tIns="45700" rIns="91425" bIns="45700" anchor="b" anchorCtr="0">
            <a:noAutofit/>
          </a:bodyPr>
          <a:lstStyle/>
          <a:p>
            <a:pPr marL="571500" indent="-571500">
              <a:buClr>
                <a:prstClr val="black"/>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من</a:t>
            </a:r>
            <a:r>
              <a:rPr lang="ar-KW"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فوائد</a:t>
            </a:r>
            <a:r>
              <a:rPr lang="ar-KW"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السورة</a:t>
            </a:r>
            <a:r>
              <a:rPr lang="ar-SA"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rPr>
              <a:t> </a:t>
            </a:r>
            <a:endParaRPr lang="en-US"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Al-Mujahed Free" pitchFamily="2" charset="-78"/>
            </a:endParaRPr>
          </a:p>
        </p:txBody>
      </p:sp>
      <p:sp>
        <p:nvSpPr>
          <p:cNvPr id="10" name="Google Shape;86;p1"/>
          <p:cNvSpPr txBox="1"/>
          <p:nvPr/>
        </p:nvSpPr>
        <p:spPr>
          <a:xfrm>
            <a:off x="6557641" y="2255059"/>
            <a:ext cx="5010173" cy="597877"/>
          </a:xfrm>
          <a:prstGeom prst="rect">
            <a:avLst/>
          </a:prstGeom>
          <a:noFill/>
          <a:ln>
            <a:noFill/>
          </a:ln>
        </p:spPr>
        <p:txBody>
          <a:bodyPr spcFirstLastPara="1" wrap="square" lIns="91425" tIns="45700" rIns="91425" bIns="45700" anchor="t" anchorCtr="0">
            <a:noAutofit/>
          </a:bodyPr>
          <a:lstStyle/>
          <a:p>
            <a:pPr marL="571500" indent="-571500">
              <a:buClr>
                <a:prstClr val="black"/>
              </a:buClr>
              <a:buSzPts val="6000"/>
              <a:buFont typeface="Arial" panose="020B0604020202020204" pitchFamily="34" charset="0"/>
              <a:buChar char="•"/>
            </a:pP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مقدمة</a:t>
            </a:r>
            <a:endPar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endParaRPr>
          </a:p>
          <a:p>
            <a:pPr>
              <a:buClr>
                <a:prstClr val="black"/>
              </a:buClr>
              <a:buSzPts val="6000"/>
            </a:pPr>
            <a:endParaRPr lang="en-US" sz="4000" b="1" dirty="0">
              <a:ln w="9525">
                <a:solidFill>
                  <a:srgbClr val="8064A2">
                    <a:lumMod val="20000"/>
                    <a:lumOff val="80000"/>
                  </a:srgbClr>
                </a:solidFill>
                <a:prstDash val="solid"/>
              </a:ln>
              <a:solidFill>
                <a:srgbClr val="FF0000"/>
              </a:solidFill>
              <a:effectLst>
                <a:glow rad="63500">
                  <a:srgbClr val="8064A2">
                    <a:satMod val="175000"/>
                    <a:alpha val="40000"/>
                  </a:srgbClr>
                </a:glow>
              </a:effectLst>
              <a:ea typeface="Calibri"/>
              <a:cs typeface="Calibri" panose="020F0502020204030204" pitchFamily="34" charset="0"/>
              <a:sym typeface="Calibri"/>
            </a:endParaRPr>
          </a:p>
        </p:txBody>
      </p:sp>
    </p:spTree>
    <p:extLst>
      <p:ext uri="{BB962C8B-B14F-4D97-AF65-F5344CB8AC3E}">
        <p14:creationId xmlns:p14="http://schemas.microsoft.com/office/powerpoint/2010/main" val="3818112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1025957" y="185370"/>
            <a:ext cx="996208" cy="727633"/>
          </a:xfrm>
          <a:prstGeom prst="rect">
            <a:avLst/>
          </a:prstGeom>
        </p:spPr>
      </p:pic>
      <p:sp>
        <p:nvSpPr>
          <p:cNvPr id="7"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8"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0" name="Google Shape;86;p1"/>
          <p:cNvSpPr txBox="1"/>
          <p:nvPr/>
        </p:nvSpPr>
        <p:spPr>
          <a:xfrm>
            <a:off x="3894498" y="476672"/>
            <a:ext cx="3856892" cy="864096"/>
          </a:xfrm>
          <a:prstGeom prst="rect">
            <a:avLst/>
          </a:prstGeom>
          <a:noFill/>
          <a:ln>
            <a:noFill/>
          </a:ln>
        </p:spPr>
        <p:txBody>
          <a:bodyPr spcFirstLastPara="1" wrap="square" lIns="91425" tIns="45700" rIns="91425" bIns="45700" anchor="b" anchorCtr="0">
            <a:noAutofit/>
          </a:bodyPr>
          <a:lstStyle/>
          <a:p>
            <a:pPr marR="0" lvl="0" algn="ctr" rtl="1">
              <a:spcBef>
                <a:spcPts val="0"/>
              </a:spcBef>
              <a:spcAft>
                <a:spcPts val="0"/>
              </a:spcAft>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rPr>
              <a:t>سورة  الإنسان</a:t>
            </a:r>
            <a:endParaRPr lang="en-US"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endParaRPr>
          </a:p>
        </p:txBody>
      </p:sp>
      <p:sp>
        <p:nvSpPr>
          <p:cNvPr id="9" name="Google Shape;86;p1"/>
          <p:cNvSpPr txBox="1"/>
          <p:nvPr/>
        </p:nvSpPr>
        <p:spPr>
          <a:xfrm>
            <a:off x="6327400" y="1412776"/>
            <a:ext cx="5010173" cy="597877"/>
          </a:xfrm>
          <a:prstGeom prst="rect">
            <a:avLst/>
          </a:prstGeom>
          <a:noFill/>
          <a:ln>
            <a:noFill/>
          </a:ln>
        </p:spPr>
        <p:txBody>
          <a:bodyPr spcFirstLastPara="1" wrap="square" lIns="91425" tIns="45700" rIns="91425" bIns="45700" anchor="t" anchorCtr="0">
            <a:noAutofit/>
          </a:bodyPr>
          <a:lstStyle/>
          <a:p>
            <a:pPr marL="571500" lvl="0" indent="-571500">
              <a:buClr>
                <a:schemeClr val="dk1"/>
              </a:buClr>
              <a:buSzPts val="6000"/>
              <a:buFont typeface="Arial" panose="020B0604020202020204" pitchFamily="34" charset="0"/>
              <a:buChar char="•"/>
            </a:pP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مقدمة:</a:t>
            </a:r>
            <a:endPar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endParaRPr>
          </a:p>
        </p:txBody>
      </p:sp>
      <p:sp>
        <p:nvSpPr>
          <p:cNvPr id="11" name="Google Shape;86;p1"/>
          <p:cNvSpPr txBox="1"/>
          <p:nvPr/>
        </p:nvSpPr>
        <p:spPr>
          <a:xfrm>
            <a:off x="1414685" y="2276872"/>
            <a:ext cx="9721081" cy="3960440"/>
          </a:xfrm>
          <a:prstGeom prst="rect">
            <a:avLst/>
          </a:prstGeom>
          <a:noFill/>
          <a:ln>
            <a:noFill/>
          </a:ln>
        </p:spPr>
        <p:txBody>
          <a:bodyPr spcFirstLastPara="1" wrap="square" lIns="91425" tIns="45700" rIns="91425" bIns="45700" anchor="b" anchorCtr="0">
            <a:noAutofit/>
          </a:bodyPr>
          <a:lstStyle/>
          <a:p>
            <a:r>
              <a:rPr lang="ar-KW" sz="3600" b="1" dirty="0" smtClean="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قوله </a:t>
            </a:r>
            <a:r>
              <a:rPr lang="ar-KW" sz="3600" b="1" dirty="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r>
              <a:rPr lang="en-US" sz="3600" b="1" dirty="0">
                <a:solidFill>
                  <a:srgbClr val="002060"/>
                </a:solidFill>
                <a:effectLst>
                  <a:outerShdw blurRad="38100" dist="38100" dir="2700000" algn="tl">
                    <a:srgbClr val="000000">
                      <a:alpha val="43137"/>
                    </a:srgbClr>
                  </a:outerShdw>
                </a:effectLst>
                <a:latin typeface="AGA Arabesque" panose="05010101010101010101" pitchFamily="2" charset="2"/>
                <a:cs typeface="Traditional Arabic" panose="02020603050405020304" pitchFamily="18" charset="-78"/>
              </a:rPr>
              <a:t>U</a:t>
            </a:r>
            <a:r>
              <a:rPr lang="ar-KW" sz="3600" b="1" dirty="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﴿وَيُطْعِمُونَ الطَّعَامَ عَلَى حُبِّهِ مِسْكِيناً... ﴾ الآيات، قال عطاء عن ابن عباس: وذلك أن علي بن أبي طالب </a:t>
            </a:r>
            <a:r>
              <a:rPr lang="ar-KW" sz="3600" b="1" dirty="0" smtClean="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r>
              <a:rPr lang="ar-KW" sz="3600" b="1" dirty="0">
                <a:solidFill>
                  <a:srgbClr val="002060"/>
                </a:solidFill>
                <a:effectLst>
                  <a:outerShdw blurRad="38100" dist="38100" dir="2700000" algn="tl">
                    <a:srgbClr val="000000">
                      <a:alpha val="43137"/>
                    </a:srgbClr>
                  </a:outerShdw>
                </a:effectLst>
                <a:cs typeface="SC_DUBAI" pitchFamily="2" charset="-78"/>
              </a:rPr>
              <a:t>&gt;</a:t>
            </a:r>
            <a:r>
              <a:rPr lang="ar-KW" sz="3600" b="1" dirty="0" smtClean="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a:t>
            </a:r>
            <a:r>
              <a:rPr lang="ar-KW" sz="3600" b="1" dirty="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نَوْبةً أجَّرَ نفسه يسقي نخلاً بشيءٍ من شعيرٍ ليلةً. حتى أصبح وقَبَض الشعيرَ وطَحن ثُلثَه، فجعلوا منه شيئاً ليأكلوه، يقال له الخَزِيرَةُ. فلما تم إنضاجُه أتَى مسكينٌ فأخرجوا إليه الطعام. ثم عمل الثلث الثاني، فلما تم إنضاجه أتى يَتيمٌ فسأل فأطعموه. ثم عمل الثلث الباقي، فلما تم إنضاجه أتَى أسيرٌ من المشركين فسأل فأطعموه، وطَوَوْا يومهم ذَلِكَ. فأنزلت فيهم هذه الآيات.</a:t>
            </a:r>
            <a:endParaRPr lang="en-US" sz="3600" b="1" dirty="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81459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1025957" y="185370"/>
            <a:ext cx="996208" cy="727633"/>
          </a:xfrm>
          <a:prstGeom prst="rect">
            <a:avLst/>
          </a:prstGeom>
        </p:spPr>
      </p:pic>
      <p:sp>
        <p:nvSpPr>
          <p:cNvPr id="7"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8"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10" name="Google Shape;86;p1"/>
          <p:cNvSpPr txBox="1"/>
          <p:nvPr/>
        </p:nvSpPr>
        <p:spPr>
          <a:xfrm>
            <a:off x="3894498" y="476672"/>
            <a:ext cx="3856892" cy="864096"/>
          </a:xfrm>
          <a:prstGeom prst="rect">
            <a:avLst/>
          </a:prstGeom>
          <a:noFill/>
          <a:ln>
            <a:noFill/>
          </a:ln>
        </p:spPr>
        <p:txBody>
          <a:bodyPr spcFirstLastPara="1" wrap="square" lIns="91425" tIns="45700" rIns="91425" bIns="45700" anchor="b" anchorCtr="0">
            <a:noAutofit/>
          </a:bodyPr>
          <a:lstStyle/>
          <a:p>
            <a:pPr marR="0" lvl="0" algn="ctr" rtl="1">
              <a:spcBef>
                <a:spcPts val="0"/>
              </a:spcBef>
              <a:spcAft>
                <a:spcPts val="0"/>
              </a:spcAft>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rPr>
              <a:t>سورة  الإنسان</a:t>
            </a:r>
            <a:endParaRPr lang="en-US"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endParaRPr>
          </a:p>
        </p:txBody>
      </p:sp>
      <p:sp>
        <p:nvSpPr>
          <p:cNvPr id="9" name="Google Shape;86;p1"/>
          <p:cNvSpPr txBox="1"/>
          <p:nvPr/>
        </p:nvSpPr>
        <p:spPr>
          <a:xfrm>
            <a:off x="6327400" y="1751003"/>
            <a:ext cx="5010173" cy="741893"/>
          </a:xfrm>
          <a:prstGeom prst="rect">
            <a:avLst/>
          </a:prstGeom>
          <a:noFill/>
          <a:ln>
            <a:noFill/>
          </a:ln>
        </p:spPr>
        <p:txBody>
          <a:bodyPr spcFirstLastPara="1" wrap="square" lIns="91425" tIns="45700" rIns="91425" bIns="45700" anchor="t" anchorCtr="0">
            <a:noAutofit/>
          </a:bodyPr>
          <a:lstStyle/>
          <a:p>
            <a:pPr marL="571500" lvl="0" indent="-571500">
              <a:buClr>
                <a:schemeClr val="dk1"/>
              </a:buClr>
              <a:buSzPts val="6000"/>
              <a:buFont typeface="Arial" panose="020B0604020202020204" pitchFamily="34" charset="0"/>
              <a:buChar char="•"/>
            </a:pP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غريب</a:t>
            </a:r>
            <a:r>
              <a:rPr lang="ar-KW" sz="4000" b="1" dirty="0" smtClean="0">
                <a:ln w="9525">
                  <a:solidFill>
                    <a:schemeClr val="accent4">
                      <a:lumMod val="20000"/>
                      <a:lumOff val="80000"/>
                    </a:schemeClr>
                  </a:solidFill>
                  <a:prstDash val="solid"/>
                </a:ln>
                <a:solidFill>
                  <a:srgbClr val="FF0000"/>
                </a:solidFill>
                <a:effectLst>
                  <a:glow rad="63500">
                    <a:schemeClr val="accent4">
                      <a:satMod val="175000"/>
                      <a:alpha val="40000"/>
                    </a:schemeClr>
                  </a:glow>
                </a:effectLst>
                <a:latin typeface="Calibri" panose="020F0502020204030204" pitchFamily="34" charset="0"/>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الألفاظ</a:t>
            </a:r>
          </a:p>
        </p:txBody>
      </p:sp>
      <p:sp>
        <p:nvSpPr>
          <p:cNvPr id="11" name="Google Shape;86;p1"/>
          <p:cNvSpPr txBox="1"/>
          <p:nvPr/>
        </p:nvSpPr>
        <p:spPr>
          <a:xfrm>
            <a:off x="-97482" y="2708920"/>
            <a:ext cx="12190411" cy="2850579"/>
          </a:xfrm>
          <a:prstGeom prst="rect">
            <a:avLst/>
          </a:prstGeom>
          <a:noFill/>
          <a:ln>
            <a:noFill/>
          </a:ln>
        </p:spPr>
        <p:txBody>
          <a:bodyPr spcFirstLastPara="1" wrap="square" lIns="91425" tIns="45700" rIns="91425" bIns="45700" anchor="b" anchorCtr="0">
            <a:noAutofit/>
          </a:bodyPr>
          <a:lstStyle/>
          <a:p>
            <a:r>
              <a:rPr lang="ar-KW" sz="3600" b="1" dirty="0" smtClean="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﴿بُكْرَةً </a:t>
            </a:r>
            <a:r>
              <a:rPr lang="ar-KW" sz="3600" b="1"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وَأَصِيلًا</a:t>
            </a:r>
            <a:r>
              <a:rPr lang="ar-KW" sz="3600" b="1" dirty="0" smtClean="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a:t>
            </a:r>
            <a:r>
              <a:rPr lang="ar-KW" sz="3600" b="1" dirty="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أول</a:t>
            </a:r>
            <a:r>
              <a:rPr lang="ar-KW" sz="3600" dirty="0">
                <a:solidFill>
                  <a:srgbClr val="002060"/>
                </a:solidFill>
                <a:effectLst>
                  <a:outerShdw blurRad="38100" dist="38100" dir="2700000" algn="tl">
                    <a:srgbClr val="000000">
                      <a:alpha val="43137"/>
                    </a:srgbClr>
                  </a:outerShdw>
                </a:effectLst>
              </a:rPr>
              <a:t> </a:t>
            </a:r>
            <a:r>
              <a:rPr lang="ar-KW" sz="3600" b="1" dirty="0" smtClean="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النَّهَارِ</a:t>
            </a:r>
            <a:r>
              <a:rPr lang="ar-KW" sz="3600" dirty="0" smtClean="0">
                <a:solidFill>
                  <a:srgbClr val="002060"/>
                </a:solidFill>
                <a:effectLst>
                  <a:outerShdw blurRad="38100" dist="38100" dir="2700000" algn="tl">
                    <a:srgbClr val="000000">
                      <a:alpha val="43137"/>
                    </a:srgbClr>
                  </a:outerShdw>
                </a:effectLst>
              </a:rPr>
              <a:t>، </a:t>
            </a:r>
            <a:r>
              <a:rPr lang="ar-KW" sz="3600" b="1" dirty="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وَآخِرَه</a:t>
            </a:r>
            <a:r>
              <a:rPr lang="ar-KW" sz="3600" dirty="0">
                <a:solidFill>
                  <a:srgbClr val="002060"/>
                </a:solidFill>
                <a:effectLst>
                  <a:outerShdw blurRad="38100" dist="38100" dir="2700000" algn="tl">
                    <a:srgbClr val="000000">
                      <a:alpha val="43137"/>
                    </a:srgbClr>
                  </a:outerShdw>
                </a:effectLst>
              </a:rPr>
              <a:t> </a:t>
            </a:r>
            <a:r>
              <a:rPr lang="ar-KW" sz="3600" dirty="0" smtClean="0">
                <a:effectLst>
                  <a:outerShdw blurRad="38100" dist="38100" dir="2700000" algn="tl">
                    <a:srgbClr val="000000">
                      <a:alpha val="43137"/>
                    </a:srgbClr>
                  </a:outerShdw>
                </a:effectLst>
              </a:rPr>
              <a:t>		</a:t>
            </a:r>
            <a:r>
              <a:rPr lang="ar-KW" sz="3600" b="1" dirty="0" smtClean="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a:t>
            </a:r>
            <a:r>
              <a:rPr lang="ar-KW" sz="3600" b="1"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الأكواب</a:t>
            </a:r>
            <a:r>
              <a:rPr lang="ar-KW" sz="3600" b="1" dirty="0" smtClean="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r>
              <a:rPr lang="ar-KW" sz="3600" b="1" dirty="0" smtClean="0">
                <a:effectLst>
                  <a:outerShdw blurRad="38100" dist="38100" dir="2700000" algn="tl">
                    <a:srgbClr val="000000">
                      <a:alpha val="43137"/>
                    </a:srgbClr>
                  </a:outerShdw>
                </a:effectLst>
              </a:rPr>
              <a:t> </a:t>
            </a:r>
            <a:r>
              <a:rPr lang="ar-KW" sz="3600" b="1" dirty="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كيزان</a:t>
            </a:r>
            <a:r>
              <a:rPr lang="ar-KW" sz="3600" b="1" dirty="0">
                <a:effectLst>
                  <a:outerShdw blurRad="38100" dist="38100" dir="2700000" algn="tl">
                    <a:srgbClr val="000000">
                      <a:alpha val="43137"/>
                    </a:srgbClr>
                  </a:outerShdw>
                </a:effectLst>
              </a:rPr>
              <a:t> </a:t>
            </a:r>
            <a:r>
              <a:rPr lang="ar-KW" sz="3600" b="1" dirty="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a:t>
            </a:r>
            <a:r>
              <a:rPr lang="ar-KW" sz="3600" b="1" dirty="0">
                <a:effectLst>
                  <a:outerShdw blurRad="38100" dist="38100" dir="2700000" algn="tl">
                    <a:srgbClr val="000000">
                      <a:alpha val="43137"/>
                    </a:srgbClr>
                  </a:outerShdw>
                </a:effectLst>
              </a:rPr>
              <a:t> </a:t>
            </a:r>
            <a:r>
              <a:rPr lang="ar-KW" sz="3600" b="1" dirty="0" smtClean="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عروة</a:t>
            </a:r>
            <a:r>
              <a:rPr lang="ar-KW" sz="3600" b="1" dirty="0" smtClean="0">
                <a:effectLst>
                  <a:outerShdw blurRad="38100" dist="38100" dir="2700000" algn="tl">
                    <a:srgbClr val="000000">
                      <a:alpha val="43137"/>
                    </a:srgbClr>
                  </a:outerShdw>
                </a:effectLst>
              </a:rPr>
              <a:t> </a:t>
            </a:r>
            <a:r>
              <a:rPr lang="ar-KW" sz="3600" b="1" dirty="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لها</a:t>
            </a:r>
            <a:r>
              <a:rPr lang="ar-KW" sz="3600" b="1" dirty="0">
                <a:effectLst>
                  <a:outerShdw blurRad="38100" dist="38100" dir="2700000" algn="tl">
                    <a:srgbClr val="000000">
                      <a:alpha val="43137"/>
                    </a:srgbClr>
                  </a:outerShdw>
                </a:effectLst>
              </a:rPr>
              <a:t> </a:t>
            </a:r>
            <a:r>
              <a:rPr lang="ar-KW" sz="3600" b="1" dirty="0" smtClean="0">
                <a:effectLst>
                  <a:outerShdw blurRad="38100" dist="38100" dir="2700000" algn="tl">
                    <a:srgbClr val="000000">
                      <a:alpha val="43137"/>
                    </a:srgbClr>
                  </a:outerShdw>
                </a:effectLst>
              </a:rPr>
              <a:t>		</a:t>
            </a:r>
            <a:r>
              <a:rPr lang="ar-KW" sz="3600" b="1" dirty="0">
                <a:effectLst>
                  <a:outerShdw blurRad="38100" dist="38100" dir="2700000" algn="tl">
                    <a:srgbClr val="000000">
                      <a:alpha val="43137"/>
                    </a:srgbClr>
                  </a:outerShdw>
                </a:effectLst>
              </a:rPr>
              <a:t> </a:t>
            </a:r>
            <a:endParaRPr lang="ar-KW" sz="3600" b="1" dirty="0" smtClean="0">
              <a:effectLst>
                <a:outerShdw blurRad="38100" dist="38100" dir="2700000" algn="tl">
                  <a:srgbClr val="000000">
                    <a:alpha val="43137"/>
                  </a:srgbClr>
                </a:outerShdw>
              </a:effectLst>
            </a:endParaRPr>
          </a:p>
          <a:p>
            <a:r>
              <a:rPr lang="ar-KW" sz="3600" b="1" dirty="0" smtClean="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a:t>
            </a:r>
            <a:r>
              <a:rPr lang="ar-KW" sz="3600" b="1"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قَوارِيرَا ﴾:</a:t>
            </a:r>
            <a:r>
              <a:rPr lang="ar-KW" sz="3600" b="1" dirty="0" smtClean="0">
                <a:effectLst>
                  <a:outerShdw blurRad="38100" dist="38100" dir="2700000" algn="tl">
                    <a:srgbClr val="000000">
                      <a:alpha val="43137"/>
                    </a:srgbClr>
                  </a:outerShdw>
                </a:effectLst>
              </a:rPr>
              <a:t> </a:t>
            </a:r>
            <a:r>
              <a:rPr lang="ar-KW" sz="3600" b="1" dirty="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كصفاء</a:t>
            </a:r>
            <a:r>
              <a:rPr lang="ar-KW" sz="3600" b="1" dirty="0">
                <a:effectLst>
                  <a:outerShdw blurRad="38100" dist="38100" dir="2700000" algn="tl">
                    <a:srgbClr val="000000">
                      <a:alpha val="43137"/>
                    </a:srgbClr>
                  </a:outerShdw>
                </a:effectLst>
              </a:rPr>
              <a:t> </a:t>
            </a:r>
            <a:r>
              <a:rPr lang="ar-KW" sz="3600" b="1" dirty="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الزجاج</a:t>
            </a:r>
            <a:r>
              <a:rPr lang="ar-KW" sz="3600" b="1" dirty="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a:t>
            </a:r>
            <a:r>
              <a:rPr lang="ar-KW" sz="3600" b="1" dirty="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وبياض </a:t>
            </a:r>
            <a:r>
              <a:rPr lang="ar-KW" sz="3600" b="1" dirty="0" smtClean="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الفضة	</a:t>
            </a:r>
            <a:r>
              <a:rPr lang="ar-KW" sz="3600" b="1" dirty="0" smtClean="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a:t>
            </a:r>
            <a:r>
              <a:rPr lang="ar-KW" sz="3600" b="1" dirty="0" smtClean="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a:t>
            </a:r>
            <a:r>
              <a:rPr lang="ar-KW" sz="3600" b="1" dirty="0" err="1" smtClean="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سَلْسَيِيلا</a:t>
            </a:r>
            <a:r>
              <a:rPr lang="ar-KW" sz="3600" b="1"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a:t>
            </a:r>
            <a:r>
              <a:rPr lang="ar-KW" sz="3600" b="1" dirty="0" smtClean="0">
                <a:effectLst>
                  <a:outerShdw blurRad="38100" dist="38100" dir="2700000" algn="tl">
                    <a:srgbClr val="000000">
                      <a:alpha val="43137"/>
                    </a:srgbClr>
                  </a:outerShdw>
                </a:effectLst>
              </a:rPr>
              <a:t> </a:t>
            </a:r>
            <a:r>
              <a:rPr lang="ar-KW" sz="3600" b="1" dirty="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السلسبيل: السّلسة </a:t>
            </a:r>
            <a:r>
              <a:rPr lang="ar-KW" sz="3600" b="1" dirty="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الليّنة</a:t>
            </a:r>
            <a:r>
              <a:rPr lang="ar-KW" sz="3600" b="1" dirty="0" smtClean="0">
                <a:effectLst>
                  <a:outerShdw blurRad="38100" dist="38100" dir="2700000" algn="tl">
                    <a:srgbClr val="000000">
                      <a:alpha val="43137"/>
                    </a:srgbClr>
                  </a:outerShdw>
                </a:effectLst>
              </a:rPr>
              <a:t>	</a:t>
            </a:r>
          </a:p>
          <a:p>
            <a:r>
              <a:rPr lang="ar-KW" sz="3600" b="1" dirty="0" smtClean="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r>
              <a:rPr lang="ar-KW" sz="3600" b="1"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وِلْدَانٌ مُّخَلَّدُونَ﴾: </a:t>
            </a:r>
            <a:r>
              <a:rPr lang="ar-KW" sz="3600" b="1" dirty="0" smtClean="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يَأْتُونَ </a:t>
            </a:r>
            <a:r>
              <a:rPr lang="ar-KW" sz="3600" b="1" dirty="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عَلَى ما هم عَلَيْهِ من الشبابِ وَالطَّرَاوَةِ والنَّضَارَةِ، </a:t>
            </a:r>
            <a:endParaRPr lang="ar-KW" sz="3600" b="1" dirty="0" smtClean="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r>
              <a:rPr lang="ar-KW" sz="3600" b="1" dirty="0" smtClean="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لا </a:t>
            </a:r>
            <a:r>
              <a:rPr lang="ar-KW" sz="3600" b="1" dirty="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يَهْرَمُونَ ولا يَتَغَيَّرُونَ ولا يَمُوتُونَ</a:t>
            </a:r>
            <a:r>
              <a:rPr lang="ar-KW" sz="3600" b="1" dirty="0" smtClean="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a:t>
            </a:r>
          </a:p>
          <a:p>
            <a:r>
              <a:rPr lang="ar-KW" sz="3600" b="1" dirty="0" smtClean="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r>
              <a:rPr lang="ar-KW" sz="3600" b="1" dirty="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وَشَدَدْنا</a:t>
            </a:r>
            <a:r>
              <a:rPr lang="ar-KW" sz="3600" b="1" dirty="0" smtClean="0">
                <a:effectLst>
                  <a:outerShdw blurRad="38100" dist="38100" dir="2700000" algn="tl">
                    <a:srgbClr val="000000">
                      <a:alpha val="43137"/>
                    </a:srgbClr>
                  </a:outerShdw>
                </a:effectLst>
              </a:rPr>
              <a:t> </a:t>
            </a:r>
            <a:r>
              <a:rPr lang="ar-KW" sz="3600" b="1" dirty="0" smtClean="0">
                <a:solidFill>
                  <a:srgbClr val="FF000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أَسْرَهُمْ﴾: </a:t>
            </a:r>
            <a:r>
              <a:rPr lang="ar-KW" sz="3600" b="1" dirty="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أي</a:t>
            </a:r>
            <a:r>
              <a:rPr lang="ar-KW" sz="3600" b="1" dirty="0" smtClean="0">
                <a:effectLst>
                  <a:outerShdw blurRad="38100" dist="38100" dir="2700000" algn="tl">
                    <a:srgbClr val="000000">
                      <a:alpha val="43137"/>
                    </a:srgbClr>
                  </a:outerShdw>
                </a:effectLst>
              </a:rPr>
              <a:t> </a:t>
            </a:r>
            <a:r>
              <a:rPr lang="ar-KW" sz="3600" b="1" dirty="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خلقهم</a:t>
            </a:r>
            <a:r>
              <a:rPr lang="ar-KW" sz="3600" b="1" dirty="0" smtClean="0">
                <a:effectLst>
                  <a:outerShdw blurRad="38100" dist="38100" dir="2700000" algn="tl">
                    <a:srgbClr val="000000">
                      <a:alpha val="43137"/>
                    </a:srgbClr>
                  </a:outerShdw>
                </a:effectLst>
              </a:rPr>
              <a:t> </a:t>
            </a:r>
            <a:r>
              <a:rPr lang="ar-KW" sz="3600" b="1" dirty="0" smtClean="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وأَوْصَالَهُمْ وقوامهم</a:t>
            </a:r>
            <a:r>
              <a:rPr lang="ar-KW" sz="3600" b="1" dirty="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a:t>
            </a:r>
          </a:p>
        </p:txBody>
      </p:sp>
    </p:spTree>
    <p:extLst>
      <p:ext uri="{BB962C8B-B14F-4D97-AF65-F5344CB8AC3E}">
        <p14:creationId xmlns:p14="http://schemas.microsoft.com/office/powerpoint/2010/main" val="381459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1025957" y="185370"/>
            <a:ext cx="996208" cy="727633"/>
          </a:xfrm>
          <a:prstGeom prst="rect">
            <a:avLst/>
          </a:prstGeom>
        </p:spPr>
      </p:pic>
      <p:sp>
        <p:nvSpPr>
          <p:cNvPr id="7" name="Rectangle 6"/>
          <p:cNvSpPr/>
          <p:nvPr/>
        </p:nvSpPr>
        <p:spPr>
          <a:xfrm>
            <a:off x="10907955" y="876368"/>
            <a:ext cx="1214227" cy="215444"/>
          </a:xfrm>
          <a:prstGeom prst="rect">
            <a:avLst/>
          </a:prstGeom>
        </p:spPr>
        <p:txBody>
          <a:bodyPr wrap="square">
            <a:spAutoFit/>
          </a:bodyPr>
          <a:lstStyle/>
          <a:p>
            <a:pPr algn="ctr"/>
            <a:r>
              <a:rPr lang="ar-KW" sz="800" b="1" dirty="0">
                <a:solidFill>
                  <a:schemeClr val="accent1">
                    <a:lumMod val="75000"/>
                  </a:schemeClr>
                </a:solidFill>
              </a:rPr>
              <a:t>أكاديمية آيات للعلوم الإسلامية </a:t>
            </a:r>
            <a:endParaRPr lang="en-US" sz="800" dirty="0">
              <a:solidFill>
                <a:schemeClr val="accent1">
                  <a:lumMod val="75000"/>
                </a:schemeClr>
              </a:solidFill>
            </a:endParaRPr>
          </a:p>
        </p:txBody>
      </p:sp>
      <p:sp>
        <p:nvSpPr>
          <p:cNvPr id="8" name="TextBox 7"/>
          <p:cNvSpPr txBox="1"/>
          <p:nvPr/>
        </p:nvSpPr>
        <p:spPr>
          <a:xfrm>
            <a:off x="1" y="6519446"/>
            <a:ext cx="12190413"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smtClean="0"/>
              <a:t>أكاديمية آيات للعلوم الإسلامية      </a:t>
            </a:r>
            <a:r>
              <a:rPr lang="en-US" sz="1600" dirty="0" smtClean="0"/>
              <a:t>www.ayaatacademy.ca     </a:t>
            </a:r>
            <a:endParaRPr lang="en-US" sz="1600" dirty="0"/>
          </a:p>
        </p:txBody>
      </p:sp>
      <p:sp>
        <p:nvSpPr>
          <p:cNvPr id="9" name="Google Shape;86;p1"/>
          <p:cNvSpPr txBox="1"/>
          <p:nvPr/>
        </p:nvSpPr>
        <p:spPr>
          <a:xfrm>
            <a:off x="3862958" y="332656"/>
            <a:ext cx="2652203" cy="747995"/>
          </a:xfrm>
          <a:prstGeom prst="rect">
            <a:avLst/>
          </a:prstGeom>
          <a:noFill/>
          <a:ln>
            <a:noFill/>
          </a:ln>
        </p:spPr>
        <p:txBody>
          <a:bodyPr spcFirstLastPara="1" wrap="square" lIns="91425" tIns="45700" rIns="91425" bIns="45700" anchor="b" anchorCtr="0">
            <a:noAutofit/>
          </a:bodyPr>
          <a:lstStyle/>
          <a:p>
            <a:pPr marR="0" lvl="0" algn="ctr" rtl="1">
              <a:spcBef>
                <a:spcPts val="0"/>
              </a:spcBef>
              <a:spcAft>
                <a:spcPts val="0"/>
              </a:spcAft>
              <a:buClr>
                <a:schemeClr val="dk1"/>
              </a:buClr>
              <a:buSzPts val="6000"/>
            </a:pPr>
            <a:r>
              <a:rPr lang="ar-KW"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rPr>
              <a:t>سورة   الإنسان</a:t>
            </a:r>
            <a:endParaRPr lang="en-US" sz="4600" b="1" dirty="0" smtClean="0">
              <a:ln w="9525">
                <a:solidFill>
                  <a:schemeClr val="accent4">
                    <a:lumMod val="20000"/>
                    <a:lumOff val="80000"/>
                  </a:schemeClr>
                </a:solidFill>
                <a:prstDash val="solid"/>
              </a:ln>
              <a:solidFill>
                <a:schemeClr val="accent1">
                  <a:lumMod val="50000"/>
                </a:schemeClr>
              </a:solidFill>
              <a:effectLst>
                <a:glow rad="63500">
                  <a:schemeClr val="accent4">
                    <a:satMod val="175000"/>
                    <a:alpha val="40000"/>
                  </a:schemeClr>
                </a:glow>
              </a:effectLst>
              <a:latin typeface="Calibri"/>
              <a:ea typeface="Calibri"/>
              <a:cs typeface="AL-Mateen" pitchFamily="2" charset="-78"/>
              <a:sym typeface="Calibri"/>
            </a:endParaRPr>
          </a:p>
        </p:txBody>
      </p:sp>
      <p:sp>
        <p:nvSpPr>
          <p:cNvPr id="10" name="Google Shape;86;p1"/>
          <p:cNvSpPr txBox="1"/>
          <p:nvPr/>
        </p:nvSpPr>
        <p:spPr>
          <a:xfrm>
            <a:off x="6594165" y="1124744"/>
            <a:ext cx="5010172" cy="729760"/>
          </a:xfrm>
          <a:prstGeom prst="rect">
            <a:avLst/>
          </a:prstGeom>
          <a:noFill/>
          <a:ln>
            <a:noFill/>
          </a:ln>
        </p:spPr>
        <p:txBody>
          <a:bodyPr spcFirstLastPara="1" wrap="square" lIns="91425" tIns="45700" rIns="91425" bIns="45700" anchor="b" anchorCtr="0">
            <a:noAutofit/>
          </a:bodyPr>
          <a:lstStyle/>
          <a:p>
            <a:pPr marL="571500" lvl="0" indent="-571500">
              <a:buClr>
                <a:schemeClr val="dk1"/>
              </a:buClr>
              <a:buSzPts val="6000"/>
              <a:buFont typeface="Arial" panose="020B0604020202020204" pitchFamily="34" charset="0"/>
              <a:buChar char="•"/>
            </a:pP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من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مقاصد </a:t>
            </a:r>
            <a:r>
              <a:rPr lang="ar-KW" sz="4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السورة:</a:t>
            </a:r>
            <a:endParaRPr lang="en-US"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sym typeface="Calibri"/>
            </a:endParaRPr>
          </a:p>
        </p:txBody>
      </p:sp>
      <p:sp>
        <p:nvSpPr>
          <p:cNvPr id="11" name="Google Shape;86;p1"/>
          <p:cNvSpPr txBox="1"/>
          <p:nvPr/>
        </p:nvSpPr>
        <p:spPr>
          <a:xfrm>
            <a:off x="190549" y="1916832"/>
            <a:ext cx="11413787" cy="1080120"/>
          </a:xfrm>
          <a:prstGeom prst="rect">
            <a:avLst/>
          </a:prstGeom>
          <a:noFill/>
          <a:ln>
            <a:noFill/>
          </a:ln>
        </p:spPr>
        <p:txBody>
          <a:bodyPr spcFirstLastPara="1" wrap="square" lIns="91425" tIns="45700" rIns="91425" bIns="45700" anchor="b" anchorCtr="0">
            <a:noAutofit/>
          </a:bodyPr>
          <a:lstStyle/>
          <a:p>
            <a:r>
              <a:rPr lang="ar-KW" sz="3600" b="1" dirty="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تذكير الإنسان بأصله وحكمة خلقه ومصيره في الدارين، وإظهار نعيم الجنّة، تثبيتَا للمؤمنين ودعوة للكافرين</a:t>
            </a:r>
            <a:r>
              <a:rPr lang="ar-KW" sz="3600" dirty="0">
                <a:solidFill>
                  <a:srgbClr val="002060"/>
                </a:solidFill>
                <a:effectLst>
                  <a:outerShdw blurRad="38100" dist="38100" dir="2700000" algn="tl">
                    <a:srgbClr val="000000">
                      <a:alpha val="43137"/>
                    </a:srgbClr>
                  </a:outerShdw>
                </a:effectLst>
              </a:rPr>
              <a:t>.</a:t>
            </a:r>
            <a:endParaRPr lang="en-US" sz="3600" dirty="0">
              <a:solidFill>
                <a:srgbClr val="002060"/>
              </a:solidFill>
              <a:effectLst>
                <a:outerShdw blurRad="38100" dist="38100" dir="2700000" algn="tl">
                  <a:srgbClr val="000000">
                    <a:alpha val="43137"/>
                  </a:srgbClr>
                </a:outerShdw>
              </a:effectLst>
            </a:endParaRPr>
          </a:p>
        </p:txBody>
      </p:sp>
      <p:sp>
        <p:nvSpPr>
          <p:cNvPr id="12" name="Google Shape;86;p1"/>
          <p:cNvSpPr txBox="1"/>
          <p:nvPr/>
        </p:nvSpPr>
        <p:spPr>
          <a:xfrm>
            <a:off x="6726140" y="3203294"/>
            <a:ext cx="4876839" cy="729762"/>
          </a:xfrm>
          <a:prstGeom prst="rect">
            <a:avLst/>
          </a:prstGeom>
          <a:noFill/>
          <a:ln>
            <a:noFill/>
          </a:ln>
        </p:spPr>
        <p:txBody>
          <a:bodyPr spcFirstLastPara="1" wrap="square" lIns="91425" tIns="45700" rIns="91425" bIns="45700" anchor="b" anchorCtr="0">
            <a:noAutofit/>
          </a:bodyPr>
          <a:lstStyle/>
          <a:p>
            <a:pPr marL="571500" indent="-571500" algn="r" rtl="1">
              <a:buClr>
                <a:schemeClr val="dk1"/>
              </a:buClr>
              <a:buSzPts val="6000"/>
              <a:buFont typeface="Arial" panose="020B0604020202020204" pitchFamily="34" charset="0"/>
              <a:buChar char="•"/>
            </a:pP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من</a:t>
            </a:r>
            <a:r>
              <a:rPr lang="ar-KW" sz="4000" b="1" dirty="0">
                <a:ln w="9525">
                  <a:solidFill>
                    <a:schemeClr val="accent4">
                      <a:lumMod val="20000"/>
                      <a:lumOff val="80000"/>
                    </a:schemeClr>
                  </a:solidFill>
                  <a:prstDash val="solid"/>
                </a:ln>
                <a:solidFill>
                  <a:srgbClr val="FF0000"/>
                </a:solidFill>
                <a:effectLst>
                  <a:glow rad="63500">
                    <a:schemeClr val="accent4">
                      <a:satMod val="175000"/>
                      <a:alpha val="40000"/>
                    </a:schemeClr>
                  </a:glow>
                </a:effectLst>
                <a:latin typeface="Calibri" panose="020F0502020204030204" pitchFamily="34" charset="0"/>
                <a:ea typeface="Calibri"/>
                <a:cs typeface="Al-Mujahed Free" pitchFamily="2" charset="-78"/>
              </a:rPr>
              <a:t> </a:t>
            </a:r>
            <a:r>
              <a:rPr lang="ar-KW"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rPr>
              <a:t>فوائد الآيات:</a:t>
            </a:r>
            <a:endParaRPr lang="en-US" sz="4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raditional Arabic" panose="02020603050405020304" pitchFamily="18" charset="-78"/>
              <a:ea typeface="Calibri"/>
              <a:cs typeface="AF_Najed" pitchFamily="2" charset="-78"/>
              <a:sym typeface="Calibri"/>
            </a:endParaRPr>
          </a:p>
        </p:txBody>
      </p:sp>
      <p:sp>
        <p:nvSpPr>
          <p:cNvPr id="13" name="Google Shape;86;p1"/>
          <p:cNvSpPr txBox="1"/>
          <p:nvPr/>
        </p:nvSpPr>
        <p:spPr>
          <a:xfrm>
            <a:off x="1" y="4221088"/>
            <a:ext cx="11407825" cy="1794302"/>
          </a:xfrm>
          <a:prstGeom prst="rect">
            <a:avLst/>
          </a:prstGeom>
          <a:noFill/>
          <a:ln>
            <a:noFill/>
          </a:ln>
        </p:spPr>
        <p:txBody>
          <a:bodyPr spcFirstLastPara="1" wrap="square" lIns="91425" tIns="45700" rIns="91425" bIns="45700" anchor="b" anchorCtr="0">
            <a:noAutofit/>
          </a:bodyPr>
          <a:lstStyle/>
          <a:p>
            <a:pPr marL="361950" lvl="0" indent="-361950">
              <a:buFont typeface="Arial" panose="020B0604020202020204" pitchFamily="34" charset="0"/>
              <a:buChar char="•"/>
              <a:tabLst>
                <a:tab pos="266700" algn="l"/>
              </a:tabLst>
            </a:pPr>
            <a:r>
              <a:rPr lang="ar-KW" sz="3600" b="1" dirty="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إ</a:t>
            </a:r>
            <a:r>
              <a:rPr lang="ar-KW" sz="3600" b="1" dirty="0" smtClean="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ذا </a:t>
            </a:r>
            <a:r>
              <a:rPr lang="ar-KW" sz="3600" b="1" dirty="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كان حال الغلمان الذين يخدمونهم في الجنّة بهذا الجمال، فكيف بأهل الجنّة أنفسهم</a:t>
            </a:r>
            <a:r>
              <a:rPr lang="ar-KW" sz="3600" b="1" dirty="0" smtClean="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endParaRPr lang="ar-KW" sz="3600" b="1" dirty="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pPr marL="361950" lvl="0" indent="-361950">
              <a:buFont typeface="Arial" panose="020B0604020202020204" pitchFamily="34" charset="0"/>
              <a:buChar char="•"/>
              <a:tabLst>
                <a:tab pos="266700" algn="l"/>
              </a:tabLst>
            </a:pPr>
            <a:r>
              <a:rPr lang="ar-KW" sz="3600" b="1" dirty="0" smtClean="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خطر </a:t>
            </a:r>
            <a:r>
              <a:rPr lang="ar-KW" sz="3600" b="1" dirty="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حب الدنيا والإعراض عن </a:t>
            </a:r>
            <a:r>
              <a:rPr lang="ar-KW" sz="3600" b="1" dirty="0" smtClean="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الآخرة.</a:t>
            </a:r>
            <a:endParaRPr lang="ar-KW" sz="3600" b="1" dirty="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pPr marL="361950" lvl="0" indent="-361950">
              <a:buFont typeface="Arial" panose="020B0604020202020204" pitchFamily="34" charset="0"/>
              <a:buChar char="•"/>
              <a:tabLst>
                <a:tab pos="266700" algn="l"/>
              </a:tabLst>
            </a:pPr>
            <a:r>
              <a:rPr lang="ar-KW" sz="3600" b="1" dirty="0" smtClean="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ثبوت </a:t>
            </a:r>
            <a:r>
              <a:rPr lang="ar-KW" sz="3600" b="1" dirty="0">
                <a:solidFill>
                  <a:srgbClr val="002060"/>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الاختيار للإنسان، وهذا من تكريم الله له</a:t>
            </a:r>
            <a:r>
              <a:rPr lang="ar-KW" sz="3600" dirty="0" smtClean="0">
                <a:solidFill>
                  <a:srgbClr val="002060"/>
                </a:solidFill>
                <a:effectLst>
                  <a:outerShdw blurRad="38100" dist="38100" dir="2700000" algn="tl">
                    <a:srgbClr val="000000">
                      <a:alpha val="43137"/>
                    </a:srgbClr>
                  </a:outerShdw>
                </a:effectLst>
              </a:rPr>
              <a:t>.</a:t>
            </a:r>
            <a:endParaRPr lang="en-US" sz="3600"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87935262"/>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3826</TotalTime>
  <Words>229</Words>
  <Application>Microsoft Office PowerPoint</Application>
  <PresentationFormat>مخصص</PresentationFormat>
  <Paragraphs>31</Paragraphs>
  <Slides>4</Slides>
  <Notes>4</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Shikh kamal</dc:creator>
  <cp:lastModifiedBy>Shikh kamal</cp:lastModifiedBy>
  <cp:revision>125</cp:revision>
  <dcterms:created xsi:type="dcterms:W3CDTF">2020-09-26T19:22:49Z</dcterms:created>
  <dcterms:modified xsi:type="dcterms:W3CDTF">2021-06-20T14:52:04Z</dcterms:modified>
</cp:coreProperties>
</file>