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6.xml" ContentType="application/vnd.openxmlformats-officedocument.presentationml.notesSlide+xml"/>
  <Override PartName="/ppt/ink/ink27.xml" ContentType="application/inkml+xml"/>
  <Override PartName="/ppt/notesSlides/notesSlide7.xml" ContentType="application/vnd.openxmlformats-officedocument.presentationml.notesSlide+xml"/>
  <Override PartName="/ppt/ink/ink28.xml" ContentType="application/inkml+xml"/>
  <Override PartName="/ppt/notesSlides/notesSlide8.xml" ContentType="application/vnd.openxmlformats-officedocument.presentationml.notesSlide+xml"/>
  <Override PartName="/ppt/ink/ink29.xml" ContentType="application/inkml+xml"/>
  <Override PartName="/ppt/notesSlides/notesSlide9.xml" ContentType="application/vnd.openxmlformats-officedocument.presentationml.notesSlide+xml"/>
  <Override PartName="/ppt/ink/ink30.xml" ContentType="application/inkml+xml"/>
  <Override PartName="/ppt/notesSlides/notesSlide10.xml" ContentType="application/vnd.openxmlformats-officedocument.presentationml.notesSlide+xml"/>
  <Override PartName="/ppt/ink/ink31.xml" ContentType="application/inkml+xml"/>
  <Override PartName="/ppt/notesSlides/notesSlide11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2.xml" ContentType="application/vnd.openxmlformats-officedocument.presentationml.notesSlide+xml"/>
  <Override PartName="/ppt/ink/ink40.xml" ContentType="application/inkml+xml"/>
  <Override PartName="/ppt/notesSlides/notesSlide13.xml" ContentType="application/vnd.openxmlformats-officedocument.presentationml.notesSlide+xml"/>
  <Override PartName="/ppt/ink/ink41.xml" ContentType="application/inkml+xml"/>
  <Override PartName="/ppt/notesSlides/notesSlide14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15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16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38" r:id="rId3"/>
    <p:sldId id="339" r:id="rId4"/>
    <p:sldId id="340" r:id="rId5"/>
    <p:sldId id="341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8" r:id="rId15"/>
    <p:sldId id="387" r:id="rId16"/>
    <p:sldId id="389" r:id="rId17"/>
    <p:sldId id="390" r:id="rId18"/>
    <p:sldId id="391" r:id="rId19"/>
    <p:sldId id="392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A5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39"/>
    <p:restoredTop sz="92683"/>
  </p:normalViewPr>
  <p:slideViewPr>
    <p:cSldViewPr snapToGrid="0" snapToObjects="1">
      <p:cViewPr varScale="1">
        <p:scale>
          <a:sx n="69" d="100"/>
          <a:sy n="69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2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3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1T16:44:24.15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11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993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357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726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362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265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979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53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79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99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3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46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67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554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50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3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800" b="1" dirty="0" err="1"/>
              <a:t>Tajw</a:t>
            </a:r>
            <a:r>
              <a:rPr lang="en-US" sz="1800" b="1" baseline="0" dirty="0"/>
              <a:t> 282 </a:t>
            </a:r>
            <a:r>
              <a:rPr lang="en-CA" sz="1800" b="1" dirty="0"/>
              <a:t>– </a:t>
            </a:r>
            <a:r>
              <a:rPr lang="en-CA" sz="1800" b="1" dirty="0" err="1"/>
              <a:t>Tajweed</a:t>
            </a:r>
            <a:r>
              <a:rPr lang="en-CA" sz="1800" b="1" dirty="0"/>
              <a:t> Curriculum – Lecture No. 1 – Semester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2022-03-11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2022-03-11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2022-03-11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2022-03-11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2022-03-11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2022-03-11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2022-03-11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2022-03-11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2.jpg"/><Relationship Id="rId1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26" Type="http://schemas.openxmlformats.org/officeDocument/2006/relationships/image" Target="../media/image9.emf"/><Relationship Id="rId3" Type="http://schemas.openxmlformats.org/officeDocument/2006/relationships/customXml" Target="../ink/ink32.xml"/><Relationship Id="rId12" Type="http://schemas.openxmlformats.org/officeDocument/2006/relationships/customXml" Target="../ink/ink33.xml"/><Relationship Id="rId17" Type="http://schemas.openxmlformats.org/officeDocument/2006/relationships/customXml" Target="../ink/ink36.xml"/><Relationship Id="rId25" Type="http://schemas.openxmlformats.org/officeDocument/2006/relationships/customXml" Target="../ink/ink38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0.png"/><Relationship Id="rId24" Type="http://schemas.openxmlformats.org/officeDocument/2006/relationships/image" Target="../media/image8.emf"/><Relationship Id="rId15" Type="http://schemas.openxmlformats.org/officeDocument/2006/relationships/image" Target="../media/image240.png"/><Relationship Id="rId23" Type="http://schemas.openxmlformats.org/officeDocument/2006/relationships/customXml" Target="../ink/ink37.xml"/><Relationship Id="rId14" Type="http://schemas.openxmlformats.org/officeDocument/2006/relationships/customXml" Target="../ink/ink34.xml"/><Relationship Id="rId22" Type="http://schemas.openxmlformats.org/officeDocument/2006/relationships/image" Target="../media/image7.emf"/><Relationship Id="rId27" Type="http://schemas.openxmlformats.org/officeDocument/2006/relationships/customXml" Target="../ink/ink3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3.jpg"/><Relationship Id="rId1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14.tiff"/><Relationship Id="rId3" Type="http://schemas.openxmlformats.org/officeDocument/2006/relationships/customXml" Target="../ink/ink42.xml"/><Relationship Id="rId12" Type="http://schemas.openxmlformats.org/officeDocument/2006/relationships/customXml" Target="../ink/ink43.xml"/><Relationship Id="rId17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4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15" Type="http://schemas.openxmlformats.org/officeDocument/2006/relationships/customXml" Target="../ink/ink47.xml"/><Relationship Id="rId1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11.png"/><Relationship Id="rId3" Type="http://schemas.openxmlformats.org/officeDocument/2006/relationships/customXml" Target="../ink/ink48.xml"/><Relationship Id="rId12" Type="http://schemas.openxmlformats.org/officeDocument/2006/relationships/customXml" Target="../ink/ink49.xml"/><Relationship Id="rId17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5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3.jpeg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4.jpeg"/><Relationship Id="rId3" Type="http://schemas.openxmlformats.org/officeDocument/2006/relationships/customXml" Target="../ink/ink5.xml"/><Relationship Id="rId12" Type="http://schemas.openxmlformats.org/officeDocument/2006/relationships/customXml" Target="../ink/ink6.xml"/><Relationship Id="rId1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9.xml"/><Relationship Id="rId12" Type="http://schemas.openxmlformats.org/officeDocument/2006/relationships/customXml" Target="../ink/ink10.xml"/><Relationship Id="rId17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customXml" Target="../ink/ink16.xml"/><Relationship Id="rId3" Type="http://schemas.openxmlformats.org/officeDocument/2006/relationships/customXml" Target="../ink/ink13.xml"/><Relationship Id="rId21" Type="http://schemas.openxmlformats.org/officeDocument/2006/relationships/customXml" Target="../ink/ink18.xml"/><Relationship Id="rId7" Type="http://schemas.openxmlformats.org/officeDocument/2006/relationships/image" Target="../media/image6.png"/><Relationship Id="rId17" Type="http://schemas.openxmlformats.org/officeDocument/2006/relationships/customXml" Target="../ink/ink15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8.png"/><Relationship Id="rId15" Type="http://schemas.openxmlformats.org/officeDocument/2006/relationships/image" Target="../media/image6.jpeg"/><Relationship Id="rId19" Type="http://schemas.openxmlformats.org/officeDocument/2006/relationships/customXml" Target="../ink/ink17.xml"/><Relationship Id="rId14" Type="http://schemas.openxmlformats.org/officeDocument/2006/relationships/image" Target="../media/image2.jpg"/><Relationship Id="rId9" Type="http://schemas.openxmlformats.org/officeDocument/2006/relationships/image" Target="../media/image7.png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26" Type="http://schemas.openxmlformats.org/officeDocument/2006/relationships/image" Target="../media/image9.emf"/><Relationship Id="rId3" Type="http://schemas.openxmlformats.org/officeDocument/2006/relationships/customXml" Target="../ink/ink19.xml"/><Relationship Id="rId12" Type="http://schemas.openxmlformats.org/officeDocument/2006/relationships/customXml" Target="../ink/ink20.xml"/><Relationship Id="rId17" Type="http://schemas.openxmlformats.org/officeDocument/2006/relationships/customXml" Target="../ink/ink23.xml"/><Relationship Id="rId25" Type="http://schemas.openxmlformats.org/officeDocument/2006/relationships/customXml" Target="../ink/ink25.xml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0.png"/><Relationship Id="rId24" Type="http://schemas.openxmlformats.org/officeDocument/2006/relationships/image" Target="../media/image8.emf"/><Relationship Id="rId15" Type="http://schemas.openxmlformats.org/officeDocument/2006/relationships/image" Target="../media/image240.png"/><Relationship Id="rId23" Type="http://schemas.openxmlformats.org/officeDocument/2006/relationships/customXml" Target="../ink/ink24.xml"/><Relationship Id="rId14" Type="http://schemas.openxmlformats.org/officeDocument/2006/relationships/customXml" Target="../ink/ink21.xml"/><Relationship Id="rId22" Type="http://schemas.openxmlformats.org/officeDocument/2006/relationships/image" Target="../media/image7.emf"/><Relationship Id="rId27" Type="http://schemas.openxmlformats.org/officeDocument/2006/relationships/customXml" Target="../ink/ink2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94" y="2465312"/>
            <a:ext cx="10793506" cy="255744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Points of articulation of the letters (</a:t>
            </a:r>
            <a:r>
              <a:rPr lang="en-US" sz="4800" dirty="0" err="1">
                <a:solidFill>
                  <a:srgbClr val="FF0000"/>
                </a:solidFill>
              </a:rPr>
              <a:t>Makharij</a:t>
            </a:r>
            <a:r>
              <a:rPr lang="en-US" sz="4800" dirty="0"/>
              <a:t>) </a:t>
            </a:r>
            <a:r>
              <a:rPr lang="ar-SA" sz="4800" dirty="0"/>
              <a:t/>
            </a:r>
            <a:br>
              <a:rPr lang="ar-SA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/>
              <a:t>(3) </a:t>
            </a:r>
            <a:r>
              <a:rPr lang="en-US" sz="3600" dirty="0"/>
              <a:t>Al-</a:t>
            </a:r>
            <a:r>
              <a:rPr lang="en-US" sz="3600" dirty="0" err="1"/>
              <a:t>Shafataan</a:t>
            </a:r>
            <a:r>
              <a:rPr lang="en-US" sz="2700" dirty="0"/>
              <a:t> </a:t>
            </a:r>
            <a:r>
              <a:rPr lang="en-US" sz="1800" dirty="0"/>
              <a:t>(The Lips</a:t>
            </a:r>
            <a:r>
              <a:rPr lang="en-US" sz="1800" dirty="0" smtClean="0"/>
              <a:t>)</a:t>
            </a:r>
            <a:r>
              <a:rPr lang="ar-SA" sz="1800" dirty="0" smtClean="0"/>
              <a:t/>
            </a:r>
            <a:br>
              <a:rPr lang="ar-SA" sz="1800" dirty="0" smtClean="0"/>
            </a:br>
            <a:r>
              <a:rPr lang="en-US" sz="1800" dirty="0" smtClean="0"/>
              <a:t> </a:t>
            </a:r>
            <a:r>
              <a:rPr lang="en-US" sz="2700" dirty="0"/>
              <a:t>and </a:t>
            </a:r>
            <a:r>
              <a:rPr lang="en-US" sz="3600" dirty="0"/>
              <a:t>Al-</a:t>
            </a:r>
            <a:r>
              <a:rPr lang="en-US" sz="3600" dirty="0" err="1"/>
              <a:t>Khayshoum</a:t>
            </a:r>
            <a:r>
              <a:rPr lang="en-US" sz="2700" dirty="0"/>
              <a:t> </a:t>
            </a:r>
            <a:r>
              <a:rPr lang="en-US" sz="1800" dirty="0"/>
              <a:t>(The Nose)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76943"/>
            <a:ext cx="9144000" cy="768440"/>
          </a:xfrm>
        </p:spPr>
        <p:txBody>
          <a:bodyPr/>
          <a:lstStyle/>
          <a:p>
            <a:r>
              <a:rPr lang="en-US" b="1" dirty="0"/>
              <a:t>Dr. Ashraf </a:t>
            </a:r>
            <a:r>
              <a:rPr lang="en-US" b="1" dirty="0" err="1"/>
              <a:t>Negm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FA8A38-B3B8-1747-B8E5-88AA35C4F2B5}"/>
              </a:ext>
            </a:extLst>
          </p:cNvPr>
          <p:cNvSpPr txBox="1">
            <a:spLocks noChangeAspect="1"/>
          </p:cNvSpPr>
          <p:nvPr/>
        </p:nvSpPr>
        <p:spPr>
          <a:xfrm>
            <a:off x="7500135" y="1795570"/>
            <a:ext cx="226032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265D50E0-08A1-164C-A122-59D0F9A52E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6122" t="84618" r="19504" b="987"/>
          <a:stretch/>
        </p:blipFill>
        <p:spPr>
          <a:xfrm>
            <a:off x="1242956" y="2353874"/>
            <a:ext cx="7083359" cy="3063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7E5392-B434-604E-B79A-94B03BA97561}"/>
              </a:ext>
            </a:extLst>
          </p:cNvPr>
          <p:cNvSpPr txBox="1"/>
          <p:nvPr/>
        </p:nvSpPr>
        <p:spPr>
          <a:xfrm>
            <a:off x="685393" y="5430364"/>
            <a:ext cx="4701401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pressure on </a:t>
            </a: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closed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lips for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Meem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and Baa’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D98108-D898-334B-AB6C-859ABECA2517}"/>
              </a:ext>
            </a:extLst>
          </p:cNvPr>
          <p:cNvSpPr txBox="1"/>
          <p:nvPr/>
        </p:nvSpPr>
        <p:spPr>
          <a:xfrm>
            <a:off x="6395914" y="5430364"/>
            <a:ext cx="2676292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rounded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lips for Waw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3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7" name="Google Shape;902;p75">
            <a:extLst>
              <a:ext uri="{FF2B5EF4-FFF2-40B4-BE49-F238E27FC236}">
                <a16:creationId xmlns:a16="http://schemas.microsoft.com/office/drawing/2014/main" xmlns="" id="{7BCCB8B6-C9A4-EC4E-A432-5FC994686597}"/>
              </a:ext>
            </a:extLst>
          </p:cNvPr>
          <p:cNvSpPr txBox="1"/>
          <p:nvPr/>
        </p:nvSpPr>
        <p:spPr>
          <a:xfrm>
            <a:off x="2873764" y="1742570"/>
            <a:ext cx="6048672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inside</a:t>
            </a:r>
            <a:r>
              <a:rPr lang="en-US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lower lip </a:t>
            </a: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the tips of the upper front teeth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بطن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الشَّفة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السفلى</a:t>
            </a:r>
            <a:r>
              <a:rPr lang="en-US" sz="1600" b="1" dirty="0">
                <a:solidFill>
                  <a:srgbClr val="003192"/>
                </a:solidFill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أطراف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1600" dirty="0"/>
          </a:p>
        </p:txBody>
      </p:sp>
      <p:graphicFrame>
        <p:nvGraphicFramePr>
          <p:cNvPr id="8" name="Google Shape;903;p75">
            <a:extLst>
              <a:ext uri="{FF2B5EF4-FFF2-40B4-BE49-F238E27FC236}">
                <a16:creationId xmlns:a16="http://schemas.microsoft.com/office/drawing/2014/main" xmlns="" id="{D3FF2F5F-BA42-3748-A411-AB0807220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003384"/>
              </p:ext>
            </p:extLst>
          </p:nvPr>
        </p:nvGraphicFramePr>
        <p:xfrm>
          <a:off x="3018403" y="5604332"/>
          <a:ext cx="5712450" cy="441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فَالْفَـا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مَـعَ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اطْـرافِ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الثَّنَايَـا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المُشْرِفَـهْ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طَرَفَيْهِمَـا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بَـطْـنِ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الشَّفَهْ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Google Shape;905;p75">
            <a:extLst>
              <a:ext uri="{FF2B5EF4-FFF2-40B4-BE49-F238E27FC236}">
                <a16:creationId xmlns:a16="http://schemas.microsoft.com/office/drawing/2014/main" xmlns="" id="{8750A858-725B-A94A-A782-09D0A52DB7A0}"/>
              </a:ext>
            </a:extLst>
          </p:cNvPr>
          <p:cNvSpPr txBox="1"/>
          <p:nvPr/>
        </p:nvSpPr>
        <p:spPr>
          <a:xfrm>
            <a:off x="5584425" y="4431051"/>
            <a:ext cx="1224136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9;p36">
            <a:extLst>
              <a:ext uri="{FF2B5EF4-FFF2-40B4-BE49-F238E27FC236}">
                <a16:creationId xmlns:a16="http://schemas.microsoft.com/office/drawing/2014/main" xmlns="" id="{081393B3-1949-F94F-B818-109BE6F47A88}"/>
              </a:ext>
            </a:extLst>
          </p:cNvPr>
          <p:cNvSpPr/>
          <p:nvPr/>
        </p:nvSpPr>
        <p:spPr>
          <a:xfrm>
            <a:off x="8644190" y="1254895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37F5676B-A5FB-3545-9A6E-03239DBC764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0526" t="84751" r="4927" b="987"/>
          <a:stretch/>
        </p:blipFill>
        <p:spPr>
          <a:xfrm>
            <a:off x="415335" y="2205438"/>
            <a:ext cx="2458429" cy="32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7" name="Google Shape;936;p78">
            <a:extLst>
              <a:ext uri="{FF2B5EF4-FFF2-40B4-BE49-F238E27FC236}">
                <a16:creationId xmlns:a16="http://schemas.microsoft.com/office/drawing/2014/main" xmlns="" id="{8E6E8799-0070-B24A-85A6-D9B8BAEB8374}"/>
              </a:ext>
            </a:extLst>
          </p:cNvPr>
          <p:cNvSpPr txBox="1"/>
          <p:nvPr/>
        </p:nvSpPr>
        <p:spPr>
          <a:xfrm>
            <a:off x="3481417" y="2330921"/>
            <a:ext cx="691276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Shafawiyyah</a:t>
            </a:r>
            <a:endParaRPr sz="3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(letters of the lips)</a:t>
            </a:r>
            <a:r>
              <a:rPr lang="en-US" sz="36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 rtl="1"/>
            <a:endParaRPr lang="en-C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الشفوية</a:t>
            </a:r>
            <a:endParaRPr lang="en-US" sz="24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4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r>
              <a:rPr lang="ar-SA" sz="4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ar-SA" sz="4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</a:t>
            </a:r>
            <a:r>
              <a:rPr lang="ar-SA" sz="4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– ب - و</a:t>
            </a:r>
            <a:endParaRPr lang="ar-SA" dirty="0">
              <a:solidFill>
                <a:srgbClr val="003192"/>
              </a:solidFill>
            </a:endParaRPr>
          </a:p>
        </p:txBody>
      </p:sp>
      <p:pic>
        <p:nvPicPr>
          <p:cNvPr id="8" name="Google Shape;925;p77" descr="C:\Users\HP\Desktop\صور مخارج الحروف والصفات\12pb9.jpg">
            <a:extLst>
              <a:ext uri="{FF2B5EF4-FFF2-40B4-BE49-F238E27FC236}">
                <a16:creationId xmlns:a16="http://schemas.microsoft.com/office/drawing/2014/main" xmlns="" id="{96A4F606-7F98-DE4D-BC93-ED73A25D088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l="12880" t="2909" r="7910" b="38698"/>
          <a:stretch/>
        </p:blipFill>
        <p:spPr>
          <a:xfrm>
            <a:off x="492889" y="2260255"/>
            <a:ext cx="3695661" cy="3231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86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40120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CA" sz="2400" b="1" dirty="0">
                <a:solidFill>
                  <a:srgbClr val="FFFF00"/>
                </a:solidFill>
              </a:rPr>
              <a:t>Fifth:</a:t>
            </a:r>
            <a:endParaRPr lang="ar-KW" sz="2400" b="1" dirty="0">
              <a:solidFill>
                <a:srgbClr val="FFFF00"/>
              </a:solidFill>
            </a:endParaRP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en-CA" sz="6600" b="1" dirty="0">
                <a:solidFill>
                  <a:srgbClr val="FFFF00"/>
                </a:solidFill>
              </a:rPr>
              <a:t>Al-</a:t>
            </a:r>
            <a:r>
              <a:rPr lang="en-CA" sz="6600" b="1" dirty="0" err="1">
                <a:solidFill>
                  <a:srgbClr val="FFFF00"/>
                </a:solidFill>
              </a:rPr>
              <a:t>Khayshoum</a:t>
            </a:r>
            <a:endParaRPr lang="en-CA" sz="7200" b="1" dirty="0">
              <a:solidFill>
                <a:srgbClr val="FFFF00"/>
              </a:solidFill>
            </a:endParaRPr>
          </a:p>
          <a:p>
            <a:pPr algn="ctr"/>
            <a:r>
              <a:rPr lang="en-CA" sz="4800" b="1" dirty="0">
                <a:solidFill>
                  <a:srgbClr val="FFFF00"/>
                </a:solidFill>
              </a:rPr>
              <a:t>(The Nose)</a:t>
            </a:r>
            <a:endParaRPr lang="ar-KW" sz="4800" b="1" dirty="0">
              <a:solidFill>
                <a:srgbClr val="FFFF00"/>
              </a:solidFill>
            </a:endParaRP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ar-KW" sz="2000" b="1" dirty="0">
                <a:solidFill>
                  <a:srgbClr val="FFFF00"/>
                </a:solidFill>
              </a:rPr>
              <a:t>خامسًا 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ar-SA" sz="4400" b="1" dirty="0">
                <a:solidFill>
                  <a:srgbClr val="FFFF00"/>
                </a:solidFill>
              </a:rPr>
              <a:t>الخيشوم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4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464956" y="639940"/>
            <a:ext cx="526208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Fifth: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Khayshoum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(Nose)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الخيشوم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945;p79">
            <a:extLst>
              <a:ext uri="{FF2B5EF4-FFF2-40B4-BE49-F238E27FC236}">
                <a16:creationId xmlns:a16="http://schemas.microsoft.com/office/drawing/2014/main" xmlns="" id="{512CDE93-3673-7845-84A1-FA240C8577C6}"/>
              </a:ext>
            </a:extLst>
          </p:cNvPr>
          <p:cNvSpPr txBox="1"/>
          <p:nvPr/>
        </p:nvSpPr>
        <p:spPr>
          <a:xfrm>
            <a:off x="2174315" y="1774457"/>
            <a:ext cx="6552728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upper part of the nose </a:t>
            </a:r>
          </a:p>
          <a:p>
            <a:pPr lvl="0" algn="ctr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that has</a:t>
            </a:r>
            <a:endParaRPr lang="en-US" sz="1400" dirty="0"/>
          </a:p>
          <a:p>
            <a:pPr lvl="0" algn="ctr"/>
            <a:r>
              <a:rPr lang="en-US" sz="36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One specific </a:t>
            </a:r>
            <a:r>
              <a:rPr lang="en-US" sz="3600" b="1" u="sng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Makhraj</a:t>
            </a:r>
            <a:endParaRPr lang="en-US" sz="3600" b="1" u="sng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وهو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الأنف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الداخل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وفيه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فرعي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واحد</a:t>
            </a:r>
            <a:endParaRPr lang="en-CA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CA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تخرج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منه</a:t>
            </a:r>
            <a:r>
              <a:rPr lang="en-US" sz="1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ar-SA" sz="1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Comes out from it</a:t>
            </a:r>
            <a:endParaRPr sz="2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الغ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ـــ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ــ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The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Ghunnah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oogle Shape;946;p79">
            <a:extLst>
              <a:ext uri="{FF2B5EF4-FFF2-40B4-BE49-F238E27FC236}">
                <a16:creationId xmlns:a16="http://schemas.microsoft.com/office/drawing/2014/main" xmlns="" id="{F6D50CD2-B630-7044-B764-0428D3A3D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284229"/>
              </p:ext>
            </p:extLst>
          </p:nvPr>
        </p:nvGraphicFramePr>
        <p:xfrm>
          <a:off x="2594454" y="5890893"/>
          <a:ext cx="5712450" cy="3112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12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وَغُـنَّــةٌ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مَخْـرَجُـهَـا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الخَـيْـشُـومُ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لِلشَّفَتَـيْـنِ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الْــوَاوُ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بَــاءٌ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مِـيْــمُ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2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464956" y="639940"/>
            <a:ext cx="526208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Fifth: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Khayshoum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(Nose)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الخيشوم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7" name="Google Shape;952;p80" descr="C:\Users\HP\Desktop\صور مخارج الحروف والصفات\82843081.jpg">
            <a:extLst>
              <a:ext uri="{FF2B5EF4-FFF2-40B4-BE49-F238E27FC236}">
                <a16:creationId xmlns:a16="http://schemas.microsoft.com/office/drawing/2014/main" xmlns="" id="{1E99733B-2FDB-2042-B160-2DFB4AA1AA0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l="7807" t="19894" r="4608" b="5247"/>
          <a:stretch/>
        </p:blipFill>
        <p:spPr>
          <a:xfrm>
            <a:off x="685393" y="1914980"/>
            <a:ext cx="4025590" cy="4303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45;p79">
            <a:extLst>
              <a:ext uri="{FF2B5EF4-FFF2-40B4-BE49-F238E27FC236}">
                <a16:creationId xmlns:a16="http://schemas.microsoft.com/office/drawing/2014/main" xmlns="" id="{FEC0EC6D-7464-AD4F-97F4-9AC7B6AAB803}"/>
              </a:ext>
            </a:extLst>
          </p:cNvPr>
          <p:cNvSpPr txBox="1"/>
          <p:nvPr/>
        </p:nvSpPr>
        <p:spPr>
          <a:xfrm>
            <a:off x="5147644" y="2804913"/>
            <a:ext cx="3828988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الغنة تكون تابعة للنون والميم في </a:t>
            </a:r>
            <a:r>
              <a:rPr lang="ar-S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كافة أحوالها</a:t>
            </a:r>
            <a:endParaRPr b="1" dirty="0">
              <a:solidFill>
                <a:srgbClr val="FF000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Ghunnah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is pronounced with Nun and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Meem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all its cases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045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2022-03-11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78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700430" y="251651"/>
            <a:ext cx="679114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r>
              <a:rPr lang="ar-SA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تدريبات</a:t>
            </a:r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7417AA-6608-2348-9F9F-CFFEA18F1B2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095" t="18703" r="4948" b="4375"/>
          <a:stretch/>
        </p:blipFill>
        <p:spPr>
          <a:xfrm>
            <a:off x="0" y="1422160"/>
            <a:ext cx="5394256" cy="4881628"/>
          </a:xfrm>
          <a:prstGeom prst="rect">
            <a:avLst/>
          </a:prstGeom>
        </p:spPr>
      </p:pic>
      <p:sp>
        <p:nvSpPr>
          <p:cNvPr id="18" name="Google Shape;945;p79">
            <a:extLst>
              <a:ext uri="{FF2B5EF4-FFF2-40B4-BE49-F238E27FC236}">
                <a16:creationId xmlns:a16="http://schemas.microsoft.com/office/drawing/2014/main" xmlns="" id="{E4625DF3-8DDB-9742-A4F8-0BEACAA9CAB8}"/>
              </a:ext>
            </a:extLst>
          </p:cNvPr>
          <p:cNvSpPr txBox="1"/>
          <p:nvPr/>
        </p:nvSpPr>
        <p:spPr>
          <a:xfrm>
            <a:off x="5562697" y="1239199"/>
            <a:ext cx="3828988" cy="524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To find out the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of a letter: </a:t>
            </a:r>
          </a:p>
          <a:p>
            <a:pPr lvl="0" algn="ctr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pronounce the letter</a:t>
            </a:r>
          </a:p>
          <a:p>
            <a:pPr lvl="0" algn="ctr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a </a:t>
            </a:r>
            <a:r>
              <a:rPr lang="en-US" sz="24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sukoon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or </a:t>
            </a:r>
            <a:r>
              <a:rPr lang="en-US" sz="24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shaddah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>
                <a:solidFill>
                  <a:srgbClr val="003192"/>
                </a:solidFill>
                <a:cs typeface="Calibri"/>
                <a:sym typeface="Calibri"/>
              </a:rPr>
              <a:t>preceded by a hamza having a vowel. For the</a:t>
            </a:r>
          </a:p>
          <a:p>
            <a:pPr lvl="0" algn="ctr"/>
            <a:endParaRPr lang="en-US" sz="14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/>
            <a:r>
              <a:rPr lang="en-US" sz="24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madd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letters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add a vowel to the letter before the </a:t>
            </a:r>
            <a:r>
              <a:rPr lang="en-US" sz="2400" b="1" dirty="0" err="1">
                <a:solidFill>
                  <a:srgbClr val="003192"/>
                </a:solidFill>
                <a:cs typeface="Calibri"/>
                <a:sym typeface="Calibri"/>
              </a:rPr>
              <a:t>madd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 letter with a </a:t>
            </a:r>
            <a:r>
              <a:rPr lang="en-US" sz="2400" b="1" dirty="0">
                <a:solidFill>
                  <a:srgbClr val="FF0000"/>
                </a:solidFill>
                <a:cs typeface="Calibri"/>
                <a:sym typeface="Calibri"/>
              </a:rPr>
              <a:t>vowel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 that is </a:t>
            </a:r>
            <a:r>
              <a:rPr lang="en-US" sz="2400" b="1" dirty="0">
                <a:solidFill>
                  <a:srgbClr val="FF0000"/>
                </a:solidFill>
                <a:cs typeface="Calibri"/>
                <a:sym typeface="Calibri"/>
              </a:rPr>
              <a:t>similar 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to the </a:t>
            </a:r>
            <a:r>
              <a:rPr lang="en-US" sz="2400" b="1" dirty="0" err="1">
                <a:solidFill>
                  <a:srgbClr val="003192"/>
                </a:solidFill>
                <a:cs typeface="Calibri"/>
                <a:sym typeface="Calibri"/>
              </a:rPr>
              <a:t>madd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 letter.</a:t>
            </a:r>
          </a:p>
          <a:p>
            <a:pPr lvl="0" algn="ctr" rtl="1"/>
            <a:endParaRPr lang="ar-SA" sz="1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sz="1100" b="1" dirty="0">
                <a:solidFill>
                  <a:srgbClr val="003192"/>
                </a:solidFill>
                <a:cs typeface="Calibri"/>
                <a:sym typeface="Calibri"/>
              </a:rPr>
              <a:t>لمعرفة مخرج أي حرف:</a:t>
            </a:r>
          </a:p>
          <a:p>
            <a:pPr lvl="0" algn="ctr" rtl="1"/>
            <a:r>
              <a:rPr lang="ar-SA" sz="11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تنطق به </a:t>
            </a:r>
            <a:r>
              <a:rPr lang="ar-SA" b="1" dirty="0">
                <a:solidFill>
                  <a:srgbClr val="FF0000"/>
                </a:solidFill>
                <a:cs typeface="Calibri"/>
                <a:sym typeface="Calibri"/>
              </a:rPr>
              <a:t>ساكنًا</a:t>
            </a:r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 أو </a:t>
            </a:r>
            <a:r>
              <a:rPr lang="ar-SA" b="1" dirty="0">
                <a:solidFill>
                  <a:srgbClr val="FF0000"/>
                </a:solidFill>
                <a:cs typeface="Calibri"/>
                <a:sym typeface="Calibri"/>
              </a:rPr>
              <a:t>مشددًا</a:t>
            </a:r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ar-SA" sz="1400" b="1" dirty="0">
                <a:solidFill>
                  <a:srgbClr val="003192"/>
                </a:solidFill>
                <a:cs typeface="Calibri"/>
                <a:sym typeface="Calibri"/>
              </a:rPr>
              <a:t>ثم تدخل عليها همزة وصل محركة بأي حركة. ماعدا</a:t>
            </a:r>
          </a:p>
          <a:p>
            <a:pPr lvl="0" algn="ctr" rtl="1"/>
            <a:r>
              <a:rPr lang="ar-SA" sz="10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endParaRPr lang="ar-SA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حروف </a:t>
            </a:r>
            <a:r>
              <a:rPr lang="ar-SA" b="1" dirty="0">
                <a:solidFill>
                  <a:srgbClr val="FF0000"/>
                </a:solidFill>
                <a:cs typeface="Calibri"/>
                <a:sym typeface="Calibri"/>
              </a:rPr>
              <a:t>المد</a:t>
            </a:r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ar-SA" sz="1400" b="1" dirty="0">
                <a:solidFill>
                  <a:srgbClr val="003192"/>
                </a:solidFill>
                <a:cs typeface="Calibri"/>
                <a:sym typeface="Calibri"/>
              </a:rPr>
              <a:t>فيحرك كل حرف قبلها بما </a:t>
            </a:r>
            <a:r>
              <a:rPr lang="ar-SA" sz="1400" b="1" dirty="0">
                <a:solidFill>
                  <a:srgbClr val="FF0000"/>
                </a:solidFill>
                <a:cs typeface="Calibri"/>
                <a:sym typeface="Calibri"/>
              </a:rPr>
              <a:t>يجانسها</a:t>
            </a:r>
          </a:p>
        </p:txBody>
      </p:sp>
    </p:spTree>
    <p:extLst>
      <p:ext uri="{BB962C8B-B14F-4D97-AF65-F5344CB8AC3E}">
        <p14:creationId xmlns:p14="http://schemas.microsoft.com/office/powerpoint/2010/main" val="380188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736FAD8C-6DD2-F94F-BE69-45B287DEF664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6FAD8C-6DD2-F94F-BE69-45B287DEF6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47184" y="92332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Google Shape;917;p76">
            <a:extLst>
              <a:ext uri="{FF2B5EF4-FFF2-40B4-BE49-F238E27FC236}">
                <a16:creationId xmlns:a16="http://schemas.microsoft.com/office/drawing/2014/main" xmlns="" id="{7C17A8F5-B81D-6847-B3BE-22BD857AAF49}"/>
              </a:ext>
            </a:extLst>
          </p:cNvPr>
          <p:cNvSpPr txBox="1"/>
          <p:nvPr/>
        </p:nvSpPr>
        <p:spPr>
          <a:xfrm>
            <a:off x="8281948" y="1590920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ب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17;p76">
            <a:extLst>
              <a:ext uri="{FF2B5EF4-FFF2-40B4-BE49-F238E27FC236}">
                <a16:creationId xmlns:a16="http://schemas.microsoft.com/office/drawing/2014/main" xmlns="" id="{9CE4017F-9F6D-544B-A292-51B034B3C902}"/>
              </a:ext>
            </a:extLst>
          </p:cNvPr>
          <p:cNvSpPr txBox="1"/>
          <p:nvPr/>
        </p:nvSpPr>
        <p:spPr>
          <a:xfrm>
            <a:off x="8281948" y="2423544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917;p76">
            <a:extLst>
              <a:ext uri="{FF2B5EF4-FFF2-40B4-BE49-F238E27FC236}">
                <a16:creationId xmlns:a16="http://schemas.microsoft.com/office/drawing/2014/main" xmlns="" id="{D25C43BA-45BF-E149-BDD5-32436073B265}"/>
              </a:ext>
            </a:extLst>
          </p:cNvPr>
          <p:cNvSpPr txBox="1"/>
          <p:nvPr/>
        </p:nvSpPr>
        <p:spPr>
          <a:xfrm>
            <a:off x="8281948" y="3256168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خ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917;p76">
            <a:extLst>
              <a:ext uri="{FF2B5EF4-FFF2-40B4-BE49-F238E27FC236}">
                <a16:creationId xmlns:a16="http://schemas.microsoft.com/office/drawing/2014/main" xmlns="" id="{CD930E02-6ED6-9941-A4DC-03FF00A8CCAB}"/>
              </a:ext>
            </a:extLst>
          </p:cNvPr>
          <p:cNvSpPr txBox="1"/>
          <p:nvPr/>
        </p:nvSpPr>
        <p:spPr>
          <a:xfrm>
            <a:off x="8281948" y="4088792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17;p76">
            <a:extLst>
              <a:ext uri="{FF2B5EF4-FFF2-40B4-BE49-F238E27FC236}">
                <a16:creationId xmlns:a16="http://schemas.microsoft.com/office/drawing/2014/main" xmlns="" id="{7DCB2D96-2514-024C-95FC-A27460C97FCF}"/>
              </a:ext>
            </a:extLst>
          </p:cNvPr>
          <p:cNvSpPr txBox="1"/>
          <p:nvPr/>
        </p:nvSpPr>
        <p:spPr>
          <a:xfrm>
            <a:off x="8281948" y="4915616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ذ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917;p76">
            <a:extLst>
              <a:ext uri="{FF2B5EF4-FFF2-40B4-BE49-F238E27FC236}">
                <a16:creationId xmlns:a16="http://schemas.microsoft.com/office/drawing/2014/main" xmlns="" id="{8F9629FC-B907-2F49-91E9-7170D6A1A011}"/>
              </a:ext>
            </a:extLst>
          </p:cNvPr>
          <p:cNvSpPr txBox="1"/>
          <p:nvPr/>
        </p:nvSpPr>
        <p:spPr>
          <a:xfrm>
            <a:off x="8281948" y="5748240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ك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17;p76">
            <a:extLst>
              <a:ext uri="{FF2B5EF4-FFF2-40B4-BE49-F238E27FC236}">
                <a16:creationId xmlns:a16="http://schemas.microsoft.com/office/drawing/2014/main" xmlns="" id="{38FB55EC-7815-3742-B59E-85E9B0CCD780}"/>
              </a:ext>
            </a:extLst>
          </p:cNvPr>
          <p:cNvSpPr txBox="1"/>
          <p:nvPr/>
        </p:nvSpPr>
        <p:spPr>
          <a:xfrm>
            <a:off x="3099301" y="1686401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>
                <a:sym typeface="Calibri"/>
              </a:rPr>
              <a:t>أسلية </a:t>
            </a:r>
            <a:r>
              <a:rPr lang="en-US" dirty="0" err="1">
                <a:sym typeface="Calibri"/>
              </a:rPr>
              <a:t>Asliyyah</a:t>
            </a:r>
            <a:endParaRPr dirty="0">
              <a:sym typeface="Calibri"/>
            </a:endParaRPr>
          </a:p>
        </p:txBody>
      </p:sp>
      <p:sp>
        <p:nvSpPr>
          <p:cNvPr id="27" name="Google Shape;917;p76">
            <a:extLst>
              <a:ext uri="{FF2B5EF4-FFF2-40B4-BE49-F238E27FC236}">
                <a16:creationId xmlns:a16="http://schemas.microsoft.com/office/drawing/2014/main" xmlns="" id="{82ED3461-6434-C44A-B71C-10A09C32A5D2}"/>
              </a:ext>
            </a:extLst>
          </p:cNvPr>
          <p:cNvSpPr txBox="1"/>
          <p:nvPr/>
        </p:nvSpPr>
        <p:spPr>
          <a:xfrm>
            <a:off x="3110452" y="2513290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/>
              <a:t>حلقية </a:t>
            </a:r>
            <a:r>
              <a:rPr lang="en-CA" dirty="0" err="1"/>
              <a:t>Halqiyyah</a:t>
            </a:r>
            <a:endParaRPr dirty="0">
              <a:sym typeface="Calibri"/>
            </a:endParaRPr>
          </a:p>
        </p:txBody>
      </p:sp>
      <p:sp>
        <p:nvSpPr>
          <p:cNvPr id="28" name="Google Shape;917;p76">
            <a:extLst>
              <a:ext uri="{FF2B5EF4-FFF2-40B4-BE49-F238E27FC236}">
                <a16:creationId xmlns:a16="http://schemas.microsoft.com/office/drawing/2014/main" xmlns="" id="{0418EF67-3602-CA49-A5DC-B59F7B8AC277}"/>
              </a:ext>
            </a:extLst>
          </p:cNvPr>
          <p:cNvSpPr txBox="1"/>
          <p:nvPr/>
        </p:nvSpPr>
        <p:spPr>
          <a:xfrm>
            <a:off x="3093725" y="3348501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>
                <a:sym typeface="Calibri"/>
              </a:rPr>
              <a:t>لثوية </a:t>
            </a:r>
            <a:r>
              <a:rPr lang="en-US" dirty="0" err="1">
                <a:sym typeface="Calibri"/>
              </a:rPr>
              <a:t>Lethawiyyah</a:t>
            </a:r>
            <a:endParaRPr dirty="0">
              <a:sym typeface="Calibri"/>
            </a:endParaRPr>
          </a:p>
        </p:txBody>
      </p:sp>
      <p:sp>
        <p:nvSpPr>
          <p:cNvPr id="29" name="Google Shape;917;p76">
            <a:extLst>
              <a:ext uri="{FF2B5EF4-FFF2-40B4-BE49-F238E27FC236}">
                <a16:creationId xmlns:a16="http://schemas.microsoft.com/office/drawing/2014/main" xmlns="" id="{2A339244-1B26-EC48-8E5B-755C9E132314}"/>
              </a:ext>
            </a:extLst>
          </p:cNvPr>
          <p:cNvSpPr txBox="1">
            <a:spLocks noChangeAspect="1"/>
          </p:cNvSpPr>
          <p:nvPr/>
        </p:nvSpPr>
        <p:spPr>
          <a:xfrm>
            <a:off x="3099301" y="4178225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sz="2800" dirty="0">
                <a:sym typeface="Calibri"/>
              </a:rPr>
              <a:t>شفوية </a:t>
            </a:r>
            <a:r>
              <a:rPr lang="en-US" sz="2800" dirty="0" err="1">
                <a:sym typeface="Calibri"/>
              </a:rPr>
              <a:t>Shafawiyyah</a:t>
            </a:r>
            <a:endParaRPr lang="en-US" sz="2800" dirty="0">
              <a:sym typeface="Calibri"/>
            </a:endParaRPr>
          </a:p>
        </p:txBody>
      </p:sp>
      <p:sp>
        <p:nvSpPr>
          <p:cNvPr id="30" name="Google Shape;917;p76">
            <a:extLst>
              <a:ext uri="{FF2B5EF4-FFF2-40B4-BE49-F238E27FC236}">
                <a16:creationId xmlns:a16="http://schemas.microsoft.com/office/drawing/2014/main" xmlns="" id="{196AC219-6899-3F42-91F1-272B383F7197}"/>
              </a:ext>
            </a:extLst>
          </p:cNvPr>
          <p:cNvSpPr txBox="1"/>
          <p:nvPr/>
        </p:nvSpPr>
        <p:spPr>
          <a:xfrm>
            <a:off x="3099301" y="4915616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>
                <a:sym typeface="Calibri"/>
              </a:rPr>
              <a:t>اللهوية </a:t>
            </a:r>
            <a:r>
              <a:rPr lang="en-US" dirty="0" err="1">
                <a:sym typeface="Calibri"/>
              </a:rPr>
              <a:t>Lahawiyyah</a:t>
            </a:r>
            <a:endParaRPr dirty="0">
              <a:sym typeface="Calibri"/>
            </a:endParaRPr>
          </a:p>
        </p:txBody>
      </p:sp>
      <p:sp>
        <p:nvSpPr>
          <p:cNvPr id="31" name="Google Shape;917;p76">
            <a:extLst>
              <a:ext uri="{FF2B5EF4-FFF2-40B4-BE49-F238E27FC236}">
                <a16:creationId xmlns:a16="http://schemas.microsoft.com/office/drawing/2014/main" xmlns="" id="{FAE2F22A-F6A9-DB4E-A862-15E292C80DC9}"/>
              </a:ext>
            </a:extLst>
          </p:cNvPr>
          <p:cNvSpPr txBox="1"/>
          <p:nvPr/>
        </p:nvSpPr>
        <p:spPr>
          <a:xfrm>
            <a:off x="3099301" y="5837673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CA" dirty="0" err="1">
                <a:sym typeface="Calibri"/>
              </a:rPr>
              <a:t>ذ</a:t>
            </a:r>
            <a:r>
              <a:rPr lang="ar-SA" dirty="0">
                <a:sym typeface="Calibri"/>
              </a:rPr>
              <a:t>لقية </a:t>
            </a:r>
            <a:r>
              <a:rPr lang="en-CA" dirty="0">
                <a:sym typeface="Calibri"/>
              </a:rPr>
              <a:t>Dh</a:t>
            </a:r>
            <a:r>
              <a:rPr lang="en-US" dirty="0" err="1">
                <a:sym typeface="Calibri"/>
              </a:rPr>
              <a:t>alqiyyah</a:t>
            </a:r>
            <a:endParaRPr lang="ar-SA" dirty="0">
              <a:sym typeface="Calibri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57345C7-7996-924D-860B-CDD052AF5DBA}"/>
              </a:ext>
            </a:extLst>
          </p:cNvPr>
          <p:cNvCxnSpPr>
            <a:stCxn id="22" idx="1"/>
            <a:endCxn id="27" idx="3"/>
          </p:cNvCxnSpPr>
          <p:nvPr/>
        </p:nvCxnSpPr>
        <p:spPr>
          <a:xfrm flipH="1" flipV="1">
            <a:off x="6179277" y="2774880"/>
            <a:ext cx="2102671" cy="8352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8A309851-83A6-C74C-B12B-1B043FA79ACE}"/>
              </a:ext>
            </a:extLst>
          </p:cNvPr>
          <p:cNvCxnSpPr>
            <a:cxnSpLocks/>
            <a:stCxn id="20" idx="1"/>
            <a:endCxn id="29" idx="3"/>
          </p:cNvCxnSpPr>
          <p:nvPr/>
        </p:nvCxnSpPr>
        <p:spPr>
          <a:xfrm flipH="1">
            <a:off x="6168126" y="1944843"/>
            <a:ext cx="2113822" cy="2494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4917CAA7-29D9-6243-9900-6218EB19A3B7}"/>
              </a:ext>
            </a:extLst>
          </p:cNvPr>
          <p:cNvCxnSpPr>
            <a:stCxn id="25" idx="1"/>
            <a:endCxn id="30" idx="3"/>
          </p:cNvCxnSpPr>
          <p:nvPr/>
        </p:nvCxnSpPr>
        <p:spPr>
          <a:xfrm flipH="1" flipV="1">
            <a:off x="6168126" y="5177206"/>
            <a:ext cx="2113822" cy="924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3D22126-609F-0442-ACEC-594776436393}"/>
              </a:ext>
            </a:extLst>
          </p:cNvPr>
          <p:cNvCxnSpPr>
            <a:stCxn id="21" idx="1"/>
            <a:endCxn id="31" idx="3"/>
          </p:cNvCxnSpPr>
          <p:nvPr/>
        </p:nvCxnSpPr>
        <p:spPr>
          <a:xfrm flipH="1">
            <a:off x="6168126" y="2777467"/>
            <a:ext cx="2113822" cy="3321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C6EBCFB4-AE58-EB45-A804-A550B228E72F}"/>
              </a:ext>
            </a:extLst>
          </p:cNvPr>
          <p:cNvCxnSpPr>
            <a:stCxn id="24" idx="1"/>
            <a:endCxn id="28" idx="3"/>
          </p:cNvCxnSpPr>
          <p:nvPr/>
        </p:nvCxnSpPr>
        <p:spPr>
          <a:xfrm flipH="1" flipV="1">
            <a:off x="6162550" y="3610091"/>
            <a:ext cx="2119398" cy="1659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9A0B016D-1F51-814D-930E-BB027B9C9DA5}"/>
              </a:ext>
            </a:extLst>
          </p:cNvPr>
          <p:cNvCxnSpPr>
            <a:cxnSpLocks/>
            <a:stCxn id="23" idx="1"/>
            <a:endCxn id="26" idx="3"/>
          </p:cNvCxnSpPr>
          <p:nvPr/>
        </p:nvCxnSpPr>
        <p:spPr>
          <a:xfrm flipH="1" flipV="1">
            <a:off x="6168126" y="1947991"/>
            <a:ext cx="2113822" cy="2494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945;p79">
            <a:extLst>
              <a:ext uri="{FF2B5EF4-FFF2-40B4-BE49-F238E27FC236}">
                <a16:creationId xmlns:a16="http://schemas.microsoft.com/office/drawing/2014/main" xmlns="" id="{E45AF747-E98F-1F48-A578-CFEA81858622}"/>
              </a:ext>
            </a:extLst>
          </p:cNvPr>
          <p:cNvSpPr txBox="1"/>
          <p:nvPr/>
        </p:nvSpPr>
        <p:spPr>
          <a:xfrm>
            <a:off x="330619" y="2606059"/>
            <a:ext cx="2490841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Match the letter to its name</a:t>
            </a:r>
            <a:endParaRPr lang="en-US" sz="3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endParaRPr lang="ar-SA" sz="32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sz="3200" b="1" dirty="0">
                <a:solidFill>
                  <a:srgbClr val="003192"/>
                </a:solidFill>
                <a:cs typeface="Calibri"/>
                <a:sym typeface="Calibri"/>
              </a:rPr>
              <a:t>صل الحرف بلقبه</a:t>
            </a:r>
            <a:endParaRPr sz="2000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C50CB9-D914-944E-917C-D19A4F4A641E}"/>
              </a:ext>
            </a:extLst>
          </p:cNvPr>
          <p:cNvSpPr txBox="1"/>
          <p:nvPr/>
        </p:nvSpPr>
        <p:spPr>
          <a:xfrm>
            <a:off x="2700430" y="251651"/>
            <a:ext cx="679114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r>
              <a:rPr lang="ar-SA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تدريبات</a:t>
            </a:r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0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700430" y="251651"/>
            <a:ext cx="679114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r>
              <a:rPr lang="ar-SA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تدريبات</a:t>
            </a:r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1" name="Google Shape;945;p79">
            <a:extLst>
              <a:ext uri="{FF2B5EF4-FFF2-40B4-BE49-F238E27FC236}">
                <a16:creationId xmlns:a16="http://schemas.microsoft.com/office/drawing/2014/main" xmlns="" id="{FBE6FD79-1063-164A-A98B-5F9895CDC27C}"/>
              </a:ext>
            </a:extLst>
          </p:cNvPr>
          <p:cNvSpPr txBox="1"/>
          <p:nvPr/>
        </p:nvSpPr>
        <p:spPr>
          <a:xfrm>
            <a:off x="193028" y="2474069"/>
            <a:ext cx="249084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CA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Match the letter to its </a:t>
            </a:r>
            <a:r>
              <a:rPr lang="en-CA" sz="36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Makhraj</a:t>
            </a:r>
            <a:endParaRPr lang="en-CA" sz="3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endParaRPr lang="ar-SA" sz="3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sz="3200" b="1" dirty="0">
                <a:solidFill>
                  <a:srgbClr val="003192"/>
                </a:solidFill>
                <a:cs typeface="Calibri"/>
                <a:sym typeface="Calibri"/>
              </a:rPr>
              <a:t>صل الحرف بمخرجه</a:t>
            </a:r>
            <a:endParaRPr lang="ar-SA" sz="2000" b="1" u="sng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22EFAB95-F453-B94A-90BF-2AB9781925B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80526" t="84751" r="4927" b="4475"/>
          <a:stretch/>
        </p:blipFill>
        <p:spPr>
          <a:xfrm>
            <a:off x="4979671" y="4257912"/>
            <a:ext cx="1975199" cy="1950464"/>
          </a:xfrm>
          <a:prstGeom prst="rect">
            <a:avLst/>
          </a:prstGeom>
        </p:spPr>
      </p:pic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E51EFE2C-BF9E-BE4A-B808-2AAA96BFC22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66519" t="48928" r="19525" b="40873"/>
          <a:stretch/>
        </p:blipFill>
        <p:spPr>
          <a:xfrm>
            <a:off x="4976776" y="1422939"/>
            <a:ext cx="1975199" cy="1924811"/>
          </a:xfrm>
          <a:prstGeom prst="rect">
            <a:avLst/>
          </a:prstGeom>
        </p:spPr>
      </p:pic>
      <p:pic>
        <p:nvPicPr>
          <p:cNvPr id="15" name="Picture 1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54864A4E-8875-FF4C-8322-B9FD3DC616F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72328" t="30897" r="14101" b="58726"/>
          <a:stretch/>
        </p:blipFill>
        <p:spPr>
          <a:xfrm>
            <a:off x="2755841" y="1422940"/>
            <a:ext cx="1888031" cy="1924811"/>
          </a:xfrm>
          <a:prstGeom prst="rect">
            <a:avLst/>
          </a:prstGeom>
        </p:spPr>
      </p:pic>
      <p:pic>
        <p:nvPicPr>
          <p:cNvPr id="16" name="Picture 1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C759E217-9AA2-BF4A-9947-08E24F90895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6643" t="30708" r="59512" b="59014"/>
          <a:stretch/>
        </p:blipFill>
        <p:spPr>
          <a:xfrm>
            <a:off x="7262579" y="4253467"/>
            <a:ext cx="1975198" cy="19549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48E59E2-EFDD-044A-8087-EEC0B63A3F4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9790" t="12571" r="66067" b="76730"/>
          <a:stretch/>
        </p:blipFill>
        <p:spPr>
          <a:xfrm>
            <a:off x="2700430" y="4253466"/>
            <a:ext cx="1938110" cy="19549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F4A94CE-A5B8-5849-84EA-AF1C8DC4859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80417" t="12912" r="5803" b="76686"/>
          <a:stretch/>
        </p:blipFill>
        <p:spPr>
          <a:xfrm>
            <a:off x="7265775" y="1366091"/>
            <a:ext cx="1969107" cy="1981659"/>
          </a:xfrm>
          <a:prstGeom prst="rect">
            <a:avLst/>
          </a:prstGeom>
        </p:spPr>
      </p:pic>
      <p:sp>
        <p:nvSpPr>
          <p:cNvPr id="21" name="Google Shape;917;p76">
            <a:extLst>
              <a:ext uri="{FF2B5EF4-FFF2-40B4-BE49-F238E27FC236}">
                <a16:creationId xmlns:a16="http://schemas.microsoft.com/office/drawing/2014/main" xmlns="" id="{39D8F703-10F2-6441-99DB-0E12EFC59A91}"/>
              </a:ext>
            </a:extLst>
          </p:cNvPr>
          <p:cNvSpPr txBox="1"/>
          <p:nvPr/>
        </p:nvSpPr>
        <p:spPr>
          <a:xfrm>
            <a:off x="3107082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917;p76">
            <a:extLst>
              <a:ext uri="{FF2B5EF4-FFF2-40B4-BE49-F238E27FC236}">
                <a16:creationId xmlns:a16="http://schemas.microsoft.com/office/drawing/2014/main" xmlns="" id="{B8157A4F-D7DC-474D-AE34-DB86C1305C87}"/>
              </a:ext>
            </a:extLst>
          </p:cNvPr>
          <p:cNvSpPr txBox="1"/>
          <p:nvPr/>
        </p:nvSpPr>
        <p:spPr>
          <a:xfrm>
            <a:off x="4098783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ش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917;p76">
            <a:extLst>
              <a:ext uri="{FF2B5EF4-FFF2-40B4-BE49-F238E27FC236}">
                <a16:creationId xmlns:a16="http://schemas.microsoft.com/office/drawing/2014/main" xmlns="" id="{AB31C3E6-15E9-7A45-9AB9-1FBA30C5D66F}"/>
              </a:ext>
            </a:extLst>
          </p:cNvPr>
          <p:cNvSpPr txBox="1"/>
          <p:nvPr/>
        </p:nvSpPr>
        <p:spPr>
          <a:xfrm>
            <a:off x="5102811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17;p76">
            <a:extLst>
              <a:ext uri="{FF2B5EF4-FFF2-40B4-BE49-F238E27FC236}">
                <a16:creationId xmlns:a16="http://schemas.microsoft.com/office/drawing/2014/main" xmlns="" id="{76305024-59C6-ED41-9BD2-40F8862D85AE}"/>
              </a:ext>
            </a:extLst>
          </p:cNvPr>
          <p:cNvSpPr txBox="1"/>
          <p:nvPr/>
        </p:nvSpPr>
        <p:spPr>
          <a:xfrm>
            <a:off x="6094512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917;p76">
            <a:extLst>
              <a:ext uri="{FF2B5EF4-FFF2-40B4-BE49-F238E27FC236}">
                <a16:creationId xmlns:a16="http://schemas.microsoft.com/office/drawing/2014/main" xmlns="" id="{CAE6F96F-5CD6-BC49-9F9A-534FC837C5E9}"/>
              </a:ext>
            </a:extLst>
          </p:cNvPr>
          <p:cNvSpPr txBox="1"/>
          <p:nvPr/>
        </p:nvSpPr>
        <p:spPr>
          <a:xfrm>
            <a:off x="7086213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17;p76">
            <a:extLst>
              <a:ext uri="{FF2B5EF4-FFF2-40B4-BE49-F238E27FC236}">
                <a16:creationId xmlns:a16="http://schemas.microsoft.com/office/drawing/2014/main" xmlns="" id="{0F02B3DB-A095-A849-B9E8-C4DE8C26D496}"/>
              </a:ext>
            </a:extLst>
          </p:cNvPr>
          <p:cNvSpPr txBox="1"/>
          <p:nvPr/>
        </p:nvSpPr>
        <p:spPr>
          <a:xfrm>
            <a:off x="8077914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B6F5A8D1-4A6F-7840-A21C-1396A47C770D}"/>
              </a:ext>
            </a:extLst>
          </p:cNvPr>
          <p:cNvCxnSpPr>
            <a:cxnSpLocks/>
          </p:cNvCxnSpPr>
          <p:nvPr/>
        </p:nvCxnSpPr>
        <p:spPr>
          <a:xfrm flipH="1" flipV="1">
            <a:off x="6194672" y="2888347"/>
            <a:ext cx="1207170" cy="73877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DE809A6E-1344-2F4C-94D3-6B9783326E04}"/>
              </a:ext>
            </a:extLst>
          </p:cNvPr>
          <p:cNvCxnSpPr>
            <a:cxnSpLocks/>
          </p:cNvCxnSpPr>
          <p:nvPr/>
        </p:nvCxnSpPr>
        <p:spPr>
          <a:xfrm flipH="1">
            <a:off x="4190064" y="4070433"/>
            <a:ext cx="1146739" cy="5287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50B456A-5AA9-C148-81C4-4D7AE743BDA8}"/>
              </a:ext>
            </a:extLst>
          </p:cNvPr>
          <p:cNvCxnSpPr>
            <a:cxnSpLocks/>
          </p:cNvCxnSpPr>
          <p:nvPr/>
        </p:nvCxnSpPr>
        <p:spPr>
          <a:xfrm flipV="1">
            <a:off x="6639905" y="2343605"/>
            <a:ext cx="912023" cy="169318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D3D5402D-3922-0D4D-8E98-108D8855EB09}"/>
              </a:ext>
            </a:extLst>
          </p:cNvPr>
          <p:cNvCxnSpPr>
            <a:cxnSpLocks/>
          </p:cNvCxnSpPr>
          <p:nvPr/>
        </p:nvCxnSpPr>
        <p:spPr>
          <a:xfrm flipH="1" flipV="1">
            <a:off x="3787822" y="2911934"/>
            <a:ext cx="4679122" cy="68211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94C268F8-6F75-854D-B01D-2F4CB8A12F45}"/>
              </a:ext>
            </a:extLst>
          </p:cNvPr>
          <p:cNvCxnSpPr>
            <a:cxnSpLocks/>
          </p:cNvCxnSpPr>
          <p:nvPr/>
        </p:nvCxnSpPr>
        <p:spPr>
          <a:xfrm>
            <a:off x="3669485" y="4036792"/>
            <a:ext cx="2001365" cy="56243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6EC56F1-FE3F-7446-B5EE-0565175AD31B}"/>
              </a:ext>
            </a:extLst>
          </p:cNvPr>
          <p:cNvCxnSpPr>
            <a:cxnSpLocks/>
          </p:cNvCxnSpPr>
          <p:nvPr/>
        </p:nvCxnSpPr>
        <p:spPr>
          <a:xfrm>
            <a:off x="4581508" y="3597718"/>
            <a:ext cx="3026073" cy="13565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6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2022-03-11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Recall</a:t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مراجعة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95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السبيل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Jazakom</a:t>
            </a:r>
            <a:r>
              <a:rPr lang="en-US" sz="4000" b="1" dirty="0">
                <a:solidFill>
                  <a:schemeClr val="bg1"/>
                </a:solidFill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AE9B73-9368-0647-AB51-F55E97C2D13F}"/>
              </a:ext>
            </a:extLst>
          </p:cNvPr>
          <p:cNvSpPr txBox="1">
            <a:spLocks noChangeAspect="1"/>
          </p:cNvSpPr>
          <p:nvPr/>
        </p:nvSpPr>
        <p:spPr>
          <a:xfrm>
            <a:off x="7500135" y="1795570"/>
            <a:ext cx="226032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50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>
                <a:solidFill>
                  <a:srgbClr val="FFFF00"/>
                </a:solidFill>
              </a:rPr>
              <a:t>Divisions of </a:t>
            </a:r>
            <a:r>
              <a:rPr lang="en-US" sz="3600" b="1" dirty="0" err="1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HP\Desktop\صور مخارج الحروف والصفات\points1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17" y="2815975"/>
            <a:ext cx="6649216" cy="34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42605" y="3269080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اللسان      </a:t>
            </a:r>
            <a:r>
              <a:rPr lang="en-US" sz="2800" b="1" dirty="0">
                <a:solidFill>
                  <a:srgbClr val="FF0000"/>
                </a:solidFill>
              </a:rPr>
              <a:t>The Tongue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2605" y="4365596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الحلق       </a:t>
            </a:r>
            <a:r>
              <a:rPr lang="en-US" sz="2800" b="1" dirty="0">
                <a:solidFill>
                  <a:srgbClr val="FF0000"/>
                </a:solidFill>
              </a:rPr>
              <a:t>The Throat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1933" y="4993859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الشفتان      </a:t>
            </a:r>
            <a:r>
              <a:rPr lang="en-US" sz="2800" b="1" dirty="0">
                <a:solidFill>
                  <a:srgbClr val="FF0000"/>
                </a:solidFill>
              </a:rPr>
              <a:t>The Lips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289" y="3941921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الجوف        </a:t>
            </a:r>
            <a:r>
              <a:rPr lang="en-US" sz="2800" b="1" dirty="0">
                <a:solidFill>
                  <a:srgbClr val="FF0000"/>
                </a:solidFill>
              </a:rPr>
              <a:t>Al </a:t>
            </a:r>
            <a:r>
              <a:rPr lang="en-US" sz="2800" b="1" dirty="0" err="1">
                <a:solidFill>
                  <a:srgbClr val="FF0000"/>
                </a:solidFill>
              </a:rPr>
              <a:t>Jawf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821" y="2889983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الخيشوم      </a:t>
            </a:r>
            <a:r>
              <a:rPr lang="en-US" sz="2800" b="1" dirty="0">
                <a:solidFill>
                  <a:srgbClr val="FF0000"/>
                </a:solidFill>
              </a:rPr>
              <a:t>The Nose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8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>
                <a:solidFill>
                  <a:srgbClr val="FFFF00"/>
                </a:solidFill>
              </a:rPr>
              <a:t>Jawf</a:t>
            </a:r>
            <a:r>
              <a:rPr lang="en-US" sz="2000" b="1" dirty="0">
                <a:solidFill>
                  <a:srgbClr val="FFFF00"/>
                </a:solidFill>
              </a:rPr>
              <a:t>    </a:t>
            </a:r>
            <a:r>
              <a:rPr lang="ar-KW" sz="2800" b="1" dirty="0">
                <a:solidFill>
                  <a:srgbClr val="FFFF00"/>
                </a:solidFill>
              </a:rPr>
              <a:t>الجوف</a:t>
            </a:r>
            <a:endParaRPr lang="ar-KW" sz="20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HP\Desktop\صور مخارج الحروف والصفات\26606_0128696036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56" y="1707485"/>
            <a:ext cx="640871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9312" y="5602592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FF0000"/>
                </a:solidFill>
              </a:rPr>
              <a:t>Alef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7828" y="5602592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FF0000"/>
                </a:solidFill>
              </a:rPr>
              <a:t>Waw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1604" y="5600851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FF0000"/>
                </a:solidFill>
              </a:rPr>
              <a:t>Ya’a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5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Second: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Halq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(Throat)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الحلق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4976" y="4896424"/>
          <a:ext cx="6172200" cy="97496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961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0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ثُـمَّ لأَقْصَـى الحَـلْـقِ هَـمْـزٌ هَـاءُ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ثُــمَّ لِـوَسْـطِـهِ فَـعَـيْـنٌ حَـــاءُ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أَدْنَــاهُ غَـيْـنٌ خَـاؤُهَـا </a:t>
                      </a: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والْـقَـافُ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أَقْصَـى اللِّسَـانِ فَـوْقُ ثُــمَّ الْـكَـافُ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Picture 2" descr="No photo description available.">
            <a:extLst>
              <a:ext uri="{FF2B5EF4-FFF2-40B4-BE49-F238E27FC236}">
                <a16:creationId xmlns:a16="http://schemas.microsoft.com/office/drawing/2014/main" xmlns="" id="{08661D86-9594-8E46-97A8-7320B5CEB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2826987" y="1394575"/>
            <a:ext cx="4897838" cy="32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2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AA7C39-E16E-1F4C-B48A-12F9AB2E6717}"/>
              </a:ext>
            </a:extLst>
          </p:cNvPr>
          <p:cNvSpPr txBox="1"/>
          <p:nvPr/>
        </p:nvSpPr>
        <p:spPr>
          <a:xfrm>
            <a:off x="-355738" y="2919699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:a16="http://schemas.microsoft.com/office/drawing/2014/main" xmlns="" id="{752A58B1-94D1-5242-80D8-815C6C1A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3" y="1759903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CF00E2-48B7-9C43-AE39-B8BB6F810781}"/>
              </a:ext>
            </a:extLst>
          </p:cNvPr>
          <p:cNvSpPr txBox="1"/>
          <p:nvPr/>
        </p:nvSpPr>
        <p:spPr>
          <a:xfrm>
            <a:off x="4165833" y="2888705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7B82B9-B8A5-4648-BC2B-32781E454B19}"/>
              </a:ext>
            </a:extLst>
          </p:cNvPr>
          <p:cNvSpPr txBox="1"/>
          <p:nvPr/>
        </p:nvSpPr>
        <p:spPr>
          <a:xfrm>
            <a:off x="4983001" y="3531103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47DE30-7A19-154F-9E9B-F94712D64EDB}"/>
              </a:ext>
            </a:extLst>
          </p:cNvPr>
          <p:cNvSpPr txBox="1"/>
          <p:nvPr/>
        </p:nvSpPr>
        <p:spPr>
          <a:xfrm>
            <a:off x="3977883" y="4294938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3ED5A6-0602-7C4C-A4A9-573DE89CA48E}"/>
              </a:ext>
            </a:extLst>
          </p:cNvPr>
          <p:cNvSpPr txBox="1"/>
          <p:nvPr/>
        </p:nvSpPr>
        <p:spPr>
          <a:xfrm>
            <a:off x="105573" y="3754846"/>
            <a:ext cx="187800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324CFA-2155-4645-A342-BE9643A3F983}"/>
              </a:ext>
            </a:extLst>
          </p:cNvPr>
          <p:cNvGrpSpPr/>
          <p:nvPr/>
        </p:nvGrpSpPr>
        <p:grpSpPr>
          <a:xfrm>
            <a:off x="2003872" y="3609619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CF75EA11-5C1F-374E-9109-1B137CCE20C1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A81BCE9E-D537-624C-820A-A67BA6B676B7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xmlns="" id="{A0FC03D3-D7C2-8F4D-8DB1-28C7A35C4384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5391981A-A138-CC45-BF51-A9F012630157}"/>
                  </a:ext>
                </a:extLst>
              </p14:cNvPr>
              <p14:cNvContentPartPr/>
              <p14:nvPr/>
            </p14:nvContentPartPr>
            <p14:xfrm>
              <a:off x="2250334" y="4761799"/>
              <a:ext cx="383400" cy="237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391981A-A138-CC45-BF51-A9F0126301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4334" y="4725799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553EB734-722C-0541-9AE0-2CD5CFCD42BB}"/>
                  </a:ext>
                </a:extLst>
              </p14:cNvPr>
              <p14:cNvContentPartPr/>
              <p14:nvPr/>
            </p14:nvContentPartPr>
            <p14:xfrm>
              <a:off x="3201753" y="4146422"/>
              <a:ext cx="546480" cy="9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3EB734-722C-0541-9AE0-2CD5CFCD42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65753" y="4110422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2AF865-92D8-9C41-AC4C-6ECFB482BBE2}"/>
              </a:ext>
            </a:extLst>
          </p:cNvPr>
          <p:cNvSpPr txBox="1"/>
          <p:nvPr/>
        </p:nvSpPr>
        <p:spPr>
          <a:xfrm>
            <a:off x="370714" y="4597472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516D6F-1BA5-644E-84B6-C41837668009}"/>
              </a:ext>
            </a:extLst>
          </p:cNvPr>
          <p:cNvSpPr txBox="1"/>
          <p:nvPr/>
        </p:nvSpPr>
        <p:spPr>
          <a:xfrm>
            <a:off x="1196397" y="5593986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43E21A-9F02-5F45-B958-E6B9D09F23BF}"/>
              </a:ext>
            </a:extLst>
          </p:cNvPr>
          <p:cNvSpPr txBox="1"/>
          <p:nvPr/>
        </p:nvSpPr>
        <p:spPr>
          <a:xfrm>
            <a:off x="4099751" y="4640010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4670AC2-AA06-2043-96BE-AB1FE01B6F2C}"/>
              </a:ext>
            </a:extLst>
          </p:cNvPr>
          <p:cNvSpPr txBox="1"/>
          <p:nvPr/>
        </p:nvSpPr>
        <p:spPr>
          <a:xfrm>
            <a:off x="6309707" y="2489166"/>
            <a:ext cx="3144757" cy="36009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3200" b="1" dirty="0">
                <a:solidFill>
                  <a:srgbClr val="FF0000"/>
                </a:solidFill>
              </a:rPr>
              <a:t>Ten particular </a:t>
            </a:r>
            <a:r>
              <a:rPr lang="en-US" sz="3200" b="1" dirty="0" err="1">
                <a:solidFill>
                  <a:srgbClr val="FF0000"/>
                </a:solidFill>
              </a:rPr>
              <a:t>makharij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 rtl="1"/>
            <a:r>
              <a:rPr lang="en-US" sz="3200" dirty="0">
                <a:solidFill>
                  <a:srgbClr val="003192"/>
                </a:solidFill>
              </a:rPr>
              <a:t>from which </a:t>
            </a:r>
            <a:r>
              <a:rPr lang="en-US" sz="3200" b="1" u="sng" dirty="0">
                <a:solidFill>
                  <a:srgbClr val="003192"/>
                </a:solidFill>
              </a:rPr>
              <a:t>Eighteen letters </a:t>
            </a:r>
            <a:r>
              <a:rPr lang="en-US" sz="3200" dirty="0">
                <a:solidFill>
                  <a:srgbClr val="003192"/>
                </a:solidFill>
              </a:rPr>
              <a:t>are produced</a:t>
            </a:r>
            <a:endParaRPr lang="ar-KW" sz="3200" dirty="0">
              <a:solidFill>
                <a:srgbClr val="003192"/>
              </a:solidFill>
            </a:endParaRPr>
          </a:p>
          <a:p>
            <a:pPr algn="ctr" rtl="1"/>
            <a:endParaRPr lang="en-CA" sz="1400" b="1" dirty="0">
              <a:solidFill>
                <a:srgbClr val="FF0000"/>
              </a:solidFill>
            </a:endParaRPr>
          </a:p>
          <a:p>
            <a:pPr algn="ctr" rtl="1"/>
            <a:r>
              <a:rPr lang="ar-KW" b="1" dirty="0">
                <a:solidFill>
                  <a:srgbClr val="FF0000"/>
                </a:solidFill>
              </a:rPr>
              <a:t>عشرة مخارج خاصة</a:t>
            </a:r>
          </a:p>
          <a:p>
            <a:pPr algn="ctr" rtl="1"/>
            <a:r>
              <a:rPr lang="ar-KW" dirty="0">
                <a:solidFill>
                  <a:srgbClr val="003192"/>
                </a:solidFill>
              </a:rPr>
              <a:t>يخرج منها </a:t>
            </a:r>
            <a:r>
              <a:rPr lang="ar-KW" b="1" u="sng" dirty="0">
                <a:solidFill>
                  <a:srgbClr val="003192"/>
                </a:solidFill>
              </a:rPr>
              <a:t>ثمانية عشرة حرف</a:t>
            </a:r>
            <a:endParaRPr lang="en-CA" b="1" u="sng" dirty="0">
              <a:solidFill>
                <a:srgbClr val="003192"/>
              </a:solidFill>
            </a:endParaRPr>
          </a:p>
          <a:p>
            <a:pPr algn="ctr" rtl="1"/>
            <a:endParaRPr lang="ar-KW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585871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CA" sz="2400" b="1" dirty="0">
                <a:solidFill>
                  <a:srgbClr val="FFFF00"/>
                </a:solidFill>
              </a:rPr>
              <a:t>Fourth:</a:t>
            </a:r>
            <a:endParaRPr lang="ar-KW" sz="2400" b="1" dirty="0">
              <a:solidFill>
                <a:srgbClr val="FFFF00"/>
              </a:solidFill>
            </a:endParaRP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en-CA" sz="7200" b="1" dirty="0">
                <a:solidFill>
                  <a:srgbClr val="FFFF00"/>
                </a:solidFill>
              </a:rPr>
              <a:t>Al-</a:t>
            </a:r>
            <a:r>
              <a:rPr lang="en-CA" sz="7200" b="1" dirty="0" err="1">
                <a:solidFill>
                  <a:srgbClr val="FFFF00"/>
                </a:solidFill>
              </a:rPr>
              <a:t>Shafataan</a:t>
            </a:r>
            <a:endParaRPr lang="en-CA" sz="7200" b="1" dirty="0">
              <a:solidFill>
                <a:srgbClr val="FFFF00"/>
              </a:solidFill>
            </a:endParaRPr>
          </a:p>
          <a:p>
            <a:pPr algn="ctr"/>
            <a:r>
              <a:rPr lang="en-CA" sz="4800" b="1" dirty="0">
                <a:solidFill>
                  <a:srgbClr val="FFFF00"/>
                </a:solidFill>
              </a:rPr>
              <a:t>(The Lips)</a:t>
            </a:r>
            <a:endParaRPr lang="ar-KW" sz="4800" b="1" dirty="0">
              <a:solidFill>
                <a:srgbClr val="FFFF00"/>
              </a:solidFill>
            </a:endParaRP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ar-KW" sz="2000" b="1" dirty="0">
                <a:solidFill>
                  <a:srgbClr val="FFFF00"/>
                </a:solidFill>
              </a:rPr>
              <a:t>رابعًا 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ar-SA" sz="4400" b="1" dirty="0">
                <a:solidFill>
                  <a:srgbClr val="FFFF00"/>
                </a:solidFill>
              </a:rPr>
              <a:t>الشفتان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7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9016B0-EF3A-FA4F-9292-F53BE41D0BAC}"/>
              </a:ext>
            </a:extLst>
          </p:cNvPr>
          <p:cNvSpPr txBox="1"/>
          <p:nvPr/>
        </p:nvSpPr>
        <p:spPr>
          <a:xfrm>
            <a:off x="1476620" y="2151727"/>
            <a:ext cx="7776032" cy="2369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C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2 specific</a:t>
            </a:r>
            <a:r>
              <a:rPr lang="en-C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makharij</a:t>
            </a:r>
            <a:endParaRPr lang="en-US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From which comes out </a:t>
            </a:r>
            <a:r>
              <a:rPr lang="en-US" sz="32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4 Letters</a:t>
            </a:r>
          </a:p>
          <a:p>
            <a:pPr lvl="0" algn="ctr" rtl="1"/>
            <a:endParaRPr lang="en-CA" sz="28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ar-S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مخرجان</a:t>
            </a:r>
            <a:r>
              <a:rPr lang="ar-SA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فرعيان</a:t>
            </a:r>
            <a:endParaRPr lang="ar-SA" sz="2800" dirty="0"/>
          </a:p>
          <a:p>
            <a:pPr lvl="0" algn="ctr" rtl="1"/>
            <a:r>
              <a:rPr lang="ar-SA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يخرج منها </a:t>
            </a:r>
            <a:r>
              <a:rPr lang="ar-SA" sz="28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أربعة أحرف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76967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7" name="Google Shape;913;p76">
            <a:extLst>
              <a:ext uri="{FF2B5EF4-FFF2-40B4-BE49-F238E27FC236}">
                <a16:creationId xmlns:a16="http://schemas.microsoft.com/office/drawing/2014/main" xmlns="" id="{D856A7E4-68CE-D345-A42E-B6D7494EF397}"/>
              </a:ext>
            </a:extLst>
          </p:cNvPr>
          <p:cNvSpPr txBox="1"/>
          <p:nvPr/>
        </p:nvSpPr>
        <p:spPr>
          <a:xfrm>
            <a:off x="2166840" y="1663372"/>
            <a:ext cx="6048672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Between </a:t>
            </a:r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two lips</a:t>
            </a:r>
          </a:p>
          <a:p>
            <a:pPr lvl="0" algn="ctr"/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applied pressure on closed lips for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Meem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and Baa’ and with rounded lips for Waw</a:t>
            </a:r>
            <a:endParaRPr lang="en-US" sz="54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بين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الشفتين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معًا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انطباق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الباء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والميم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وانفراج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قليل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الواو</a:t>
            </a:r>
            <a:endParaRPr dirty="0"/>
          </a:p>
        </p:txBody>
      </p:sp>
      <p:graphicFrame>
        <p:nvGraphicFramePr>
          <p:cNvPr id="8" name="Google Shape;914;p76">
            <a:extLst>
              <a:ext uri="{FF2B5EF4-FFF2-40B4-BE49-F238E27FC236}">
                <a16:creationId xmlns:a16="http://schemas.microsoft.com/office/drawing/2014/main" xmlns="" id="{0CD79ACE-9AF5-8941-A9B5-893A052FF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557913"/>
              </p:ext>
            </p:extLst>
          </p:nvPr>
        </p:nvGraphicFramePr>
        <p:xfrm>
          <a:off x="1935300" y="5775569"/>
          <a:ext cx="5712450" cy="3112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12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وَغُـنَّــةٌ</a:t>
                      </a:r>
                      <a:r>
                        <a:rPr lang="en-US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مَخْـرَجُـهَـا</a:t>
                      </a:r>
                      <a:r>
                        <a:rPr lang="en-US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الخَـيْـشُـومُ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لِلشَّفَتَـيْـنِ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الْــوَاوُ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بَــاءٌ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مِـيْــمُ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Google Shape;917;p76">
            <a:extLst>
              <a:ext uri="{FF2B5EF4-FFF2-40B4-BE49-F238E27FC236}">
                <a16:creationId xmlns:a16="http://schemas.microsoft.com/office/drawing/2014/main" xmlns="" id="{BEAD2FFD-C893-F643-BE83-4C55530C1579}"/>
              </a:ext>
            </a:extLst>
          </p:cNvPr>
          <p:cNvSpPr txBox="1"/>
          <p:nvPr/>
        </p:nvSpPr>
        <p:spPr>
          <a:xfrm>
            <a:off x="3715012" y="4495974"/>
            <a:ext cx="2952328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 – </a:t>
            </a:r>
            <a:r>
              <a:rPr lang="ar-SA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 – </a:t>
            </a:r>
            <a:r>
              <a:rPr lang="ar-SA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9;p36">
            <a:extLst>
              <a:ext uri="{FF2B5EF4-FFF2-40B4-BE49-F238E27FC236}">
                <a16:creationId xmlns:a16="http://schemas.microsoft.com/office/drawing/2014/main" xmlns="" id="{808CD409-9024-1B4F-BFC2-AE64B2CBC5EF}"/>
              </a:ext>
            </a:extLst>
          </p:cNvPr>
          <p:cNvSpPr/>
          <p:nvPr/>
        </p:nvSpPr>
        <p:spPr>
          <a:xfrm>
            <a:off x="8107500" y="1517103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68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514</Words>
  <Application>Microsoft Office PowerPoint</Application>
  <PresentationFormat>Widescreen</PresentationFormat>
  <Paragraphs>149</Paragraphs>
  <Slides>20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Points of articulation of the letters (Makharij)   (3) Al-Shafataan (The Lips)  and Al-Khayshoum (The Nose)</vt:lpstr>
      <vt:lpstr>Recall  مراجعة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 تدريبات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125</cp:revision>
  <dcterms:created xsi:type="dcterms:W3CDTF">2020-09-13T16:40:33Z</dcterms:created>
  <dcterms:modified xsi:type="dcterms:W3CDTF">2022-03-12T02:18:20Z</dcterms:modified>
</cp:coreProperties>
</file>