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311" r:id="rId3"/>
    <p:sldId id="291" r:id="rId4"/>
    <p:sldId id="317" r:id="rId5"/>
    <p:sldId id="318" r:id="rId6"/>
    <p:sldId id="319" r:id="rId7"/>
    <p:sldId id="345" r:id="rId8"/>
    <p:sldId id="322" r:id="rId9"/>
    <p:sldId id="324" r:id="rId10"/>
    <p:sldId id="325" r:id="rId11"/>
    <p:sldId id="350" r:id="rId12"/>
    <p:sldId id="328" r:id="rId13"/>
    <p:sldId id="346" r:id="rId14"/>
    <p:sldId id="351" r:id="rId15"/>
    <p:sldId id="352" r:id="rId16"/>
    <p:sldId id="353" r:id="rId17"/>
    <p:sldId id="354" r:id="rId18"/>
    <p:sldId id="29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683"/>
  </p:normalViewPr>
  <p:slideViewPr>
    <p:cSldViewPr snapToGrid="0" snapToObjects="1">
      <p:cViewPr varScale="1">
        <p:scale>
          <a:sx n="71" d="100"/>
          <a:sy n="71" d="100"/>
        </p:scale>
        <p:origin x="618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5914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1412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7573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6645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9921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9822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3384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2725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291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2445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015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4523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D70-B50F-0348-91D4-A5D1DE691CCB}" type="datetime1">
              <a:rPr lang="en-CA" smtClean="0"/>
              <a:t>2022-01-01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US" sz="1800" b="1" dirty="0" err="1" smtClean="0"/>
              <a:t>Tajw</a:t>
            </a:r>
            <a:r>
              <a:rPr lang="en-US" sz="1800" b="1" baseline="0" dirty="0" smtClean="0"/>
              <a:t> 281 </a:t>
            </a:r>
            <a:r>
              <a:rPr lang="en-CA" sz="1800" b="1" dirty="0" smtClean="0"/>
              <a:t>– </a:t>
            </a:r>
            <a:r>
              <a:rPr lang="en-CA" sz="1800" b="1" dirty="0" err="1" smtClean="0"/>
              <a:t>Tajweed</a:t>
            </a:r>
            <a:r>
              <a:rPr lang="en-CA" sz="1800" b="1" dirty="0" smtClean="0"/>
              <a:t> </a:t>
            </a:r>
            <a:r>
              <a:rPr lang="en-CA" sz="1800" b="1" dirty="0"/>
              <a:t>Curriculum – Lecture No. </a:t>
            </a:r>
            <a:r>
              <a:rPr lang="en-US" sz="1800" b="1" dirty="0" smtClean="0"/>
              <a:t>7</a:t>
            </a:r>
            <a:r>
              <a:rPr lang="en-CA" sz="1800" b="1" dirty="0" smtClean="0"/>
              <a:t> </a:t>
            </a:r>
            <a:r>
              <a:rPr lang="en-CA" sz="1800" b="1" dirty="0" smtClean="0"/>
              <a:t>– Semester 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7080-5C0E-9945-9DFE-64B3BB9DCD9F}" type="datetime1">
              <a:rPr lang="en-CA" smtClean="0"/>
              <a:t>2022-01-01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3FEC-E01D-6145-B83C-1F1DBBA82E62}" type="datetime1">
              <a:rPr lang="en-CA" smtClean="0"/>
              <a:t>2022-01-01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2022-01-01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0B33-5645-6243-A1BF-764EAD99171C}" type="datetime1">
              <a:rPr lang="en-CA" smtClean="0"/>
              <a:t>2022-01-01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F58C-3BFE-5844-BE6A-B3C235B0E679}" type="datetime1">
              <a:rPr lang="en-CA" smtClean="0"/>
              <a:t>2022-01-01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508-7F59-134E-AAE3-D16872DD9145}" type="datetime1">
              <a:rPr lang="en-CA" smtClean="0"/>
              <a:t>2022-01-01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8C52-795A-AC45-9E13-A1AF72C1B6E8}" type="datetime1">
              <a:rPr lang="en-CA" smtClean="0"/>
              <a:t>2022-01-01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120-296C-384C-AC58-EC87636FD61B}" type="datetime1">
              <a:rPr lang="en-CA" smtClean="0"/>
              <a:t>2022-01-01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C69-3445-F947-B1D3-6831C557BABD}" type="datetime1">
              <a:rPr lang="en-CA" smtClean="0"/>
              <a:t>2022-01-01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39-D598-E143-91BC-79FD22069BA6}" type="datetime1">
              <a:rPr lang="en-CA" smtClean="0"/>
              <a:t>2022-01-01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2022-01-01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882" y="2550237"/>
            <a:ext cx="8875059" cy="66020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Rules of Al-</a:t>
            </a:r>
            <a:r>
              <a:rPr lang="en-US" sz="4000" dirty="0" err="1" smtClean="0"/>
              <a:t>Mudood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6373"/>
            <a:ext cx="9144000" cy="654340"/>
          </a:xfrm>
        </p:spPr>
        <p:txBody>
          <a:bodyPr/>
          <a:lstStyle/>
          <a:p>
            <a:r>
              <a:rPr lang="en-US" b="1" dirty="0"/>
              <a:t>Dr. </a:t>
            </a:r>
            <a:r>
              <a:rPr lang="en-US" b="1" dirty="0" smtClean="0"/>
              <a:t>Ashraf </a:t>
            </a:r>
            <a:r>
              <a:rPr lang="en-US" b="1" dirty="0" err="1" smtClean="0"/>
              <a:t>Negm</a:t>
            </a: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8D3839-5137-2E43-9E9E-2448574C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A27A-0449-7248-A94F-950571DA4F0A}" type="datetime1">
              <a:rPr lang="en-CA" smtClean="0"/>
              <a:t>2022-01-01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8996082" y="3608368"/>
            <a:ext cx="2952241" cy="288663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77C2B0BB-85E7-444B-A033-873561327BFC}"/>
              </a:ext>
            </a:extLst>
          </p:cNvPr>
          <p:cNvSpPr txBox="1">
            <a:spLocks/>
          </p:cNvSpPr>
          <p:nvPr/>
        </p:nvSpPr>
        <p:spPr>
          <a:xfrm>
            <a:off x="537882" y="3951547"/>
            <a:ext cx="8491003" cy="11717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4000" dirty="0" smtClean="0"/>
              <a:t>Ranks &amp; Names for types of </a:t>
            </a:r>
            <a:r>
              <a:rPr lang="en-US" sz="4000" dirty="0" err="1" smtClean="0"/>
              <a:t>Madd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46813" y="413373"/>
            <a:ext cx="2837329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Ranks of 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endParaRPr lang="ar-SA" sz="28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مراتب المدود</a:t>
            </a:r>
            <a:endParaRPr lang="en-CA" sz="1200" b="1" dirty="0">
              <a:solidFill>
                <a:srgbClr val="FFFF00"/>
              </a:solidFill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74012" y="1861629"/>
            <a:ext cx="9300294" cy="42117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1800" b="1" dirty="0" smtClean="0"/>
              <a:t> </a:t>
            </a:r>
            <a:r>
              <a:rPr lang="en-US" sz="1800" dirty="0" smtClean="0"/>
              <a:t>If </a:t>
            </a:r>
            <a:r>
              <a:rPr lang="en-US" sz="2000" b="1" dirty="0" smtClean="0">
                <a:solidFill>
                  <a:srgbClr val="FF0000"/>
                </a:solidFill>
              </a:rPr>
              <a:t>two </a:t>
            </a:r>
            <a:r>
              <a:rPr lang="en-US" sz="2000" b="1" dirty="0" err="1" smtClean="0">
                <a:solidFill>
                  <a:srgbClr val="FF0000"/>
                </a:solidFill>
              </a:rPr>
              <a:t>Madd</a:t>
            </a:r>
            <a:r>
              <a:rPr lang="en-US" sz="2000" b="1" dirty="0" smtClean="0">
                <a:solidFill>
                  <a:srgbClr val="FF0000"/>
                </a:solidFill>
              </a:rPr>
              <a:t>, of similar rank</a:t>
            </a:r>
            <a:r>
              <a:rPr lang="en-US" sz="1800" dirty="0" smtClean="0"/>
              <a:t>, occur together, the rule is to give them the same Length</a:t>
            </a:r>
            <a:endParaRPr lang="ar-SA" sz="1800" dirty="0" smtClean="0"/>
          </a:p>
          <a:p>
            <a:r>
              <a:rPr lang="en-US" sz="2800" b="1" dirty="0" smtClean="0"/>
              <a:t>2 </a:t>
            </a:r>
            <a:r>
              <a:rPr lang="en-US" sz="2800" b="1" dirty="0" err="1" smtClean="0"/>
              <a:t>Madd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Munfasil</a:t>
            </a:r>
            <a:r>
              <a:rPr lang="en-US" sz="2800" b="1" dirty="0" smtClean="0"/>
              <a:t>:</a:t>
            </a:r>
            <a:endParaRPr lang="ar-SA" sz="2800" b="1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 smtClean="0"/>
              <a:t>فَلَوۡلَا </a:t>
            </a:r>
            <a:r>
              <a:rPr lang="ar-SA" sz="2800" dirty="0"/>
              <a:t>كَانَتۡ قَرۡيَةٌ ءَامَنَتۡ فَنَفَعَهَ</a:t>
            </a:r>
            <a:r>
              <a:rPr lang="ar-SA" sz="2800" dirty="0">
                <a:solidFill>
                  <a:srgbClr val="FF0000"/>
                </a:solidFill>
              </a:rPr>
              <a:t>آ</a:t>
            </a:r>
            <a:r>
              <a:rPr lang="ar-SA" sz="2800" dirty="0"/>
              <a:t> إِيمَٰنُهَ</a:t>
            </a:r>
            <a:r>
              <a:rPr lang="ar-SA" sz="2800" dirty="0">
                <a:solidFill>
                  <a:srgbClr val="FF0000"/>
                </a:solidFill>
              </a:rPr>
              <a:t>آ</a:t>
            </a:r>
            <a:r>
              <a:rPr lang="ar-SA" sz="2800" dirty="0"/>
              <a:t> إِلَّا قَوۡمَ يُونُسَ لَمَّ</a:t>
            </a:r>
            <a:r>
              <a:rPr lang="ar-SA" sz="2800" dirty="0">
                <a:solidFill>
                  <a:srgbClr val="FF0000"/>
                </a:solidFill>
              </a:rPr>
              <a:t>آ</a:t>
            </a:r>
            <a:r>
              <a:rPr lang="ar-SA" sz="2800" dirty="0"/>
              <a:t> </a:t>
            </a:r>
            <a:r>
              <a:rPr lang="ar-SA" sz="2800" dirty="0" smtClean="0"/>
              <a:t>ءَامَنُواْ</a:t>
            </a:r>
            <a:endParaRPr lang="ar-SA" sz="2800" b="1" dirty="0" smtClean="0"/>
          </a:p>
          <a:p>
            <a:pPr algn="l">
              <a:lnSpc>
                <a:spcPct val="100000"/>
              </a:lnSpc>
            </a:pPr>
            <a:r>
              <a:rPr lang="en-US" sz="2800" b="1" dirty="0" smtClean="0"/>
              <a:t>2 </a:t>
            </a:r>
            <a:r>
              <a:rPr lang="en-US" sz="2800" b="1" dirty="0" err="1" smtClean="0"/>
              <a:t>Madd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Mottasil</a:t>
            </a:r>
            <a:endParaRPr lang="ar-SA" sz="2800" b="1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/>
              <a:t>مِّن وَرَ</a:t>
            </a:r>
            <a:r>
              <a:rPr lang="ar-SA" sz="2800" dirty="0">
                <a:solidFill>
                  <a:srgbClr val="FF0000"/>
                </a:solidFill>
              </a:rPr>
              <a:t>آ</a:t>
            </a:r>
            <a:r>
              <a:rPr lang="ar-SA" sz="2800" dirty="0"/>
              <a:t>ئِهِۦ جَهَنَّمُ وَيُسۡقَىٰ مِن مَّ</a:t>
            </a:r>
            <a:r>
              <a:rPr lang="ar-SA" sz="2800" dirty="0">
                <a:solidFill>
                  <a:srgbClr val="FF0000"/>
                </a:solidFill>
              </a:rPr>
              <a:t>آ</a:t>
            </a:r>
            <a:r>
              <a:rPr lang="ar-SA" sz="2800" dirty="0"/>
              <a:t>ءٖ صَدِيدٖ</a:t>
            </a:r>
          </a:p>
          <a:p>
            <a:pPr algn="l">
              <a:lnSpc>
                <a:spcPct val="100000"/>
              </a:lnSpc>
            </a:pPr>
            <a:r>
              <a:rPr lang="en-US" sz="2800" b="1" dirty="0" smtClean="0"/>
              <a:t>2 </a:t>
            </a:r>
            <a:r>
              <a:rPr lang="en-US" sz="2800" b="1" dirty="0" err="1" smtClean="0"/>
              <a:t>Madd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A’ared</a:t>
            </a:r>
            <a:r>
              <a:rPr lang="en-US" sz="2800" b="1" dirty="0" smtClean="0"/>
              <a:t>:</a:t>
            </a:r>
            <a:endParaRPr lang="ar-SA" sz="2800" b="1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/>
              <a:t>ٱلرَّحۡ</a:t>
            </a:r>
            <a:r>
              <a:rPr lang="ar-SA" sz="2800" dirty="0">
                <a:solidFill>
                  <a:srgbClr val="FF0000"/>
                </a:solidFill>
              </a:rPr>
              <a:t>مَٰن</a:t>
            </a:r>
            <a:r>
              <a:rPr lang="ar-SA" sz="2800" dirty="0"/>
              <a:t>ُ </a:t>
            </a:r>
            <a:r>
              <a:rPr lang="ar-SA" sz="2800" dirty="0" smtClean="0"/>
              <a:t>* عَلَّمَ </a:t>
            </a:r>
            <a:r>
              <a:rPr lang="ar-SA" sz="2800" dirty="0"/>
              <a:t>ٱلۡقُرۡءَ</a:t>
            </a:r>
            <a:r>
              <a:rPr lang="ar-SA" sz="2800" dirty="0">
                <a:solidFill>
                  <a:srgbClr val="FF0000"/>
                </a:solidFill>
              </a:rPr>
              <a:t>انَ</a:t>
            </a:r>
            <a:r>
              <a:rPr lang="ar-SA" sz="2800" dirty="0"/>
              <a:t> </a:t>
            </a:r>
            <a:r>
              <a:rPr lang="ar-SA" sz="2800" dirty="0" smtClean="0"/>
              <a:t>* </a:t>
            </a:r>
            <a:r>
              <a:rPr lang="ar-SA" sz="2800" dirty="0"/>
              <a:t>خَلَقَ ٱلۡإِن</a:t>
            </a:r>
            <a:r>
              <a:rPr lang="ar-SA" sz="2800" dirty="0">
                <a:solidFill>
                  <a:srgbClr val="FF0000"/>
                </a:solidFill>
              </a:rPr>
              <a:t>سَٰن</a:t>
            </a:r>
            <a:r>
              <a:rPr lang="ar-SA" sz="2800" dirty="0"/>
              <a:t>َ </a:t>
            </a:r>
            <a:r>
              <a:rPr lang="ar-SA" sz="2800" dirty="0" smtClean="0"/>
              <a:t>* </a:t>
            </a:r>
            <a:r>
              <a:rPr lang="ar-SA" sz="2800" dirty="0"/>
              <a:t>عَلَّمَهُ ٱلۡبَيَ</a:t>
            </a:r>
            <a:r>
              <a:rPr lang="ar-SA" sz="2800" dirty="0">
                <a:solidFill>
                  <a:srgbClr val="FF0000"/>
                </a:solidFill>
              </a:rPr>
              <a:t>ان</a:t>
            </a:r>
            <a:r>
              <a:rPr lang="ar-SA" sz="2800" dirty="0"/>
              <a:t>َ </a:t>
            </a:r>
            <a:r>
              <a:rPr lang="ar-SA" sz="2800" dirty="0" smtClean="0"/>
              <a:t>*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105742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746813" y="413373"/>
            <a:ext cx="2837329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Ranks of 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endParaRPr lang="ar-SA" sz="28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مراتب المدود</a:t>
            </a:r>
            <a:endParaRPr lang="en-CA" sz="1200" b="1" dirty="0">
              <a:solidFill>
                <a:srgbClr val="FFFF00"/>
              </a:solidFill>
            </a:endParaRP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174812" y="1799511"/>
            <a:ext cx="8945600" cy="42117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4000" b="1" dirty="0"/>
              <a:t> </a:t>
            </a:r>
            <a:r>
              <a:rPr lang="en-US" sz="2400" dirty="0" smtClean="0"/>
              <a:t>If </a:t>
            </a:r>
            <a:r>
              <a:rPr lang="en-US" sz="2400" b="1" dirty="0" smtClean="0">
                <a:solidFill>
                  <a:srgbClr val="FF0000"/>
                </a:solidFill>
              </a:rPr>
              <a:t>2 reasons for </a:t>
            </a:r>
            <a:r>
              <a:rPr lang="en-US" sz="2400" b="1" dirty="0" err="1" smtClean="0">
                <a:solidFill>
                  <a:srgbClr val="FF0000"/>
                </a:solidFill>
              </a:rPr>
              <a:t>madd</a:t>
            </a:r>
            <a:r>
              <a:rPr lang="en-US" sz="2400" b="1" dirty="0" smtClean="0">
                <a:solidFill>
                  <a:srgbClr val="FF0000"/>
                </a:solidFill>
              </a:rPr>
              <a:t> occur simultaneously </a:t>
            </a:r>
            <a:r>
              <a:rPr lang="en-US" sz="2400" dirty="0" smtClean="0"/>
              <a:t>on the same </a:t>
            </a:r>
            <a:r>
              <a:rPr lang="en-US" sz="2400" dirty="0" err="1" smtClean="0"/>
              <a:t>Madd</a:t>
            </a:r>
            <a:r>
              <a:rPr lang="en-US" sz="2400" dirty="0" smtClean="0"/>
              <a:t> letter, the rule for the stronger reason is applied</a:t>
            </a:r>
            <a:endParaRPr lang="ar-SA" sz="2400" b="1" dirty="0" smtClean="0"/>
          </a:p>
          <a:p>
            <a:pPr algn="l">
              <a:lnSpc>
                <a:spcPct val="100000"/>
              </a:lnSpc>
            </a:pPr>
            <a:r>
              <a:rPr lang="en-US" sz="2800" b="1" dirty="0" err="1" smtClean="0"/>
              <a:t>Badal</a:t>
            </a:r>
            <a:r>
              <a:rPr lang="en-US" sz="2800" b="1" dirty="0" smtClean="0"/>
              <a:t> &amp; </a:t>
            </a:r>
            <a:r>
              <a:rPr lang="en-US" sz="2800" b="1" dirty="0" err="1" smtClean="0"/>
              <a:t>Munfasil</a:t>
            </a:r>
            <a:r>
              <a:rPr lang="en-US" sz="2800" b="1" dirty="0" smtClean="0"/>
              <a:t>:</a:t>
            </a:r>
            <a:endParaRPr lang="ar-SA" sz="2800" b="1" dirty="0" smtClean="0"/>
          </a:p>
          <a:p>
            <a:pPr marL="0" indent="0" algn="ctr" fontAlgn="base">
              <a:lnSpc>
                <a:spcPct val="100000"/>
              </a:lnSpc>
              <a:buNone/>
            </a:pPr>
            <a:r>
              <a:rPr lang="ar-SA" sz="3600" b="1" dirty="0" smtClean="0"/>
              <a:t>وَجَآ</a:t>
            </a:r>
            <a:r>
              <a:rPr lang="ar-SA" sz="3600" b="1" dirty="0" smtClean="0">
                <a:solidFill>
                  <a:srgbClr val="00B050"/>
                </a:solidFill>
              </a:rPr>
              <a:t>ء</a:t>
            </a:r>
            <a:r>
              <a:rPr lang="ar-SA" sz="3600" b="1" dirty="0" smtClean="0"/>
              <a:t>ُ</a:t>
            </a:r>
            <a:r>
              <a:rPr lang="ar-SA" sz="3600" b="1" dirty="0" smtClean="0">
                <a:solidFill>
                  <a:srgbClr val="FF0000"/>
                </a:solidFill>
              </a:rPr>
              <a:t>وٓ</a:t>
            </a:r>
            <a:r>
              <a:rPr lang="ar-SA" sz="3600" b="1" dirty="0" smtClean="0"/>
              <a:t> </a:t>
            </a:r>
            <a:r>
              <a:rPr lang="ar-SA" sz="3600" b="1" dirty="0">
                <a:solidFill>
                  <a:srgbClr val="00B050"/>
                </a:solidFill>
              </a:rPr>
              <a:t>أَ</a:t>
            </a:r>
            <a:r>
              <a:rPr lang="ar-SA" sz="3600" b="1" dirty="0"/>
              <a:t>بَاهُمۡ </a:t>
            </a:r>
            <a:r>
              <a:rPr lang="ar-SA" sz="2800" dirty="0"/>
              <a:t>عِشَآءٗ يَبۡكُونَ </a:t>
            </a:r>
          </a:p>
          <a:p>
            <a:pPr algn="l">
              <a:lnSpc>
                <a:spcPct val="100000"/>
              </a:lnSpc>
            </a:pPr>
            <a:r>
              <a:rPr lang="en-US" sz="2800" b="1" dirty="0" err="1" smtClean="0"/>
              <a:t>Badal</a:t>
            </a:r>
            <a:r>
              <a:rPr lang="en-US" sz="2800" b="1" dirty="0" smtClean="0"/>
              <a:t> &amp; </a:t>
            </a:r>
            <a:r>
              <a:rPr lang="en-US" sz="2800" b="1" dirty="0" err="1" smtClean="0"/>
              <a:t>A’ared</a:t>
            </a:r>
            <a:r>
              <a:rPr lang="en-US" sz="2800" b="1" dirty="0" smtClean="0"/>
              <a:t>:</a:t>
            </a:r>
            <a:endParaRPr lang="ar-SA" sz="2800" b="1" dirty="0" smtClean="0"/>
          </a:p>
          <a:p>
            <a:pPr marL="0" indent="0" algn="ctr" fontAlgn="base">
              <a:lnSpc>
                <a:spcPct val="100000"/>
              </a:lnSpc>
              <a:buNone/>
            </a:pPr>
            <a:r>
              <a:rPr lang="ar-SA" sz="2800" dirty="0"/>
              <a:t>وَٱللَّهُ عِندَهُۥ حُسۡنُ </a:t>
            </a:r>
            <a:r>
              <a:rPr lang="ar-SA" sz="3600" b="1" dirty="0" smtClean="0"/>
              <a:t>ٱلۡم</a:t>
            </a:r>
            <a:r>
              <a:rPr lang="ar-SA" sz="3600" b="1" dirty="0" smtClean="0">
                <a:solidFill>
                  <a:srgbClr val="00B050"/>
                </a:solidFill>
              </a:rPr>
              <a:t>َ‍َٔ</a:t>
            </a:r>
            <a:r>
              <a:rPr lang="ar-SA" sz="3600" b="1" dirty="0" smtClean="0">
                <a:solidFill>
                  <a:srgbClr val="FF0000"/>
                </a:solidFill>
              </a:rPr>
              <a:t>ا</a:t>
            </a:r>
            <a:r>
              <a:rPr lang="ar-SA" sz="3600" b="1" dirty="0" smtClean="0">
                <a:solidFill>
                  <a:srgbClr val="00B050"/>
                </a:solidFill>
              </a:rPr>
              <a:t>بِْ</a:t>
            </a:r>
            <a:r>
              <a:rPr lang="ar-SA" sz="3600" b="1" dirty="0" smtClean="0"/>
              <a:t> </a:t>
            </a:r>
            <a:r>
              <a:rPr lang="ar-SA" sz="2800" dirty="0" smtClean="0"/>
              <a:t>*</a:t>
            </a:r>
            <a:endParaRPr lang="ar-SA" sz="2800" dirty="0"/>
          </a:p>
          <a:p>
            <a:pPr algn="l">
              <a:lnSpc>
                <a:spcPct val="100000"/>
              </a:lnSpc>
            </a:pPr>
            <a:r>
              <a:rPr lang="en-US" sz="2800" b="1" dirty="0" err="1" smtClean="0"/>
              <a:t>Mottasil</a:t>
            </a:r>
            <a:r>
              <a:rPr lang="en-US" sz="2800" b="1" dirty="0" smtClean="0"/>
              <a:t> &amp; </a:t>
            </a:r>
            <a:r>
              <a:rPr lang="en-US" sz="2800" b="1" dirty="0" err="1" smtClean="0"/>
              <a:t>A’ared</a:t>
            </a:r>
            <a:r>
              <a:rPr lang="en-US" sz="2800" b="1" smtClean="0"/>
              <a:t>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ar-SA" sz="2800" smtClean="0"/>
              <a:t>إِنَّ </a:t>
            </a:r>
            <a:r>
              <a:rPr lang="ar-SA" sz="2800" dirty="0"/>
              <a:t>رَبِّي لَسَمِيعُ </a:t>
            </a:r>
            <a:r>
              <a:rPr lang="ar-SA" sz="3600" b="1" dirty="0" smtClean="0"/>
              <a:t>ٱلدُّعَ</a:t>
            </a:r>
            <a:r>
              <a:rPr lang="ar-SA" sz="3600" b="1" dirty="0" smtClean="0">
                <a:solidFill>
                  <a:srgbClr val="FF0000"/>
                </a:solidFill>
              </a:rPr>
              <a:t>آ</a:t>
            </a:r>
            <a:r>
              <a:rPr lang="ar-SA" sz="3600" b="1" dirty="0" smtClean="0">
                <a:solidFill>
                  <a:srgbClr val="00B050"/>
                </a:solidFill>
              </a:rPr>
              <a:t>ءِْ</a:t>
            </a:r>
            <a:r>
              <a:rPr lang="ar-SA" sz="2800" dirty="0"/>
              <a:t> </a:t>
            </a:r>
            <a:r>
              <a:rPr lang="ar-SA" sz="2800" dirty="0" smtClean="0"/>
              <a:t>*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34707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2022-01-01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12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8123" y="2074796"/>
            <a:ext cx="7103078" cy="3382627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Names </a:t>
            </a:r>
            <a:r>
              <a:rPr lang="en-US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of Types of </a:t>
            </a:r>
            <a:r>
              <a:rPr lang="en-US" sz="36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3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3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ألقاب المدود</a:t>
            </a:r>
            <a:endParaRPr lang="en-US" sz="2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709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5519" y="322731"/>
            <a:ext cx="4007224" cy="1062318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Names of Types of </a:t>
            </a:r>
            <a:r>
              <a:rPr lang="en-US" sz="2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ألقاب المدود</a:t>
            </a:r>
            <a:endParaRPr lang="en-US" sz="12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440" y="1931614"/>
            <a:ext cx="8924925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35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5519" y="322731"/>
            <a:ext cx="4007224" cy="1062318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Names of Types of </a:t>
            </a:r>
            <a:r>
              <a:rPr lang="en-US" sz="2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ألقاب المدود</a:t>
            </a:r>
            <a:endParaRPr lang="en-US" sz="12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015" y="1894887"/>
            <a:ext cx="8896350" cy="277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82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5519" y="322731"/>
            <a:ext cx="4007224" cy="1062318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Names of Types of </a:t>
            </a:r>
            <a:r>
              <a:rPr lang="en-US" sz="2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ألقاب المدود</a:t>
            </a:r>
            <a:endParaRPr lang="en-US" sz="12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251" y="1728787"/>
            <a:ext cx="8867775" cy="401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34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5519" y="322731"/>
            <a:ext cx="4007224" cy="1062318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Names of Types of </a:t>
            </a:r>
            <a:r>
              <a:rPr lang="en-US" sz="2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ألقاب المدود</a:t>
            </a:r>
            <a:endParaRPr lang="en-US" sz="12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672" y="1713099"/>
            <a:ext cx="8896350" cy="264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80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5519" y="322731"/>
            <a:ext cx="4007224" cy="1062318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Names of Types of </a:t>
            </a:r>
            <a:r>
              <a:rPr lang="en-US" sz="2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ألقاب المدود</a:t>
            </a:r>
            <a:endParaRPr lang="en-US" sz="12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065" y="1850371"/>
            <a:ext cx="8877300" cy="364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61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</a:rPr>
              <a:t>وهو يهدي </a:t>
            </a:r>
            <a:r>
              <a:rPr lang="ar-KW" sz="4000" b="1" dirty="0" smtClean="0">
                <a:solidFill>
                  <a:schemeClr val="bg1"/>
                </a:solidFill>
              </a:rPr>
              <a:t>السبيل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Jazakom</a:t>
            </a:r>
            <a:r>
              <a:rPr lang="en-US" sz="4000" b="1" dirty="0" smtClean="0">
                <a:solidFill>
                  <a:schemeClr val="bg1"/>
                </a:solidFill>
              </a:rPr>
              <a:t> Allah </a:t>
            </a:r>
            <a:r>
              <a:rPr lang="en-US" sz="4000" b="1" dirty="0" err="1" smtClean="0">
                <a:solidFill>
                  <a:schemeClr val="bg1"/>
                </a:solidFill>
              </a:rPr>
              <a:t>Khairan</a:t>
            </a:r>
            <a:endParaRPr lang="ar-KW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735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804" y="655262"/>
            <a:ext cx="2826227" cy="1325563"/>
          </a:xfrm>
        </p:spPr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F412-AA90-1043-BCB5-FC8396DF0750}" type="datetime1">
              <a:rPr lang="en-CA" smtClean="0"/>
              <a:t>2022-01-01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4" descr="Qura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37" y="2147597"/>
            <a:ext cx="2371725" cy="32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7BA23FD4-8E45-2C4E-A2B0-7EE5066E270B}"/>
              </a:ext>
            </a:extLst>
          </p:cNvPr>
          <p:cNvSpPr txBox="1">
            <a:spLocks/>
          </p:cNvSpPr>
          <p:nvPr/>
        </p:nvSpPr>
        <p:spPr>
          <a:xfrm>
            <a:off x="555778" y="1547138"/>
            <a:ext cx="8054822" cy="3626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Revision of </a:t>
            </a:r>
            <a:r>
              <a:rPr lang="en-US" sz="3200" dirty="0" err="1" smtClean="0"/>
              <a:t>Madd</a:t>
            </a:r>
            <a:r>
              <a:rPr lang="en-US" sz="3200" dirty="0" smtClean="0"/>
              <a:t> types</a:t>
            </a:r>
            <a:endParaRPr lang="en-US" sz="3200" dirty="0"/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Ranks of </a:t>
            </a:r>
            <a:r>
              <a:rPr lang="en-US" sz="3200" dirty="0" err="1" smtClean="0"/>
              <a:t>Madd</a:t>
            </a:r>
            <a:endParaRPr lang="en-US" sz="3200" dirty="0"/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Names for types of </a:t>
            </a:r>
            <a:r>
              <a:rPr lang="en-US" sz="3200" dirty="0" err="1" smtClean="0"/>
              <a:t>Madd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9833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2022-01-01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687" y="1846196"/>
            <a:ext cx="6188677" cy="3382627"/>
          </a:xfr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Revision of </a:t>
            </a:r>
            <a:r>
              <a:rPr lang="en-US" sz="4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 المد</a:t>
            </a:r>
            <a:endParaRPr lang="en-US" sz="4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43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60" y="1666501"/>
            <a:ext cx="8376493" cy="4774431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49625" y="3334871"/>
            <a:ext cx="5526740" cy="31060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5876365" y="3334871"/>
            <a:ext cx="1657447" cy="30009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533811" y="4708010"/>
            <a:ext cx="1368141" cy="16278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758453" y="413373"/>
            <a:ext cx="4235823" cy="107721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Revision of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endParaRPr lang="en-US" sz="3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rtl="1"/>
            <a:r>
              <a:rPr lang="ar-SA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 المد</a:t>
            </a:r>
            <a:endParaRPr lang="en-CA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60" y="1666501"/>
            <a:ext cx="8376493" cy="4774431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49625" y="3334871"/>
            <a:ext cx="3455893" cy="31060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805518" y="4572001"/>
            <a:ext cx="3728293" cy="18064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533811" y="4708010"/>
            <a:ext cx="1368141" cy="16278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758453" y="413373"/>
            <a:ext cx="4235823" cy="107721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Revision of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endParaRPr lang="en-US" sz="3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rtl="1"/>
            <a:r>
              <a:rPr lang="ar-SA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 المد</a:t>
            </a:r>
            <a:endParaRPr lang="en-CA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55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60" y="1666501"/>
            <a:ext cx="8376493" cy="47744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58453" y="413373"/>
            <a:ext cx="4235823" cy="107721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Revision of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endParaRPr lang="en-US" sz="3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rtl="1"/>
            <a:r>
              <a:rPr lang="ar-SA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 المد</a:t>
            </a:r>
            <a:endParaRPr lang="en-CA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5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2022-01-01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687" y="1846196"/>
            <a:ext cx="6188677" cy="3382627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Ranks of </a:t>
            </a:r>
            <a:r>
              <a:rPr lang="en-US" sz="4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مراتب المـدود</a:t>
            </a:r>
            <a:endParaRPr lang="en-US" sz="4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076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46813" y="413373"/>
            <a:ext cx="2837329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Ranks of 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endParaRPr lang="ar-SA" sz="28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مراتب المدود</a:t>
            </a:r>
            <a:endParaRPr lang="en-CA" sz="1200" b="1" dirty="0">
              <a:solidFill>
                <a:srgbClr val="FFFF00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1129553" y="2552124"/>
            <a:ext cx="8121566" cy="29118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/>
              <a:t>Sheikh al-</a:t>
            </a:r>
            <a:r>
              <a:rPr lang="en-US" sz="1600" b="1" dirty="0" err="1"/>
              <a:t>Samanoudi</a:t>
            </a:r>
            <a:r>
              <a:rPr lang="en-US" sz="1600" b="1" dirty="0"/>
              <a:t> </a:t>
            </a:r>
            <a:r>
              <a:rPr lang="ar-SA" sz="1600" b="1" dirty="0" smtClean="0"/>
              <a:t> السمنودي</a:t>
            </a:r>
            <a:r>
              <a:rPr lang="en-US" sz="1600" b="1" dirty="0" smtClean="0"/>
              <a:t>said,</a:t>
            </a:r>
            <a:endParaRPr lang="ar-SA" sz="1600" b="1" dirty="0" smtClean="0"/>
          </a:p>
          <a:p>
            <a:pPr marL="0" indent="0" algn="ctr">
              <a:buNone/>
            </a:pPr>
            <a:r>
              <a:rPr lang="ar-SA" sz="3200" b="1" dirty="0" smtClean="0"/>
              <a:t>أقوى </a:t>
            </a:r>
            <a:r>
              <a:rPr lang="ar-SA" sz="3200" b="1" dirty="0"/>
              <a:t>المدود </a:t>
            </a:r>
            <a:r>
              <a:rPr lang="ar-SA" sz="3200" b="1" dirty="0">
                <a:solidFill>
                  <a:srgbClr val="FF0000"/>
                </a:solidFill>
              </a:rPr>
              <a:t>لازم</a:t>
            </a:r>
            <a:r>
              <a:rPr lang="ar-SA" sz="3200" b="1" dirty="0"/>
              <a:t> فما </a:t>
            </a:r>
            <a:r>
              <a:rPr lang="ar-SA" sz="3200" b="1" dirty="0" smtClean="0">
                <a:solidFill>
                  <a:srgbClr val="FF0000"/>
                </a:solidFill>
              </a:rPr>
              <a:t>اتصل</a:t>
            </a:r>
            <a:r>
              <a:rPr lang="ar-SA" sz="3200" b="1" dirty="0" smtClean="0"/>
              <a:t>       </a:t>
            </a:r>
            <a:r>
              <a:rPr lang="ar-SA" sz="3200" b="1" dirty="0"/>
              <a:t>ف</a:t>
            </a:r>
            <a:r>
              <a:rPr lang="ar-SA" sz="3200" b="1" dirty="0">
                <a:solidFill>
                  <a:srgbClr val="FF0000"/>
                </a:solidFill>
              </a:rPr>
              <a:t>عارض</a:t>
            </a:r>
            <a:r>
              <a:rPr lang="ar-SA" sz="3200" b="1" dirty="0"/>
              <a:t> فذو </a:t>
            </a:r>
            <a:r>
              <a:rPr lang="ar-SA" sz="3200" b="1" dirty="0">
                <a:solidFill>
                  <a:srgbClr val="FF0000"/>
                </a:solidFill>
              </a:rPr>
              <a:t>انفصال</a:t>
            </a:r>
            <a:r>
              <a:rPr lang="ar-SA" sz="3200" b="1" dirty="0"/>
              <a:t> ف</a:t>
            </a:r>
            <a:r>
              <a:rPr lang="ar-SA" sz="3200" b="1" dirty="0">
                <a:solidFill>
                  <a:srgbClr val="FF0000"/>
                </a:solidFill>
              </a:rPr>
              <a:t>بدل</a:t>
            </a:r>
          </a:p>
          <a:p>
            <a:pPr marL="0" indent="0" algn="ctr">
              <a:buNone/>
            </a:pPr>
            <a:endParaRPr lang="ar-DZ" sz="1600" b="1" dirty="0"/>
          </a:p>
        </p:txBody>
      </p:sp>
    </p:spTree>
    <p:extLst>
      <p:ext uri="{BB962C8B-B14F-4D97-AF65-F5344CB8AC3E}">
        <p14:creationId xmlns:p14="http://schemas.microsoft.com/office/powerpoint/2010/main" val="101366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and-Red-RubberBand-withMartij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272562" y="3639669"/>
            <a:ext cx="2952241" cy="28866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46813" y="413373"/>
            <a:ext cx="2837329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Ranks of 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endParaRPr lang="ar-SA" sz="28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مراتب المدود</a:t>
            </a:r>
            <a:endParaRPr lang="en-CA" sz="1200" b="1" dirty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090" y="1777533"/>
            <a:ext cx="9058275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02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19343</TotalTime>
  <Words>136</Words>
  <Application>Microsoft Office PowerPoint</Application>
  <PresentationFormat>Widescreen</PresentationFormat>
  <Paragraphs>58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Rules of Al-Mudood</vt:lpstr>
      <vt:lpstr>Agenda</vt:lpstr>
      <vt:lpstr>Revision of Madd مراجعة المد</vt:lpstr>
      <vt:lpstr>PowerPoint Presentation</vt:lpstr>
      <vt:lpstr>PowerPoint Presentation</vt:lpstr>
      <vt:lpstr>PowerPoint Presentation</vt:lpstr>
      <vt:lpstr>Ranks of Madd مراتب المـدود</vt:lpstr>
      <vt:lpstr>PowerPoint Presentation</vt:lpstr>
      <vt:lpstr>PowerPoint Presentation</vt:lpstr>
      <vt:lpstr>PowerPoint Presentation</vt:lpstr>
      <vt:lpstr>PowerPoint Presentation</vt:lpstr>
      <vt:lpstr>Names of Types of Madd ألقاب المدود</vt:lpstr>
      <vt:lpstr>Names of Types of Madd ألقاب المدود</vt:lpstr>
      <vt:lpstr>Names of Types of Madd ألقاب المدود</vt:lpstr>
      <vt:lpstr>Names of Types of Madd ألقاب المدود</vt:lpstr>
      <vt:lpstr>Names of Types of Madd ألقاب المدود</vt:lpstr>
      <vt:lpstr>Names of Types of Madd ألقاب المدود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Microsoft account</cp:lastModifiedBy>
  <cp:revision>86</cp:revision>
  <dcterms:created xsi:type="dcterms:W3CDTF">2020-09-13T16:40:33Z</dcterms:created>
  <dcterms:modified xsi:type="dcterms:W3CDTF">2022-01-02T02:24:28Z</dcterms:modified>
</cp:coreProperties>
</file>