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60" r:id="rId5"/>
    <p:sldId id="271" r:id="rId6"/>
    <p:sldId id="261" r:id="rId7"/>
    <p:sldId id="262" r:id="rId8"/>
    <p:sldId id="263" r:id="rId9"/>
    <p:sldId id="264" r:id="rId10"/>
    <p:sldId id="265" r:id="rId11"/>
    <p:sldId id="276" r:id="rId12"/>
    <p:sldId id="266" r:id="rId13"/>
    <p:sldId id="267"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88" d="100"/>
          <a:sy n="88" d="100"/>
        </p:scale>
        <p:origin x="-80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pPr/>
              <a:t>10/18/2021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pPr/>
              <a:t>‹#›</a:t>
            </a:fld>
            <a:endParaRPr lang="en-US"/>
          </a:p>
        </p:txBody>
      </p:sp>
    </p:spTree>
    <p:extLst>
      <p:ext uri="{BB962C8B-B14F-4D97-AF65-F5344CB8AC3E}">
        <p14:creationId xmlns=""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49FB2A54-FC40-FE44-B3CA-E2D3E1BD244C}"/>
              </a:ext>
            </a:extLst>
          </p:cNvPr>
          <p:cNvSpPr>
            <a:spLocks noGrp="1"/>
          </p:cNvSpPr>
          <p:nvPr>
            <p:ph type="dt" sz="half" idx="10"/>
          </p:nvPr>
        </p:nvSpPr>
        <p:spPr/>
        <p:txBody>
          <a:bodyPr/>
          <a:lstStyle/>
          <a:p>
            <a:fld id="{C140EB8E-1B5E-4C3A-A673-3CCD780DAF4D}" type="datetime1">
              <a:rPr lang="en-CA" smtClean="0"/>
              <a:pPr/>
              <a:t>18/10/2021</a:t>
            </a:fld>
            <a:endParaRPr lang="en-US"/>
          </a:p>
        </p:txBody>
      </p:sp>
      <p:sp>
        <p:nvSpPr>
          <p:cNvPr id="6" name="Slide Number Placeholder 5">
            <a:extLst>
              <a:ext uri="{FF2B5EF4-FFF2-40B4-BE49-F238E27FC236}">
                <a16:creationId xmlns=""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pPr/>
              <a:t>‹#›</a:t>
            </a:fld>
            <a:endParaRPr lang="en-US"/>
          </a:p>
        </p:txBody>
      </p:sp>
      <p:sp>
        <p:nvSpPr>
          <p:cNvPr id="16" name="Rectangle 15">
            <a:extLst>
              <a:ext uri="{FF2B5EF4-FFF2-40B4-BE49-F238E27FC236}">
                <a16:creationId xmlns=""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62670A9-CBAB-2C49-950E-5B31284F2D97}"/>
              </a:ext>
            </a:extLst>
          </p:cNvPr>
          <p:cNvSpPr>
            <a:spLocks noGrp="1"/>
          </p:cNvSpPr>
          <p:nvPr>
            <p:ph type="dt" sz="half" idx="10"/>
          </p:nvPr>
        </p:nvSpPr>
        <p:spPr/>
        <p:txBody>
          <a:bodyPr/>
          <a:lstStyle/>
          <a:p>
            <a:fld id="{D42DE08C-9EDF-4B59-BE8C-333550E2BC7D}" type="datetime1">
              <a:rPr lang="en-CA" smtClean="0"/>
              <a:pPr/>
              <a:t>18/10/2021</a:t>
            </a:fld>
            <a:endParaRPr lang="en-US"/>
          </a:p>
        </p:txBody>
      </p:sp>
      <p:sp>
        <p:nvSpPr>
          <p:cNvPr id="6" name="Slide Number Placeholder 5">
            <a:extLst>
              <a:ext uri="{FF2B5EF4-FFF2-40B4-BE49-F238E27FC236}">
                <a16:creationId xmlns=""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EE515DF-717B-B242-AE59-FBFEC115EAFF}"/>
              </a:ext>
            </a:extLst>
          </p:cNvPr>
          <p:cNvSpPr>
            <a:spLocks noGrp="1"/>
          </p:cNvSpPr>
          <p:nvPr>
            <p:ph type="dt" sz="half" idx="10"/>
          </p:nvPr>
        </p:nvSpPr>
        <p:spPr/>
        <p:txBody>
          <a:bodyPr/>
          <a:lstStyle/>
          <a:p>
            <a:fld id="{651F9965-5978-4559-A734-474B4EF08CC3}" type="datetime1">
              <a:rPr lang="en-CA" smtClean="0"/>
              <a:pPr/>
              <a:t>18/10/2021</a:t>
            </a:fld>
            <a:endParaRPr lang="en-US"/>
          </a:p>
        </p:txBody>
      </p:sp>
      <p:sp>
        <p:nvSpPr>
          <p:cNvPr id="6" name="Slide Number Placeholder 5">
            <a:extLst>
              <a:ext uri="{FF2B5EF4-FFF2-40B4-BE49-F238E27FC236}">
                <a16:creationId xmlns=""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9F3B3C2-584D-B04F-9C08-AEBABB5984D6}"/>
              </a:ext>
            </a:extLst>
          </p:cNvPr>
          <p:cNvSpPr>
            <a:spLocks noGrp="1"/>
          </p:cNvSpPr>
          <p:nvPr>
            <p:ph type="dt" sz="half" idx="10"/>
          </p:nvPr>
        </p:nvSpPr>
        <p:spPr/>
        <p:txBody>
          <a:bodyPr/>
          <a:lstStyle/>
          <a:p>
            <a:fld id="{67BACEEC-2512-48DB-8876-E0BB5176813F}" type="datetime1">
              <a:rPr lang="en-CA" smtClean="0"/>
              <a:pPr/>
              <a:t>18/10/2021</a:t>
            </a:fld>
            <a:endParaRPr lang="en-US"/>
          </a:p>
        </p:txBody>
      </p:sp>
      <p:sp>
        <p:nvSpPr>
          <p:cNvPr id="6" name="Slide Number Placeholder 5">
            <a:extLst>
              <a:ext uri="{FF2B5EF4-FFF2-40B4-BE49-F238E27FC236}">
                <a16:creationId xmlns=""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912EA2A2-1905-F64F-A921-98677409C732}"/>
              </a:ext>
            </a:extLst>
          </p:cNvPr>
          <p:cNvSpPr>
            <a:spLocks noGrp="1"/>
          </p:cNvSpPr>
          <p:nvPr>
            <p:ph type="dt" sz="half" idx="10"/>
          </p:nvPr>
        </p:nvSpPr>
        <p:spPr/>
        <p:txBody>
          <a:bodyPr/>
          <a:lstStyle/>
          <a:p>
            <a:fld id="{F175B642-348B-4DFA-A37C-95B73C404205}" type="datetime1">
              <a:rPr lang="en-CA" smtClean="0"/>
              <a:pPr/>
              <a:t>18/10/2021</a:t>
            </a:fld>
            <a:endParaRPr lang="en-US"/>
          </a:p>
        </p:txBody>
      </p:sp>
      <p:sp>
        <p:nvSpPr>
          <p:cNvPr id="6" name="Slide Number Placeholder 5">
            <a:extLst>
              <a:ext uri="{FF2B5EF4-FFF2-40B4-BE49-F238E27FC236}">
                <a16:creationId xmlns=""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6BCD8A8-3C59-E545-B02E-2C1655DF8219}"/>
              </a:ext>
            </a:extLst>
          </p:cNvPr>
          <p:cNvSpPr>
            <a:spLocks noGrp="1"/>
          </p:cNvSpPr>
          <p:nvPr>
            <p:ph type="dt" sz="half" idx="10"/>
          </p:nvPr>
        </p:nvSpPr>
        <p:spPr/>
        <p:txBody>
          <a:bodyPr/>
          <a:lstStyle/>
          <a:p>
            <a:fld id="{5B2E1075-12AC-4FDF-B7E8-29A23F623689}" type="datetime1">
              <a:rPr lang="en-CA" smtClean="0"/>
              <a:pPr/>
              <a:t>18/10/2021</a:t>
            </a:fld>
            <a:endParaRPr lang="en-US"/>
          </a:p>
        </p:txBody>
      </p:sp>
      <p:sp>
        <p:nvSpPr>
          <p:cNvPr id="7" name="Slide Number Placeholder 6">
            <a:extLst>
              <a:ext uri="{FF2B5EF4-FFF2-40B4-BE49-F238E27FC236}">
                <a16:creationId xmlns=""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117F8ED-C600-CB41-A494-4CC0D8ACAEF7}"/>
              </a:ext>
            </a:extLst>
          </p:cNvPr>
          <p:cNvSpPr>
            <a:spLocks noGrp="1"/>
          </p:cNvSpPr>
          <p:nvPr>
            <p:ph type="dt" sz="half" idx="10"/>
          </p:nvPr>
        </p:nvSpPr>
        <p:spPr/>
        <p:txBody>
          <a:bodyPr/>
          <a:lstStyle/>
          <a:p>
            <a:fld id="{171FA3EF-B817-481C-A8AA-D5A7D82E9CC3}" type="datetime1">
              <a:rPr lang="en-CA" smtClean="0"/>
              <a:pPr/>
              <a:t>18/10/2021</a:t>
            </a:fld>
            <a:endParaRPr lang="en-US"/>
          </a:p>
        </p:txBody>
      </p:sp>
      <p:sp>
        <p:nvSpPr>
          <p:cNvPr id="9" name="Slide Number Placeholder 8">
            <a:extLst>
              <a:ext uri="{FF2B5EF4-FFF2-40B4-BE49-F238E27FC236}">
                <a16:creationId xmlns=""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04D16E0-8AC1-FB48-892C-65E7457A1629}"/>
              </a:ext>
            </a:extLst>
          </p:cNvPr>
          <p:cNvSpPr>
            <a:spLocks noGrp="1"/>
          </p:cNvSpPr>
          <p:nvPr>
            <p:ph type="dt" sz="half" idx="10"/>
          </p:nvPr>
        </p:nvSpPr>
        <p:spPr/>
        <p:txBody>
          <a:bodyPr/>
          <a:lstStyle/>
          <a:p>
            <a:fld id="{8B6F4F26-7034-4EB9-9CDD-22F23C9C1354}" type="datetime1">
              <a:rPr lang="en-CA" smtClean="0"/>
              <a:pPr/>
              <a:t>18/10/2021</a:t>
            </a:fld>
            <a:endParaRPr lang="en-US"/>
          </a:p>
        </p:txBody>
      </p:sp>
      <p:sp>
        <p:nvSpPr>
          <p:cNvPr id="5" name="Slide Number Placeholder 4">
            <a:extLst>
              <a:ext uri="{FF2B5EF4-FFF2-40B4-BE49-F238E27FC236}">
                <a16:creationId xmlns=""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5A3B0DD-3463-5344-B094-815387B42932}"/>
              </a:ext>
            </a:extLst>
          </p:cNvPr>
          <p:cNvSpPr>
            <a:spLocks noGrp="1"/>
          </p:cNvSpPr>
          <p:nvPr>
            <p:ph type="dt" sz="half" idx="10"/>
          </p:nvPr>
        </p:nvSpPr>
        <p:spPr/>
        <p:txBody>
          <a:bodyPr/>
          <a:lstStyle/>
          <a:p>
            <a:fld id="{5EFAD25D-4B27-43EA-AF01-1A462DD1FF43}" type="datetime1">
              <a:rPr lang="en-CA" smtClean="0"/>
              <a:pPr/>
              <a:t>18/10/2021</a:t>
            </a:fld>
            <a:endParaRPr lang="en-US"/>
          </a:p>
        </p:txBody>
      </p:sp>
      <p:sp>
        <p:nvSpPr>
          <p:cNvPr id="4" name="Slide Number Placeholder 3">
            <a:extLst>
              <a:ext uri="{FF2B5EF4-FFF2-40B4-BE49-F238E27FC236}">
                <a16:creationId xmlns=""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3027EFE-F754-E54E-92CC-853C3A3E3843}"/>
              </a:ext>
            </a:extLst>
          </p:cNvPr>
          <p:cNvSpPr>
            <a:spLocks noGrp="1"/>
          </p:cNvSpPr>
          <p:nvPr>
            <p:ph type="dt" sz="half" idx="10"/>
          </p:nvPr>
        </p:nvSpPr>
        <p:spPr/>
        <p:txBody>
          <a:bodyPr/>
          <a:lstStyle/>
          <a:p>
            <a:fld id="{7DFB1D42-6CAA-489F-BB76-1AC13F3BDA4F}" type="datetime1">
              <a:rPr lang="en-CA" smtClean="0"/>
              <a:pPr/>
              <a:t>18/10/2021</a:t>
            </a:fld>
            <a:endParaRPr lang="en-US"/>
          </a:p>
        </p:txBody>
      </p:sp>
      <p:sp>
        <p:nvSpPr>
          <p:cNvPr id="7" name="Slide Number Placeholder 6">
            <a:extLst>
              <a:ext uri="{FF2B5EF4-FFF2-40B4-BE49-F238E27FC236}">
                <a16:creationId xmlns=""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94D85BC-44AD-2443-953B-FAF3B3FEC79F}"/>
              </a:ext>
            </a:extLst>
          </p:cNvPr>
          <p:cNvSpPr>
            <a:spLocks noGrp="1"/>
          </p:cNvSpPr>
          <p:nvPr>
            <p:ph type="dt" sz="half" idx="10"/>
          </p:nvPr>
        </p:nvSpPr>
        <p:spPr/>
        <p:txBody>
          <a:bodyPr/>
          <a:lstStyle/>
          <a:p>
            <a:fld id="{00B7D2E5-16A8-47E2-B566-23DDFD73A8A5}" type="datetime1">
              <a:rPr lang="en-CA" smtClean="0"/>
              <a:pPr/>
              <a:t>18/10/2021</a:t>
            </a:fld>
            <a:endParaRPr lang="en-US"/>
          </a:p>
        </p:txBody>
      </p:sp>
      <p:sp>
        <p:nvSpPr>
          <p:cNvPr id="7" name="Slide Number Placeholder 6">
            <a:extLst>
              <a:ext uri="{FF2B5EF4-FFF2-40B4-BE49-F238E27FC236}">
                <a16:creationId xmlns=""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pPr/>
              <a:t>‹#›</a:t>
            </a:fld>
            <a:endParaRPr lang="en-US"/>
          </a:p>
        </p:txBody>
      </p:sp>
    </p:spTree>
    <p:extLst>
      <p:ext uri="{BB962C8B-B14F-4D97-AF65-F5344CB8AC3E}">
        <p14:creationId xmlns=""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8A900CD1-5E1B-4ED0-A88D-CF33C12D3EFE}" type="datetime1">
              <a:rPr lang="en-CA" smtClean="0"/>
              <a:pPr/>
              <a:t>18/10/2021</a:t>
            </a:fld>
            <a:endParaRPr lang="en-US" dirty="0"/>
          </a:p>
        </p:txBody>
      </p:sp>
      <p:sp>
        <p:nvSpPr>
          <p:cNvPr id="6" name="Slide Number Placeholder 5">
            <a:extLst>
              <a:ext uri="{FF2B5EF4-FFF2-40B4-BE49-F238E27FC236}">
                <a16:creationId xmlns=""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C2B0BB-85E7-444B-A033-873561327BFC}"/>
              </a:ext>
            </a:extLst>
          </p:cNvPr>
          <p:cNvSpPr>
            <a:spLocks noGrp="1"/>
          </p:cNvSpPr>
          <p:nvPr>
            <p:ph type="ctrTitle"/>
          </p:nvPr>
        </p:nvSpPr>
        <p:spPr/>
        <p:txBody>
          <a:bodyPr/>
          <a:lstStyle/>
          <a:p>
            <a:r>
              <a:rPr lang="en-US" dirty="0" smtClean="0"/>
              <a:t>HADEETH</a:t>
            </a:r>
            <a:endParaRPr lang="en-US" dirty="0"/>
          </a:p>
        </p:txBody>
      </p:sp>
      <p:sp>
        <p:nvSpPr>
          <p:cNvPr id="3" name="Subtitle 2">
            <a:extLst>
              <a:ext uri="{FF2B5EF4-FFF2-40B4-BE49-F238E27FC236}">
                <a16:creationId xmlns="" xmlns:a16="http://schemas.microsoft.com/office/drawing/2014/main" id="{D2CE41B7-91BB-2643-B51E-9483CCFAA46F}"/>
              </a:ext>
            </a:extLst>
          </p:cNvPr>
          <p:cNvSpPr>
            <a:spLocks noGrp="1"/>
          </p:cNvSpPr>
          <p:nvPr>
            <p:ph type="subTitle" idx="1"/>
          </p:nvPr>
        </p:nvSpPr>
        <p:spPr/>
        <p:txBody>
          <a:bodyPr/>
          <a:lstStyle/>
          <a:p>
            <a:r>
              <a:rPr lang="en-US" b="1" dirty="0" smtClean="0"/>
              <a:t>Imam Adnan </a:t>
            </a:r>
            <a:r>
              <a:rPr lang="en-US" b="1" dirty="0" err="1" smtClean="0"/>
              <a:t>Balihodzic</a:t>
            </a:r>
            <a:endParaRPr lang="en-US" dirty="0"/>
          </a:p>
        </p:txBody>
      </p:sp>
      <p:sp>
        <p:nvSpPr>
          <p:cNvPr id="5" name="Slide Number Placeholder 4">
            <a:extLst>
              <a:ext uri="{FF2B5EF4-FFF2-40B4-BE49-F238E27FC236}">
                <a16:creationId xmlns=""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pPr/>
              <a:t>1</a:t>
            </a:fld>
            <a:endParaRPr lang="en-US"/>
          </a:p>
        </p:txBody>
      </p:sp>
      <p:sp>
        <p:nvSpPr>
          <p:cNvPr id="7" name="TextBox 6">
            <a:extLst>
              <a:ext uri="{FF2B5EF4-FFF2-40B4-BE49-F238E27FC236}">
                <a16:creationId xmlns="" xmlns:a16="http://schemas.microsoft.com/office/drawing/2014/main" id="{3F55A7A9-5738-CF48-B5C0-8FEFD5979462}"/>
              </a:ext>
            </a:extLst>
          </p:cNvPr>
          <p:cNvSpPr txBox="1"/>
          <p:nvPr/>
        </p:nvSpPr>
        <p:spPr>
          <a:xfrm>
            <a:off x="3893025" y="1782325"/>
            <a:ext cx="4649671" cy="369332"/>
          </a:xfrm>
          <a:prstGeom prst="rect">
            <a:avLst/>
          </a:prstGeom>
          <a:noFill/>
        </p:spPr>
        <p:txBody>
          <a:bodyPr wrap="none" rtlCol="0">
            <a:spAutoFit/>
          </a:bodyPr>
          <a:lstStyle/>
          <a:p>
            <a:r>
              <a:rPr lang="en-CA" b="1" dirty="0" smtClean="0">
                <a:solidFill>
                  <a:schemeClr val="bg1"/>
                </a:solidFill>
              </a:rPr>
              <a:t>HAD 121 </a:t>
            </a:r>
            <a:r>
              <a:rPr lang="en-CA" b="1" dirty="0">
                <a:solidFill>
                  <a:schemeClr val="bg1"/>
                </a:solidFill>
              </a:rPr>
              <a:t>– </a:t>
            </a:r>
            <a:r>
              <a:rPr lang="en-CA" b="1" dirty="0" smtClean="0">
                <a:solidFill>
                  <a:schemeClr val="bg1"/>
                </a:solidFill>
              </a:rPr>
              <a:t>Hadeeth </a:t>
            </a:r>
            <a:r>
              <a:rPr lang="en-CA" b="1" dirty="0">
                <a:solidFill>
                  <a:schemeClr val="bg1"/>
                </a:solidFill>
              </a:rPr>
              <a:t>Curriculum – Lecture No. 7</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 xmlns:p14="http://schemas.microsoft.com/office/powerpoint/2010/main" val="393409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i="1" dirty="0"/>
              <a:t> </a:t>
            </a:r>
            <a:endParaRPr lang="en-US" sz="3200" dirty="0"/>
          </a:p>
        </p:txBody>
      </p:sp>
      <p:sp>
        <p:nvSpPr>
          <p:cNvPr id="3" name="Content Placeholder 2"/>
          <p:cNvSpPr>
            <a:spLocks noGrp="1"/>
          </p:cNvSpPr>
          <p:nvPr>
            <p:ph idx="1"/>
          </p:nvPr>
        </p:nvSpPr>
        <p:spPr>
          <a:xfrm>
            <a:off x="838200" y="1567543"/>
            <a:ext cx="10515600" cy="4960263"/>
          </a:xfrm>
        </p:spPr>
        <p:txBody>
          <a:bodyPr>
            <a:noAutofit/>
          </a:bodyPr>
          <a:lstStyle/>
          <a:p>
            <a:r>
              <a:rPr lang="en-US" sz="1500" b="1" dirty="0">
                <a:solidFill>
                  <a:srgbClr val="C00000"/>
                </a:solidFill>
              </a:rPr>
              <a:t>Lessons from this </a:t>
            </a:r>
            <a:r>
              <a:rPr lang="en-US" sz="1500" b="1" dirty="0" err="1" smtClean="0">
                <a:solidFill>
                  <a:srgbClr val="C00000"/>
                </a:solidFill>
              </a:rPr>
              <a:t>Hadeeth</a:t>
            </a:r>
            <a:r>
              <a:rPr lang="en-US" sz="1500" b="1" dirty="0" smtClean="0">
                <a:solidFill>
                  <a:srgbClr val="C00000"/>
                </a:solidFill>
              </a:rPr>
              <a:t>: </a:t>
            </a:r>
            <a:endParaRPr lang="en-US" sz="1500" dirty="0">
              <a:solidFill>
                <a:srgbClr val="C00000"/>
              </a:solidFill>
            </a:endParaRPr>
          </a:p>
          <a:p>
            <a:pPr lvl="0"/>
            <a:r>
              <a:rPr lang="en-US" sz="1500" dirty="0"/>
              <a:t>The reality of this religion, the essence of this religion or a necessary component of this religion is </a:t>
            </a:r>
            <a:r>
              <a:rPr lang="en-US" sz="1500" i="1" dirty="0" err="1"/>
              <a:t>naseehah</a:t>
            </a:r>
            <a:r>
              <a:rPr lang="en-US" sz="1500" dirty="0"/>
              <a:t>. </a:t>
            </a:r>
          </a:p>
          <a:p>
            <a:pPr lvl="0"/>
            <a:r>
              <a:rPr lang="en-US" sz="1500" i="1" dirty="0" err="1"/>
              <a:t>Naseehah</a:t>
            </a:r>
            <a:r>
              <a:rPr lang="en-US" sz="1500" dirty="0"/>
              <a:t> means that the person has a true feeling of well-wishing for others. He wants what is best for them. He strives for that goal in his actions. The result of that true </a:t>
            </a:r>
            <a:r>
              <a:rPr lang="en-US" sz="1500" i="1" dirty="0" err="1"/>
              <a:t>naseehah</a:t>
            </a:r>
            <a:r>
              <a:rPr lang="en-US" sz="1500" dirty="0"/>
              <a:t> is the complete brotherhood feeling of Islam. </a:t>
            </a:r>
          </a:p>
          <a:p>
            <a:pPr lvl="0"/>
            <a:r>
              <a:rPr lang="en-US" sz="1500" i="1" dirty="0" err="1"/>
              <a:t>Naseehah</a:t>
            </a:r>
            <a:r>
              <a:rPr lang="en-US" sz="1500" dirty="0"/>
              <a:t> is to be towards Allah, His book, His Messengers, the leaders of the Muslims and Muslim people in general</a:t>
            </a:r>
            <a:r>
              <a:rPr lang="en-US" sz="1500" dirty="0" smtClean="0"/>
              <a:t>.</a:t>
            </a:r>
            <a:endParaRPr lang="en-US" sz="1500" dirty="0"/>
          </a:p>
          <a:p>
            <a:r>
              <a:rPr lang="en-US" sz="1500" b="1" dirty="0">
                <a:solidFill>
                  <a:srgbClr val="C00000"/>
                </a:solidFill>
              </a:rPr>
              <a:t>Conclusion:</a:t>
            </a:r>
            <a:endParaRPr lang="en-US" sz="1500" dirty="0">
              <a:solidFill>
                <a:srgbClr val="C00000"/>
              </a:solidFill>
            </a:endParaRPr>
          </a:p>
          <a:p>
            <a:r>
              <a:rPr lang="en-US" sz="1500" dirty="0"/>
              <a:t>W</a:t>
            </a:r>
            <a:r>
              <a:rPr lang="en-US" sz="1500" dirty="0" smtClean="0"/>
              <a:t>e </a:t>
            </a:r>
            <a:r>
              <a:rPr lang="en-US" sz="1500" dirty="0"/>
              <a:t>can see that </a:t>
            </a:r>
            <a:r>
              <a:rPr lang="en-US" sz="1500" b="1" i="1" dirty="0" err="1"/>
              <a:t>nasihah</a:t>
            </a:r>
            <a:r>
              <a:rPr lang="en-US" sz="1500" b="1" dirty="0"/>
              <a:t> encompasses everything in Islam, </a:t>
            </a:r>
            <a:r>
              <a:rPr lang="en-US" sz="1500" b="1" dirty="0" err="1"/>
              <a:t>Iman</a:t>
            </a:r>
            <a:r>
              <a:rPr lang="en-US" sz="1500" b="1" dirty="0"/>
              <a:t> and </a:t>
            </a:r>
            <a:r>
              <a:rPr lang="en-US" sz="1500" b="1" dirty="0" err="1"/>
              <a:t>Ihsan</a:t>
            </a:r>
            <a:r>
              <a:rPr lang="en-US" sz="1500" dirty="0"/>
              <a:t>. </a:t>
            </a:r>
            <a:r>
              <a:rPr lang="en-US" sz="1500" dirty="0" err="1"/>
              <a:t>N</a:t>
            </a:r>
            <a:r>
              <a:rPr lang="en-US" sz="1500" i="1" dirty="0" err="1" smtClean="0"/>
              <a:t>aseehah</a:t>
            </a:r>
            <a:r>
              <a:rPr lang="en-US" sz="1500" dirty="0" smtClean="0"/>
              <a:t> </a:t>
            </a:r>
            <a:r>
              <a:rPr lang="en-US" sz="1500" dirty="0"/>
              <a:t>to Allah, His Book, the messenger, the leaders of the Muslims and the common folk </a:t>
            </a:r>
            <a:r>
              <a:rPr lang="en-US" sz="1500" dirty="0" smtClean="0"/>
              <a:t>is </a:t>
            </a:r>
            <a:r>
              <a:rPr lang="en-US" sz="1500" dirty="0"/>
              <a:t>something that affects every second of the Muslim's life. </a:t>
            </a:r>
            <a:endParaRPr lang="en-US" sz="1500" dirty="0" smtClean="0"/>
          </a:p>
          <a:p>
            <a:r>
              <a:rPr lang="en-US" sz="1500" b="1" i="1" dirty="0" err="1" smtClean="0"/>
              <a:t>Naseehah</a:t>
            </a:r>
            <a:r>
              <a:rPr lang="en-US" sz="1500" b="1" dirty="0" smtClean="0"/>
              <a:t> </a:t>
            </a:r>
            <a:r>
              <a:rPr lang="en-US" sz="1500" b="1" dirty="0"/>
              <a:t>also plays an important role for the health of the Muslim society as a whole</a:t>
            </a:r>
            <a:r>
              <a:rPr lang="en-US" sz="1500" dirty="0"/>
              <a:t>. It is one of key aspects </a:t>
            </a:r>
            <a:r>
              <a:rPr lang="en-US" sz="1500" b="1" dirty="0"/>
              <a:t>protecting Muslim society from the spreading of evil</a:t>
            </a:r>
            <a:r>
              <a:rPr lang="en-US" sz="1500" dirty="0"/>
              <a:t>, as those who may slip and commit evil are sincerely, out of love and brotherhood, encouraged and helped to stop. Such behavior </a:t>
            </a:r>
            <a:r>
              <a:rPr lang="en-US" sz="1500" b="1" dirty="0"/>
              <a:t>genders love, cooperation and togetherness among Muslims while removing selfishness and hatred.</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10</a:t>
            </a:fld>
            <a:endParaRPr lang="en-US"/>
          </a:p>
        </p:txBody>
      </p:sp>
    </p:spTree>
    <p:extLst>
      <p:ext uri="{BB962C8B-B14F-4D97-AF65-F5344CB8AC3E}">
        <p14:creationId xmlns="" xmlns:p14="http://schemas.microsoft.com/office/powerpoint/2010/main" val="412960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i="1" dirty="0"/>
              <a:t> </a:t>
            </a:r>
            <a:endParaRPr lang="en-US" sz="3200" dirty="0"/>
          </a:p>
        </p:txBody>
      </p:sp>
      <p:sp>
        <p:nvSpPr>
          <p:cNvPr id="3" name="Content Placeholder 2"/>
          <p:cNvSpPr>
            <a:spLocks noGrp="1"/>
          </p:cNvSpPr>
          <p:nvPr>
            <p:ph idx="1"/>
          </p:nvPr>
        </p:nvSpPr>
        <p:spPr/>
        <p:txBody>
          <a:bodyPr/>
          <a:lstStyle/>
          <a:p>
            <a:r>
              <a:rPr lang="en-US" b="1" dirty="0"/>
              <a:t>Discussion: </a:t>
            </a:r>
            <a:endParaRPr lang="en-US" dirty="0"/>
          </a:p>
          <a:p>
            <a:pPr lvl="0"/>
            <a:r>
              <a:rPr lang="en-US" dirty="0"/>
              <a:t>What is the meaning of </a:t>
            </a:r>
            <a:r>
              <a:rPr lang="en-US" i="1" dirty="0" err="1"/>
              <a:t>Naseehah</a:t>
            </a:r>
            <a:r>
              <a:rPr lang="en-US" dirty="0"/>
              <a:t>?</a:t>
            </a:r>
          </a:p>
          <a:p>
            <a:pPr lvl="0"/>
            <a:r>
              <a:rPr lang="en-US" dirty="0"/>
              <a:t>What does it mean </a:t>
            </a:r>
            <a:r>
              <a:rPr lang="en-US" i="1" dirty="0" err="1"/>
              <a:t>Naseehah</a:t>
            </a:r>
            <a:r>
              <a:rPr lang="en-US" i="1" dirty="0"/>
              <a:t> </a:t>
            </a:r>
            <a:r>
              <a:rPr lang="en-US" dirty="0"/>
              <a:t>to Allah, His Book, His Messenger?</a:t>
            </a:r>
          </a:p>
          <a:p>
            <a:pPr lvl="0"/>
            <a:r>
              <a:rPr lang="en-US" dirty="0"/>
              <a:t>Who are the Leaders of the Muslims?</a:t>
            </a:r>
          </a:p>
          <a:p>
            <a:pPr marL="0" indent="0">
              <a:buNone/>
            </a:pP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11</a:t>
            </a:fld>
            <a:endParaRPr lang="en-US"/>
          </a:p>
        </p:txBody>
      </p:sp>
    </p:spTree>
    <p:extLst>
      <p:ext uri="{BB962C8B-B14F-4D97-AF65-F5344CB8AC3E}">
        <p14:creationId xmlns="" xmlns:p14="http://schemas.microsoft.com/office/powerpoint/2010/main" val="3241397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#8: I have been ordered to fight against the people until they testify</a:t>
            </a:r>
          </a:p>
        </p:txBody>
      </p:sp>
      <p:sp>
        <p:nvSpPr>
          <p:cNvPr id="3" name="Content Placeholder 2"/>
          <p:cNvSpPr>
            <a:spLocks noGrp="1"/>
          </p:cNvSpPr>
          <p:nvPr>
            <p:ph idx="1"/>
          </p:nvPr>
        </p:nvSpPr>
        <p:spPr>
          <a:xfrm>
            <a:off x="838200" y="1690688"/>
            <a:ext cx="10515600" cy="4837118"/>
          </a:xfrm>
        </p:spPr>
        <p:txBody>
          <a:bodyPr>
            <a:noAutofit/>
          </a:bodyPr>
          <a:lstStyle/>
          <a:p>
            <a:pPr algn="r" rtl="1"/>
            <a:r>
              <a:rPr lang="ar-EG" sz="2000" b="1" dirty="0"/>
              <a:t>عَنْ ابْنِ عُمَرَ رَضِيَ اللَّهُ عَنْهُمَا، أَنَّ رَسُولَ اللَّهِ صلى الله عليه و سلم قَالَ:</a:t>
            </a:r>
          </a:p>
          <a:p>
            <a:pPr algn="r" rtl="1"/>
            <a:r>
              <a:rPr lang="ar-EG" sz="2000" b="1" dirty="0"/>
              <a:t>"</a:t>
            </a:r>
            <a:r>
              <a:rPr lang="ar-EG" sz="2000" b="1" dirty="0">
                <a:solidFill>
                  <a:srgbClr val="008000"/>
                </a:solidFill>
              </a:rPr>
              <a:t>أُمِرْتُ أَنْ أُقَاتِلَ النَّاسَ حَتَّى يَشْهَدُوا أَنْ لَا إلَهَ إلَّا اللَّهُ وَأَنَّ مُحَمَّدًا رَسُولُ اللَّهِ، وَيُقِيمُوا الصَّلَاةَ، وَيُؤْتُوا الزَّكَاةَ؛ فَإِذَا فَعَلُوا ذَلِكَ عَصَمُوا مِنِّي دِمَاءَهُمْ وَأَمْوَالَهُمْ إلَّا بِحَقِّ الْإِسْلَامِ، وَحِسَابُهُمْ عَلَى اللَّهِ تَعَالَى</a:t>
            </a:r>
            <a:r>
              <a:rPr lang="ar-EG" sz="2000" b="1" dirty="0" smtClean="0"/>
              <a:t>".</a:t>
            </a:r>
            <a:r>
              <a:rPr lang="en-US" sz="2000" b="1" dirty="0" smtClean="0"/>
              <a:t>  </a:t>
            </a:r>
            <a:r>
              <a:rPr lang="ar-EG" sz="2000" dirty="0" smtClean="0"/>
              <a:t>[</a:t>
            </a:r>
            <a:r>
              <a:rPr lang="ar-EG" sz="2000" dirty="0"/>
              <a:t>رَوَاهُ الْبُخَارِيُّ وَمُسْلِمٌ] </a:t>
            </a:r>
          </a:p>
          <a:p>
            <a:r>
              <a:rPr lang="en-US" sz="1600" b="1" dirty="0"/>
              <a:t>On the authority of Abdullah ibn Umar (may Allah be pleased with him), the Messenger of Allah (peace be upon him) said:</a:t>
            </a:r>
          </a:p>
          <a:p>
            <a:r>
              <a:rPr lang="en-US" sz="1600" b="1" dirty="0">
                <a:solidFill>
                  <a:srgbClr val="008000"/>
                </a:solidFill>
              </a:rPr>
              <a:t>I have been ordered to fight against the people until they testify that there is none worthy of worship except Allah and that Muhammad is the Messenger of Allah, and until they establish the Salah and pay the </a:t>
            </a:r>
            <a:r>
              <a:rPr lang="en-US" sz="1600" b="1" dirty="0" err="1">
                <a:solidFill>
                  <a:srgbClr val="008000"/>
                </a:solidFill>
              </a:rPr>
              <a:t>Zakah</a:t>
            </a:r>
            <a:r>
              <a:rPr lang="en-US" sz="1600" b="1" dirty="0">
                <a:solidFill>
                  <a:srgbClr val="008000"/>
                </a:solidFill>
              </a:rPr>
              <a:t>. And if they do so then they will have gained protection from me for their lives and property, unless [they commit acts that are punishable] in accordance to Islam, and their reckoning will be with Allah the Almighty</a:t>
            </a:r>
            <a:r>
              <a:rPr lang="en-US" sz="1600" b="1" dirty="0" smtClean="0">
                <a:solidFill>
                  <a:srgbClr val="008000"/>
                </a:solidFill>
              </a:rPr>
              <a:t>.</a:t>
            </a:r>
            <a:r>
              <a:rPr lang="en-US" sz="1600" dirty="0">
                <a:solidFill>
                  <a:srgbClr val="008000"/>
                </a:solidFill>
              </a:rPr>
              <a:t> </a:t>
            </a:r>
            <a:r>
              <a:rPr lang="en-US" sz="1600" dirty="0"/>
              <a:t>(Recorded by Bukhari &amp; Muslim)</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12</a:t>
            </a:fld>
            <a:endParaRPr lang="en-US"/>
          </a:p>
        </p:txBody>
      </p:sp>
    </p:spTree>
    <p:extLst>
      <p:ext uri="{BB962C8B-B14F-4D97-AF65-F5344CB8AC3E}">
        <p14:creationId xmlns="" xmlns:p14="http://schemas.microsoft.com/office/powerpoint/2010/main" val="4148789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5481"/>
          </a:xfrm>
        </p:spPr>
        <p:txBody>
          <a:bodyPr>
            <a:normAutofit/>
          </a:bodyPr>
          <a:lstStyle/>
          <a:p>
            <a:r>
              <a:rPr lang="en-US" sz="2800" dirty="0" err="1" smtClean="0"/>
              <a:t>Hadeeth</a:t>
            </a:r>
            <a:r>
              <a:rPr lang="en-US" sz="2800" dirty="0" smtClean="0"/>
              <a:t> </a:t>
            </a:r>
            <a:r>
              <a:rPr lang="en-US" sz="2800" dirty="0"/>
              <a:t>#8: I have been ordered to fight against the people until they testify</a:t>
            </a:r>
          </a:p>
        </p:txBody>
      </p:sp>
      <p:sp>
        <p:nvSpPr>
          <p:cNvPr id="3" name="Content Placeholder 2"/>
          <p:cNvSpPr>
            <a:spLocks noGrp="1"/>
          </p:cNvSpPr>
          <p:nvPr>
            <p:ph idx="1"/>
          </p:nvPr>
        </p:nvSpPr>
        <p:spPr>
          <a:xfrm>
            <a:off x="838200" y="1685109"/>
            <a:ext cx="10515600" cy="4842697"/>
          </a:xfrm>
        </p:spPr>
        <p:txBody>
          <a:bodyPr>
            <a:normAutofit fontScale="77500" lnSpcReduction="20000"/>
          </a:bodyPr>
          <a:lstStyle/>
          <a:p>
            <a:pPr marL="0" indent="0">
              <a:buNone/>
            </a:pPr>
            <a:r>
              <a:rPr lang="en-US" sz="2300" b="1" dirty="0">
                <a:solidFill>
                  <a:srgbClr val="C00000"/>
                </a:solidFill>
              </a:rPr>
              <a:t>Narrator (</a:t>
            </a:r>
            <a:r>
              <a:rPr lang="en-US" sz="2300" b="1" dirty="0" err="1">
                <a:solidFill>
                  <a:srgbClr val="C00000"/>
                </a:solidFill>
              </a:rPr>
              <a:t>Rawi</a:t>
            </a:r>
            <a:r>
              <a:rPr lang="en-US" sz="2300" b="1" dirty="0">
                <a:solidFill>
                  <a:srgbClr val="C00000"/>
                </a:solidFill>
              </a:rPr>
              <a:t>) of this </a:t>
            </a:r>
            <a:r>
              <a:rPr lang="en-US" sz="2300" b="1" dirty="0" err="1" smtClean="0">
                <a:solidFill>
                  <a:srgbClr val="C00000"/>
                </a:solidFill>
              </a:rPr>
              <a:t>hadeeth</a:t>
            </a:r>
            <a:r>
              <a:rPr lang="en-US" sz="2300" b="1" dirty="0" smtClean="0">
                <a:solidFill>
                  <a:srgbClr val="C00000"/>
                </a:solidFill>
              </a:rPr>
              <a:t>:</a:t>
            </a:r>
            <a:endParaRPr lang="en-US" sz="2300" b="1" dirty="0">
              <a:solidFill>
                <a:srgbClr val="C00000"/>
              </a:solidFill>
            </a:endParaRPr>
          </a:p>
          <a:p>
            <a:r>
              <a:rPr lang="en-US" sz="2300" dirty="0"/>
              <a:t>Same as in the </a:t>
            </a:r>
            <a:r>
              <a:rPr lang="en-US" sz="2300" dirty="0" err="1" smtClean="0"/>
              <a:t>Hadeeth</a:t>
            </a:r>
            <a:r>
              <a:rPr lang="en-US" sz="2300" dirty="0" smtClean="0"/>
              <a:t> </a:t>
            </a:r>
            <a:r>
              <a:rPr lang="en-US" sz="2300" dirty="0"/>
              <a:t>#3.</a:t>
            </a:r>
          </a:p>
          <a:p>
            <a:r>
              <a:rPr lang="en-US" sz="2300" b="1" dirty="0">
                <a:solidFill>
                  <a:srgbClr val="C00000"/>
                </a:solidFill>
              </a:rPr>
              <a:t>Importance of this </a:t>
            </a:r>
            <a:r>
              <a:rPr lang="en-US" sz="2300" b="1" dirty="0" err="1" smtClean="0">
                <a:solidFill>
                  <a:srgbClr val="C00000"/>
                </a:solidFill>
              </a:rPr>
              <a:t>hadeeth</a:t>
            </a:r>
            <a:r>
              <a:rPr lang="en-US" sz="2300" b="1" dirty="0" smtClean="0">
                <a:solidFill>
                  <a:srgbClr val="C00000"/>
                </a:solidFill>
              </a:rPr>
              <a:t>:</a:t>
            </a:r>
            <a:endParaRPr lang="en-US" sz="2300" dirty="0">
              <a:solidFill>
                <a:srgbClr val="C00000"/>
              </a:solidFill>
            </a:endParaRPr>
          </a:p>
          <a:p>
            <a:r>
              <a:rPr lang="en-US" sz="2300" dirty="0"/>
              <a:t>I</a:t>
            </a:r>
            <a:r>
              <a:rPr lang="en-US" sz="2300" dirty="0" smtClean="0"/>
              <a:t>t </a:t>
            </a:r>
            <a:r>
              <a:rPr lang="en-US" sz="2300" dirty="0"/>
              <a:t>states the grounds and purposes of Islamic combat. It also declares when a person's blood and wealth are inviolable. It also implies that a Muslim's life may also be taken if he does an act that calls for the death penalty according to Islamic law</a:t>
            </a:r>
            <a:r>
              <a:rPr lang="en-US" sz="2300" dirty="0" smtClean="0"/>
              <a:t>.</a:t>
            </a:r>
          </a:p>
          <a:p>
            <a:r>
              <a:rPr lang="en-US" sz="2300" b="1" dirty="0">
                <a:solidFill>
                  <a:srgbClr val="C00000"/>
                </a:solidFill>
              </a:rPr>
              <a:t>Vocabulary:</a:t>
            </a:r>
            <a:endParaRPr lang="en-US" sz="2300" dirty="0">
              <a:solidFill>
                <a:srgbClr val="C00000"/>
              </a:solidFill>
            </a:endParaRPr>
          </a:p>
          <a:p>
            <a:r>
              <a:rPr lang="en-US" sz="2300" b="1" dirty="0"/>
              <a:t>"their reckoning" </a:t>
            </a:r>
            <a:r>
              <a:rPr lang="en-US" sz="2300" dirty="0"/>
              <a:t>– (</a:t>
            </a:r>
            <a:r>
              <a:rPr lang="en-US" sz="2300" b="1" i="1" dirty="0" err="1">
                <a:solidFill>
                  <a:srgbClr val="008000"/>
                </a:solidFill>
              </a:rPr>
              <a:t>hisaabuhum</a:t>
            </a:r>
            <a:r>
              <a:rPr lang="en-US" sz="2300" dirty="0"/>
              <a:t>) on the Day of Judgment of Allah during which everyone after death is called to account for their actions committed in life.</a:t>
            </a:r>
          </a:p>
          <a:p>
            <a:r>
              <a:rPr lang="en-US" sz="2300" b="1" dirty="0"/>
              <a:t>"upon" </a:t>
            </a:r>
            <a:r>
              <a:rPr lang="en-US" sz="2300" dirty="0"/>
              <a:t>– </a:t>
            </a:r>
            <a:r>
              <a:rPr lang="en-US" sz="2300" i="1" dirty="0"/>
              <a:t>(</a:t>
            </a:r>
            <a:r>
              <a:rPr lang="en-US" sz="2300" b="1" i="1" dirty="0">
                <a:solidFill>
                  <a:srgbClr val="008000"/>
                </a:solidFill>
              </a:rPr>
              <a:t>‘</a:t>
            </a:r>
            <a:r>
              <a:rPr lang="en-US" sz="2300" b="1" i="1" dirty="0" err="1">
                <a:solidFill>
                  <a:srgbClr val="008000"/>
                </a:solidFill>
              </a:rPr>
              <a:t>alaa</a:t>
            </a:r>
            <a:r>
              <a:rPr lang="en-US" sz="2300" dirty="0"/>
              <a:t>) literally this would mean that it is obligatory "upon" Allah, but its meaning here is </a:t>
            </a:r>
            <a:r>
              <a:rPr lang="en-US" sz="2300" b="1" dirty="0"/>
              <a:t>"with" Allah</a:t>
            </a:r>
            <a:r>
              <a:rPr lang="en-US" sz="2300" dirty="0"/>
              <a:t>.</a:t>
            </a:r>
          </a:p>
          <a:p>
            <a:endParaRPr lang="en-US" sz="2000" b="1" dirty="0" smtClean="0">
              <a:ea typeface="Calibri" panose="020F0502020204030204" pitchFamily="34" charset="0"/>
            </a:endParaRPr>
          </a:p>
        </p:txBody>
      </p:sp>
      <p:sp>
        <p:nvSpPr>
          <p:cNvPr id="5" name="Slide Number Placeholder 4"/>
          <p:cNvSpPr>
            <a:spLocks noGrp="1"/>
          </p:cNvSpPr>
          <p:nvPr>
            <p:ph type="sldNum" sz="quarter" idx="12"/>
          </p:nvPr>
        </p:nvSpPr>
        <p:spPr/>
        <p:txBody>
          <a:bodyPr/>
          <a:lstStyle/>
          <a:p>
            <a:fld id="{C8784B88-F3D9-6A4F-9660-1A0A1E561ED7}" type="slidenum">
              <a:rPr lang="en-US" smtClean="0"/>
              <a:pPr/>
              <a:t>13</a:t>
            </a:fld>
            <a:endParaRPr lang="en-US"/>
          </a:p>
        </p:txBody>
      </p:sp>
    </p:spTree>
    <p:extLst>
      <p:ext uri="{BB962C8B-B14F-4D97-AF65-F5344CB8AC3E}">
        <p14:creationId xmlns="" xmlns:p14="http://schemas.microsoft.com/office/powerpoint/2010/main" val="3731850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Hadeeth</a:t>
            </a:r>
            <a:r>
              <a:rPr lang="en-US" sz="3200" dirty="0" smtClean="0"/>
              <a:t> </a:t>
            </a:r>
            <a:r>
              <a:rPr lang="en-US" sz="3200" dirty="0"/>
              <a:t>#8: I have been ordered to fight against the people until they testify</a:t>
            </a:r>
            <a:endParaRPr lang="en-US" dirty="0"/>
          </a:p>
        </p:txBody>
      </p:sp>
      <p:sp>
        <p:nvSpPr>
          <p:cNvPr id="3" name="Content Placeholder 2"/>
          <p:cNvSpPr>
            <a:spLocks noGrp="1"/>
          </p:cNvSpPr>
          <p:nvPr>
            <p:ph idx="1"/>
          </p:nvPr>
        </p:nvSpPr>
        <p:spPr>
          <a:xfrm>
            <a:off x="838200" y="1593670"/>
            <a:ext cx="10515600" cy="4934136"/>
          </a:xfrm>
        </p:spPr>
        <p:txBody>
          <a:bodyPr>
            <a:normAutofit fontScale="55000" lnSpcReduction="20000"/>
          </a:bodyPr>
          <a:lstStyle/>
          <a:p>
            <a:r>
              <a:rPr lang="en-US" b="1" dirty="0">
                <a:solidFill>
                  <a:srgbClr val="C00000"/>
                </a:solidFill>
              </a:rPr>
              <a:t>Explanation of this </a:t>
            </a:r>
            <a:r>
              <a:rPr lang="en-US" b="1" dirty="0" err="1" smtClean="0">
                <a:solidFill>
                  <a:srgbClr val="C00000"/>
                </a:solidFill>
              </a:rPr>
              <a:t>Hadeeth</a:t>
            </a:r>
            <a:r>
              <a:rPr lang="en-US" b="1" dirty="0" smtClean="0">
                <a:solidFill>
                  <a:srgbClr val="C00000"/>
                </a:solidFill>
              </a:rPr>
              <a:t>: </a:t>
            </a:r>
            <a:endParaRPr lang="en-US" dirty="0">
              <a:solidFill>
                <a:srgbClr val="C00000"/>
              </a:solidFill>
            </a:endParaRPr>
          </a:p>
          <a:p>
            <a:r>
              <a:rPr lang="en-US" b="1" dirty="0">
                <a:solidFill>
                  <a:srgbClr val="008000"/>
                </a:solidFill>
              </a:rPr>
              <a:t>"I have been ordered" </a:t>
            </a:r>
            <a:r>
              <a:rPr lang="en-US" dirty="0" smtClean="0"/>
              <a:t>Although </a:t>
            </a:r>
            <a:r>
              <a:rPr lang="en-US" dirty="0"/>
              <a:t>Allah is not explicitly stated, the Prophet's words </a:t>
            </a:r>
            <a:r>
              <a:rPr lang="en-US" b="1" dirty="0"/>
              <a:t>imply that it was Allah who gave this order</a:t>
            </a:r>
            <a:r>
              <a:rPr lang="en-US" dirty="0"/>
              <a:t>. This is because there is no human authority above the Prophet (peace be upon him).</a:t>
            </a:r>
          </a:p>
          <a:p>
            <a:r>
              <a:rPr lang="en-US" b="1" dirty="0">
                <a:solidFill>
                  <a:srgbClr val="008000"/>
                </a:solidFill>
              </a:rPr>
              <a:t>"to fight against the people" </a:t>
            </a:r>
            <a:r>
              <a:rPr lang="en-US" dirty="0" smtClean="0"/>
              <a:t>There </a:t>
            </a:r>
            <a:r>
              <a:rPr lang="en-US" dirty="0"/>
              <a:t>is a difference of opinion concerning who is meant by </a:t>
            </a:r>
            <a:r>
              <a:rPr lang="en-US" b="1" dirty="0"/>
              <a:t>"the people" in this </a:t>
            </a:r>
            <a:r>
              <a:rPr lang="en-US" b="1" dirty="0" err="1" smtClean="0"/>
              <a:t>hadeeth</a:t>
            </a:r>
            <a:r>
              <a:rPr lang="en-US" dirty="0" smtClean="0"/>
              <a:t>. </a:t>
            </a:r>
            <a:r>
              <a:rPr lang="en-US" dirty="0"/>
              <a:t>The </a:t>
            </a:r>
            <a:r>
              <a:rPr lang="en-US" b="1" dirty="0"/>
              <a:t>majority of the scholars think that it refers to the Arab polytheists</a:t>
            </a:r>
            <a:r>
              <a:rPr lang="en-US" dirty="0"/>
              <a:t>. The People of the Book, for example, are excluded when they pay the </a:t>
            </a:r>
            <a:r>
              <a:rPr lang="en-US" i="1" dirty="0" err="1"/>
              <a:t>jizyah</a:t>
            </a:r>
            <a:r>
              <a:rPr lang="en-US" i="1" dirty="0"/>
              <a:t> </a:t>
            </a:r>
            <a:r>
              <a:rPr lang="en-US" dirty="0"/>
              <a:t>(taxes).</a:t>
            </a:r>
          </a:p>
          <a:p>
            <a:r>
              <a:rPr lang="en-US" b="1" dirty="0">
                <a:solidFill>
                  <a:srgbClr val="008000"/>
                </a:solidFill>
              </a:rPr>
              <a:t>"until they testify that there is none worthy of worship except Allah and that Muhammad is the Messenger of Allah, establish the prayer and give the zakat" </a:t>
            </a:r>
            <a:r>
              <a:rPr lang="en-US" dirty="0" smtClean="0"/>
              <a:t>Here</a:t>
            </a:r>
            <a:r>
              <a:rPr lang="en-US" dirty="0"/>
              <a:t>, the Prophet (peace be upon him) stated the acts that one must fulfill for his wealth and life to be considered protected and inviolable.</a:t>
            </a:r>
          </a:p>
          <a:p>
            <a:r>
              <a:rPr lang="en-US" dirty="0"/>
              <a:t>When a person first becomes </a:t>
            </a:r>
            <a:r>
              <a:rPr lang="en-US" b="1" dirty="0"/>
              <a:t>Muslim, the testimony of faith protects his life and wealth</a:t>
            </a:r>
            <a:r>
              <a:rPr lang="en-US" dirty="0"/>
              <a:t>. Then, in this narration, the Prophet (peace be upon him) explicitly mentioned two acts: </a:t>
            </a:r>
            <a:r>
              <a:rPr lang="en-US" b="1" dirty="0"/>
              <a:t>Establishing the Prayer and Paying the Zakat</a:t>
            </a:r>
            <a:r>
              <a:rPr lang="en-US" dirty="0"/>
              <a:t>.</a:t>
            </a:r>
          </a:p>
          <a:p>
            <a:r>
              <a:rPr lang="en-US" dirty="0"/>
              <a:t>This </a:t>
            </a:r>
            <a:r>
              <a:rPr lang="en-US" dirty="0" err="1" smtClean="0"/>
              <a:t>hadeeth</a:t>
            </a:r>
            <a:r>
              <a:rPr lang="en-US" dirty="0" smtClean="0"/>
              <a:t> </a:t>
            </a:r>
            <a:r>
              <a:rPr lang="en-US" dirty="0"/>
              <a:t>is directly concerned with any group of people who refuse to pray or pay the Zakat, such as those during the time of Abu Bakr. This group of renegades is to be fought, even if they continue to profess the </a:t>
            </a:r>
            <a:r>
              <a:rPr lang="en-US" i="1" dirty="0" err="1"/>
              <a:t>Shahaadah</a:t>
            </a:r>
            <a:r>
              <a:rPr lang="en-US" dirty="0"/>
              <a:t>. This </a:t>
            </a:r>
            <a:r>
              <a:rPr lang="en-US" dirty="0" err="1" smtClean="0"/>
              <a:t>hadeeth</a:t>
            </a:r>
            <a:r>
              <a:rPr lang="en-US" dirty="0" smtClean="0"/>
              <a:t> </a:t>
            </a:r>
            <a:r>
              <a:rPr lang="en-US" dirty="0"/>
              <a:t>is directly talking about such </a:t>
            </a:r>
            <a:r>
              <a:rPr lang="en-US" dirty="0" smtClean="0"/>
              <a:t>people.</a:t>
            </a: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14</a:t>
            </a:fld>
            <a:endParaRPr lang="en-US"/>
          </a:p>
        </p:txBody>
      </p:sp>
    </p:spTree>
    <p:extLst>
      <p:ext uri="{BB962C8B-B14F-4D97-AF65-F5344CB8AC3E}">
        <p14:creationId xmlns="" xmlns:p14="http://schemas.microsoft.com/office/powerpoint/2010/main" val="3577946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#8: I have been ordered to fight against the people until they testify</a:t>
            </a:r>
          </a:p>
        </p:txBody>
      </p:sp>
      <p:sp>
        <p:nvSpPr>
          <p:cNvPr id="3" name="Content Placeholder 2"/>
          <p:cNvSpPr>
            <a:spLocks noGrp="1"/>
          </p:cNvSpPr>
          <p:nvPr>
            <p:ph idx="1"/>
          </p:nvPr>
        </p:nvSpPr>
        <p:spPr>
          <a:xfrm>
            <a:off x="838200" y="1690688"/>
            <a:ext cx="10515600" cy="4837117"/>
          </a:xfrm>
        </p:spPr>
        <p:txBody>
          <a:bodyPr>
            <a:normAutofit fontScale="62500" lnSpcReduction="20000"/>
          </a:bodyPr>
          <a:lstStyle/>
          <a:p>
            <a:r>
              <a:rPr lang="en-US" b="1" dirty="0">
                <a:solidFill>
                  <a:srgbClr val="008000"/>
                </a:solidFill>
              </a:rPr>
              <a:t>"Then, if they do that, their blood and wealth will be protected from me" </a:t>
            </a:r>
            <a:r>
              <a:rPr lang="en-US" dirty="0" smtClean="0"/>
              <a:t>The </a:t>
            </a:r>
            <a:r>
              <a:rPr lang="en-US" dirty="0"/>
              <a:t>inviolability and sacredness of a Muslim's blood and wealth is well established in Islam. </a:t>
            </a:r>
            <a:r>
              <a:rPr lang="en-US" b="1" dirty="0"/>
              <a:t>Every Muslim must respect the life, wealth and honor of other Muslims. </a:t>
            </a:r>
            <a:r>
              <a:rPr lang="en-US" dirty="0"/>
              <a:t>The wrongful shedding of a Muslim's blood is one of the greatest sins that a person could commit.</a:t>
            </a:r>
          </a:p>
          <a:p>
            <a:r>
              <a:rPr lang="en-US" b="1" dirty="0">
                <a:solidFill>
                  <a:srgbClr val="008000"/>
                </a:solidFill>
              </a:rPr>
              <a:t>"except in accordance with the right of Islam" </a:t>
            </a:r>
            <a:r>
              <a:rPr lang="en-US" dirty="0" smtClean="0"/>
              <a:t>A </a:t>
            </a:r>
            <a:r>
              <a:rPr lang="en-US" dirty="0"/>
              <a:t>person could possibly perform such a heinous crime that calls for his life to be taken. Most of these </a:t>
            </a:r>
            <a:r>
              <a:rPr lang="en-US" dirty="0" err="1" smtClean="0"/>
              <a:t>hadeeths</a:t>
            </a:r>
            <a:r>
              <a:rPr lang="en-US" dirty="0" smtClean="0"/>
              <a:t> </a:t>
            </a:r>
            <a:r>
              <a:rPr lang="en-US" dirty="0"/>
              <a:t>with similar wordings simply mention the acts of prayer and fasting. However, </a:t>
            </a:r>
            <a:r>
              <a:rPr lang="en-US" b="1" dirty="0"/>
              <a:t>all of the other necessary components of Islam are included under this statement of "the right of Islam."</a:t>
            </a:r>
            <a:r>
              <a:rPr lang="en-US" dirty="0"/>
              <a:t> Hence, </a:t>
            </a:r>
            <a:r>
              <a:rPr lang="en-US" b="1" dirty="0"/>
              <a:t>some commentators conclude that prayer and Zakat were specifically mentioned simply to stress their importance</a:t>
            </a:r>
            <a:r>
              <a:rPr lang="en-US" b="1" dirty="0" smtClean="0"/>
              <a:t>.</a:t>
            </a:r>
            <a:r>
              <a:rPr lang="en-US" b="1" dirty="0"/>
              <a:t> </a:t>
            </a:r>
            <a:endParaRPr lang="en-US" b="1" dirty="0" smtClean="0"/>
          </a:p>
          <a:p>
            <a:r>
              <a:rPr lang="en-US" b="1" dirty="0" smtClean="0">
                <a:solidFill>
                  <a:srgbClr val="008000"/>
                </a:solidFill>
              </a:rPr>
              <a:t>"</a:t>
            </a:r>
            <a:r>
              <a:rPr lang="en-US" b="1" dirty="0">
                <a:solidFill>
                  <a:srgbClr val="008000"/>
                </a:solidFill>
              </a:rPr>
              <a:t>And their reckoning will be with Allah, the Exalted" </a:t>
            </a:r>
            <a:r>
              <a:rPr lang="en-US" dirty="0" smtClean="0"/>
              <a:t>This </a:t>
            </a:r>
            <a:r>
              <a:rPr lang="en-US" dirty="0"/>
              <a:t>portion of the </a:t>
            </a:r>
            <a:r>
              <a:rPr lang="en-US" dirty="0" err="1" smtClean="0"/>
              <a:t>hadeeth</a:t>
            </a:r>
            <a:r>
              <a:rPr lang="en-US" dirty="0" smtClean="0"/>
              <a:t> </a:t>
            </a:r>
            <a:r>
              <a:rPr lang="en-US" dirty="0"/>
              <a:t>demonstrates that people are to be treated according to their outward appearance. That is, </a:t>
            </a:r>
            <a:r>
              <a:rPr lang="en-US" b="1" dirty="0"/>
              <a:t>if a person becomes Muslim </a:t>
            </a:r>
            <a:r>
              <a:rPr lang="en-US" dirty="0"/>
              <a:t>just to save his life or for some worldly goal but he in no way makes that fact apparent, the </a:t>
            </a:r>
            <a:r>
              <a:rPr lang="en-US" b="1" dirty="0"/>
              <a:t>other Muslims have to accept him and treat him as any other Muslim.</a:t>
            </a:r>
            <a:endParaRPr lang="en-US" b="1" dirty="0" smtClean="0"/>
          </a:p>
          <a:p>
            <a:endParaRPr lang="en-US" sz="2100" dirty="0" smtClean="0"/>
          </a:p>
          <a:p>
            <a:endParaRPr lang="en-US" dirty="0"/>
          </a:p>
          <a:p>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15</a:t>
            </a:fld>
            <a:endParaRPr lang="en-US"/>
          </a:p>
        </p:txBody>
      </p:sp>
    </p:spTree>
    <p:extLst>
      <p:ext uri="{BB962C8B-B14F-4D97-AF65-F5344CB8AC3E}">
        <p14:creationId xmlns="" xmlns:p14="http://schemas.microsoft.com/office/powerpoint/2010/main" val="290933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#8: I have been ordered to fight against the people until they testify</a:t>
            </a:r>
          </a:p>
        </p:txBody>
      </p:sp>
      <p:sp>
        <p:nvSpPr>
          <p:cNvPr id="3" name="Content Placeholder 2"/>
          <p:cNvSpPr>
            <a:spLocks noGrp="1"/>
          </p:cNvSpPr>
          <p:nvPr>
            <p:ph idx="1"/>
          </p:nvPr>
        </p:nvSpPr>
        <p:spPr>
          <a:xfrm>
            <a:off x="838200" y="1567544"/>
            <a:ext cx="10515600" cy="4960262"/>
          </a:xfrm>
        </p:spPr>
        <p:txBody>
          <a:bodyPr>
            <a:noAutofit/>
          </a:bodyPr>
          <a:lstStyle/>
          <a:p>
            <a:r>
              <a:rPr lang="en-US" sz="1700" b="1" dirty="0">
                <a:solidFill>
                  <a:srgbClr val="C00000"/>
                </a:solidFill>
              </a:rPr>
              <a:t>Lessons from this </a:t>
            </a:r>
            <a:r>
              <a:rPr lang="en-US" sz="1700" b="1" dirty="0" err="1" smtClean="0">
                <a:solidFill>
                  <a:srgbClr val="C00000"/>
                </a:solidFill>
              </a:rPr>
              <a:t>Hadeeth</a:t>
            </a:r>
            <a:r>
              <a:rPr lang="en-US" sz="1700" b="1" dirty="0" smtClean="0">
                <a:solidFill>
                  <a:srgbClr val="C00000"/>
                </a:solidFill>
              </a:rPr>
              <a:t>: </a:t>
            </a:r>
            <a:endParaRPr lang="en-US" sz="1700" dirty="0">
              <a:solidFill>
                <a:srgbClr val="C00000"/>
              </a:solidFill>
            </a:endParaRPr>
          </a:p>
          <a:p>
            <a:pPr lvl="0"/>
            <a:r>
              <a:rPr lang="en-US" sz="1700" dirty="0"/>
              <a:t>The spreading of the religion of Islam to the people is of utmost importance. </a:t>
            </a:r>
          </a:p>
          <a:p>
            <a:pPr lvl="0"/>
            <a:r>
              <a:rPr lang="en-US" sz="1700" dirty="0"/>
              <a:t>Once the people embrace Islam their wealth and lives become protected. </a:t>
            </a:r>
          </a:p>
          <a:p>
            <a:pPr lvl="0"/>
            <a:r>
              <a:rPr lang="en-US" sz="1700" dirty="0"/>
              <a:t>Allah is the One who knows the Unseen and what is in the hearts. In this world, people are to be treated according to their outward appearance. However, Allah knows who are the true Muslims and who are the insincere and the hypocrites. Hence, Allah will judge them accordingly on the Day of Judgment</a:t>
            </a:r>
            <a:r>
              <a:rPr lang="en-US" sz="1700" dirty="0" smtClean="0"/>
              <a:t>.</a:t>
            </a:r>
            <a:endParaRPr lang="en-US" sz="1700" dirty="0"/>
          </a:p>
          <a:p>
            <a:r>
              <a:rPr lang="en-US" sz="1700" b="1" dirty="0">
                <a:solidFill>
                  <a:srgbClr val="C00000"/>
                </a:solidFill>
              </a:rPr>
              <a:t>Conclusion:</a:t>
            </a:r>
            <a:endParaRPr lang="en-US" sz="1700" dirty="0">
              <a:solidFill>
                <a:srgbClr val="C00000"/>
              </a:solidFill>
            </a:endParaRPr>
          </a:p>
          <a:p>
            <a:r>
              <a:rPr lang="en-US" sz="1700" b="1" dirty="0"/>
              <a:t>Islam is the only true religion. </a:t>
            </a:r>
            <a:r>
              <a:rPr lang="en-US" sz="1700" dirty="0"/>
              <a:t>It is the truth; it is the path of Allah. One of the divine Laws since the earth was created is that evil has always been fighting against truth. </a:t>
            </a:r>
            <a:r>
              <a:rPr lang="en-US" sz="1700" b="1" dirty="0"/>
              <a:t>The truth has to be protected and it needs power to protect it.</a:t>
            </a:r>
            <a:r>
              <a:rPr lang="en-US" sz="1700" dirty="0"/>
              <a:t> This is the main philosophy of </a:t>
            </a:r>
            <a:r>
              <a:rPr lang="en-US" sz="1700" i="1" dirty="0"/>
              <a:t>jihad</a:t>
            </a:r>
            <a:r>
              <a:rPr lang="en-US" sz="1700" dirty="0"/>
              <a:t> in Islam</a:t>
            </a:r>
            <a:r>
              <a:rPr lang="en-US" sz="1700" i="1" dirty="0"/>
              <a:t>: </a:t>
            </a:r>
            <a:r>
              <a:rPr lang="en-US" sz="1700" b="1" i="1" dirty="0" smtClean="0"/>
              <a:t>Jihad</a:t>
            </a:r>
            <a:r>
              <a:rPr lang="en-US" sz="1700" b="1" dirty="0" smtClean="0"/>
              <a:t> </a:t>
            </a:r>
            <a:r>
              <a:rPr lang="en-US" sz="1700" b="1" dirty="0"/>
              <a:t>is to establish and maintain justice and truth</a:t>
            </a:r>
            <a:r>
              <a:rPr lang="en-US" sz="1700" dirty="0"/>
              <a:t>.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16</a:t>
            </a:fld>
            <a:endParaRPr lang="en-US"/>
          </a:p>
        </p:txBody>
      </p:sp>
    </p:spTree>
    <p:extLst>
      <p:ext uri="{BB962C8B-B14F-4D97-AF65-F5344CB8AC3E}">
        <p14:creationId xmlns="" xmlns:p14="http://schemas.microsoft.com/office/powerpoint/2010/main" val="2720097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#8: I have been ordered to fight against the people until they testify</a:t>
            </a:r>
          </a:p>
        </p:txBody>
      </p:sp>
      <p:sp>
        <p:nvSpPr>
          <p:cNvPr id="3" name="Content Placeholder 2"/>
          <p:cNvSpPr>
            <a:spLocks noGrp="1"/>
          </p:cNvSpPr>
          <p:nvPr>
            <p:ph idx="1"/>
          </p:nvPr>
        </p:nvSpPr>
        <p:spPr/>
        <p:txBody>
          <a:bodyPr/>
          <a:lstStyle/>
          <a:p>
            <a:r>
              <a:rPr lang="en-US" b="1" dirty="0">
                <a:solidFill>
                  <a:srgbClr val="C00000"/>
                </a:solidFill>
              </a:rPr>
              <a:t>Discussion: </a:t>
            </a:r>
            <a:endParaRPr lang="en-US" dirty="0">
              <a:solidFill>
                <a:srgbClr val="C00000"/>
              </a:solidFill>
            </a:endParaRPr>
          </a:p>
          <a:p>
            <a:pPr lvl="0"/>
            <a:r>
              <a:rPr lang="en-US" dirty="0"/>
              <a:t>Who are the people that Prophet was ordered to fight against?</a:t>
            </a:r>
          </a:p>
          <a:p>
            <a:pPr lvl="0"/>
            <a:r>
              <a:rPr lang="en-US" dirty="0"/>
              <a:t>How sacred are a Muslim's blood and wealth, and is there any exception?  </a:t>
            </a:r>
          </a:p>
          <a:p>
            <a:pPr lvl="0"/>
            <a:r>
              <a:rPr lang="en-US" dirty="0"/>
              <a:t>What is the meaning of that their reckoning will be with Allah? </a:t>
            </a:r>
          </a:p>
          <a:p>
            <a:pPr marL="0" indent="0">
              <a:buNone/>
            </a:pPr>
            <a:endParaRPr lang="en-US"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17</a:t>
            </a:fld>
            <a:endParaRPr lang="en-US"/>
          </a:p>
        </p:txBody>
      </p:sp>
    </p:spTree>
    <p:extLst>
      <p:ext uri="{BB962C8B-B14F-4D97-AF65-F5344CB8AC3E}">
        <p14:creationId xmlns="" xmlns:p14="http://schemas.microsoft.com/office/powerpoint/2010/main" val="243414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 xmlns:a16="http://schemas.microsoft.com/office/drawing/2014/main" id="{81542286-A1D8-B645-BE41-A0441A30AB55}"/>
              </a:ext>
            </a:extLst>
          </p:cNvPr>
          <p:cNvSpPr>
            <a:spLocks noGrp="1"/>
          </p:cNvSpPr>
          <p:nvPr>
            <p:ph idx="1"/>
          </p:nvPr>
        </p:nvSpPr>
        <p:spPr/>
        <p:txBody>
          <a:bodyPr/>
          <a:lstStyle/>
          <a:p>
            <a:pPr marL="0" indent="0" algn="ctr">
              <a:buNone/>
            </a:pPr>
            <a:r>
              <a:rPr lang="en-US" b="1" dirty="0"/>
              <a:t>Lecture No. 7</a:t>
            </a:r>
            <a:r>
              <a:rPr lang="en-US" b="1" dirty="0" smtClean="0"/>
              <a:t> </a:t>
            </a:r>
            <a:endParaRPr lang="en-US" b="1" dirty="0"/>
          </a:p>
          <a:p>
            <a:pPr marL="0" indent="0" algn="ctr">
              <a:buNone/>
            </a:pPr>
            <a:endParaRPr lang="en-US" b="1" dirty="0"/>
          </a:p>
          <a:p>
            <a:r>
              <a:rPr lang="en-US" b="1" dirty="0" err="1" smtClean="0"/>
              <a:t>Hadeeth</a:t>
            </a:r>
            <a:r>
              <a:rPr lang="en-US" b="1" dirty="0" smtClean="0"/>
              <a:t> </a:t>
            </a:r>
            <a:r>
              <a:rPr lang="en-US" b="1" dirty="0"/>
              <a:t>#7: The religion is </a:t>
            </a:r>
            <a:r>
              <a:rPr lang="en-US" b="1" i="1" dirty="0" err="1" smtClean="0"/>
              <a:t>naseehah</a:t>
            </a:r>
            <a:r>
              <a:rPr lang="en-US" b="1" i="1" dirty="0" smtClean="0"/>
              <a:t> </a:t>
            </a:r>
          </a:p>
          <a:p>
            <a:r>
              <a:rPr lang="en-US" b="1" dirty="0" err="1" smtClean="0"/>
              <a:t>Hadeeth</a:t>
            </a:r>
            <a:r>
              <a:rPr lang="en-US" b="1" dirty="0" smtClean="0"/>
              <a:t> </a:t>
            </a:r>
            <a:r>
              <a:rPr lang="en-US" b="1" dirty="0"/>
              <a:t>#8: I have been ordered to fight against the people until they </a:t>
            </a:r>
            <a:r>
              <a:rPr lang="en-US" b="1" dirty="0" smtClean="0"/>
              <a:t>testify</a:t>
            </a:r>
          </a:p>
        </p:txBody>
      </p:sp>
      <p:sp>
        <p:nvSpPr>
          <p:cNvPr id="5" name="Slide Number Placeholder 4">
            <a:extLst>
              <a:ext uri="{FF2B5EF4-FFF2-40B4-BE49-F238E27FC236}">
                <a16:creationId xmlns=""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pPr/>
              <a:t>2</a:t>
            </a:fld>
            <a:endParaRPr lang="en-US"/>
          </a:p>
        </p:txBody>
      </p:sp>
    </p:spTree>
    <p:extLst>
      <p:ext uri="{BB962C8B-B14F-4D97-AF65-F5344CB8AC3E}">
        <p14:creationId xmlns=""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dirty="0"/>
              <a:t> </a:t>
            </a:r>
          </a:p>
        </p:txBody>
      </p:sp>
      <p:sp>
        <p:nvSpPr>
          <p:cNvPr id="5" name="Slide Number Placeholder 4"/>
          <p:cNvSpPr>
            <a:spLocks noGrp="1"/>
          </p:cNvSpPr>
          <p:nvPr>
            <p:ph type="sldNum" sz="quarter" idx="12"/>
          </p:nvPr>
        </p:nvSpPr>
        <p:spPr/>
        <p:txBody>
          <a:bodyPr/>
          <a:lstStyle/>
          <a:p>
            <a:fld id="{C8784B88-F3D9-6A4F-9660-1A0A1E561ED7}" type="slidenum">
              <a:rPr lang="en-US" smtClean="0"/>
              <a:pPr/>
              <a:t>3</a:t>
            </a:fld>
            <a:endParaRPr lang="en-US"/>
          </a:p>
        </p:txBody>
      </p:sp>
      <p:sp>
        <p:nvSpPr>
          <p:cNvPr id="3" name="Content Placeholder 2"/>
          <p:cNvSpPr>
            <a:spLocks noGrp="1"/>
          </p:cNvSpPr>
          <p:nvPr>
            <p:ph idx="1"/>
          </p:nvPr>
        </p:nvSpPr>
        <p:spPr>
          <a:xfrm>
            <a:off x="838200" y="1854926"/>
            <a:ext cx="10515600" cy="4672880"/>
          </a:xfrm>
        </p:spPr>
        <p:txBody>
          <a:bodyPr>
            <a:normAutofit lnSpcReduction="10000"/>
          </a:bodyPr>
          <a:lstStyle/>
          <a:p>
            <a:pPr algn="r" rtl="1">
              <a:lnSpc>
                <a:spcPct val="107000"/>
              </a:lnSpc>
              <a:spcBef>
                <a:spcPts val="0"/>
              </a:spcBef>
              <a:spcAft>
                <a:spcPts val="800"/>
              </a:spcAft>
            </a:pPr>
            <a:r>
              <a:rPr lang="ar-SA" sz="2800" b="1" dirty="0">
                <a:latin typeface="Calibri" panose="020F0502020204030204" pitchFamily="34" charset="0"/>
                <a:ea typeface="Calibri" panose="020F0502020204030204" pitchFamily="34" charset="0"/>
                <a:cs typeface="Times New Roman" panose="02020603050405020304" pitchFamily="18" charset="0"/>
              </a:rPr>
              <a:t>عَنْ أَبِي رُقَيَّةَ تَمِيمِ بْنِ أَوْسٍ الدَّارِيِّ رَضِيَ اللهُ عَنْهُ أَنَّ النَّبِيَّ صلى الله عليه وسلم قَالَ:</a:t>
            </a:r>
          </a:p>
          <a:p>
            <a:pPr algn="r" rtl="1">
              <a:lnSpc>
                <a:spcPct val="107000"/>
              </a:lnSpc>
              <a:spcBef>
                <a:spcPts val="0"/>
              </a:spcBef>
              <a:spcAft>
                <a:spcPts val="800"/>
              </a:spcAft>
            </a:pPr>
            <a:r>
              <a:rPr lang="ar-SA" sz="28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"الدِّينُ النَّصِيحَةُ." قُلْنَا: لِمَنْ؟ قَالَ: "لِلَّهِ، وَلِكِتَابِهِ، وَلِرَسُولِهِ، وَلِأَئِمَّةِ الْمُسْلِمِينَ وَعَامَّتِهِمْ</a:t>
            </a:r>
            <a:r>
              <a:rPr lang="ar-SA" sz="2800"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a:t>
            </a:r>
            <a:endParaRPr lang="en-US" sz="2800"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endParaRPr>
          </a:p>
          <a:p>
            <a:pPr marL="0" indent="0" algn="r" rtl="1">
              <a:lnSpc>
                <a:spcPct val="107000"/>
              </a:lnSpc>
              <a:spcBef>
                <a:spcPts val="0"/>
              </a:spcBef>
              <a:spcAft>
                <a:spcPts val="800"/>
              </a:spcAft>
              <a:buNone/>
            </a:pPr>
            <a:r>
              <a:rPr lang="en-US" sz="2800" b="1" dirty="0">
                <a:latin typeface="Calibri" panose="020F0502020204030204" pitchFamily="34" charset="0"/>
                <a:ea typeface="Calibri" panose="020F0502020204030204" pitchFamily="34" charset="0"/>
                <a:cs typeface="Times New Roman" panose="02020603050405020304" pitchFamily="18" charset="0"/>
              </a:rPr>
              <a:t> </a:t>
            </a:r>
            <a:r>
              <a:rPr lang="en-US" sz="2800" b="1" dirty="0" smtClean="0">
                <a:latin typeface="Calibri" panose="020F0502020204030204" pitchFamily="34" charset="0"/>
                <a:ea typeface="Calibri" panose="020F0502020204030204" pitchFamily="34" charset="0"/>
                <a:cs typeface="Times New Roman" panose="02020603050405020304" pitchFamily="18" charset="0"/>
              </a:rPr>
              <a:t>  </a:t>
            </a:r>
            <a:r>
              <a:rPr lang="ar-SA" sz="2800" b="1" dirty="0" smtClean="0">
                <a:latin typeface="Calibri" panose="020F0502020204030204" pitchFamily="34" charset="0"/>
                <a:ea typeface="Calibri" panose="020F0502020204030204" pitchFamily="34" charset="0"/>
                <a:cs typeface="Times New Roman" panose="02020603050405020304" pitchFamily="18" charset="0"/>
              </a:rPr>
              <a:t> </a:t>
            </a:r>
            <a:r>
              <a:rPr lang="ar-SA" sz="2800" dirty="0">
                <a:latin typeface="Calibri" panose="020F0502020204030204" pitchFamily="34" charset="0"/>
                <a:ea typeface="Calibri" panose="020F0502020204030204" pitchFamily="34" charset="0"/>
                <a:cs typeface="Times New Roman" panose="02020603050405020304" pitchFamily="18" charset="0"/>
              </a:rPr>
              <a:t>[رَوَاه مُسْلِمٌ] </a:t>
            </a:r>
            <a:endParaRPr lang="ar-SA" sz="28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r" rtl="1">
              <a:lnSpc>
                <a:spcPct val="107000"/>
              </a:lnSpc>
              <a:spcBef>
                <a:spcPts val="0"/>
              </a:spcBef>
              <a:spcAft>
                <a:spcPts val="800"/>
              </a:spcAft>
              <a:buNone/>
            </a:pPr>
            <a:r>
              <a:rPr lang="en-US" sz="24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 </a:t>
            </a:r>
            <a:endParaRPr lang="ar-SA"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On </a:t>
            </a:r>
            <a:r>
              <a:rPr lang="en-US" sz="2400" b="1" dirty="0">
                <a:latin typeface="Calibri" panose="020F0502020204030204" pitchFamily="34" charset="0"/>
                <a:ea typeface="Calibri" panose="020F0502020204030204" pitchFamily="34" charset="0"/>
                <a:cs typeface="Times New Roman" panose="02020603050405020304" pitchFamily="18" charset="0"/>
              </a:rPr>
              <a:t>the authority of Abu </a:t>
            </a:r>
            <a:r>
              <a:rPr lang="en-US" sz="2400" b="1" dirty="0" err="1">
                <a:latin typeface="Calibri" panose="020F0502020204030204" pitchFamily="34" charset="0"/>
                <a:ea typeface="Calibri" panose="020F0502020204030204" pitchFamily="34" charset="0"/>
                <a:cs typeface="Times New Roman" panose="02020603050405020304" pitchFamily="18" charset="0"/>
              </a:rPr>
              <a:t>Ruqayyah</a:t>
            </a: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b="1" dirty="0" err="1">
                <a:latin typeface="Calibri" panose="020F0502020204030204" pitchFamily="34" charset="0"/>
                <a:ea typeface="Calibri" panose="020F0502020204030204" pitchFamily="34" charset="0"/>
                <a:cs typeface="Times New Roman" panose="02020603050405020304" pitchFamily="18" charset="0"/>
              </a:rPr>
              <a:t>Tamim</a:t>
            </a:r>
            <a:r>
              <a:rPr lang="en-US" sz="2400" b="1" dirty="0">
                <a:latin typeface="Calibri" panose="020F0502020204030204" pitchFamily="34" charset="0"/>
                <a:ea typeface="Calibri" panose="020F0502020204030204" pitchFamily="34" charset="0"/>
                <a:cs typeface="Times New Roman" panose="02020603050405020304" pitchFamily="18" charset="0"/>
              </a:rPr>
              <a:t> ibn </a:t>
            </a:r>
            <a:r>
              <a:rPr lang="en-US" sz="2400" b="1" dirty="0" err="1">
                <a:latin typeface="Calibri" panose="020F0502020204030204" pitchFamily="34" charset="0"/>
                <a:ea typeface="Calibri" panose="020F0502020204030204" pitchFamily="34" charset="0"/>
                <a:cs typeface="Times New Roman" panose="02020603050405020304" pitchFamily="18" charset="0"/>
              </a:rPr>
              <a:t>Aus</a:t>
            </a:r>
            <a:r>
              <a:rPr lang="en-US" sz="2400" b="1" dirty="0">
                <a:latin typeface="Calibri" panose="020F0502020204030204" pitchFamily="34" charset="0"/>
                <a:ea typeface="Calibri" panose="020F0502020204030204" pitchFamily="34" charset="0"/>
                <a:cs typeface="Times New Roman" panose="02020603050405020304" pitchFamily="18" charset="0"/>
              </a:rPr>
              <a:t> Al-Dari (may Allah be pleased with him):</a:t>
            </a:r>
          </a:p>
          <a:p>
            <a:pPr>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The Prophet (peace be upon him) said, </a:t>
            </a:r>
            <a:r>
              <a:rPr lang="en-US" sz="24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"The religion is </a:t>
            </a:r>
            <a:r>
              <a:rPr lang="en-US" sz="2400" b="1" dirty="0" err="1">
                <a:solidFill>
                  <a:srgbClr val="008000"/>
                </a:solidFill>
                <a:latin typeface="Calibri" panose="020F0502020204030204" pitchFamily="34" charset="0"/>
                <a:ea typeface="Calibri" panose="020F0502020204030204" pitchFamily="34" charset="0"/>
                <a:cs typeface="Times New Roman" panose="02020603050405020304" pitchFamily="18" charset="0"/>
              </a:rPr>
              <a:t>naseehah</a:t>
            </a:r>
            <a:r>
              <a:rPr lang="en-US" sz="2400" b="1" dirty="0">
                <a:solidFill>
                  <a:srgbClr val="008000"/>
                </a:solidFill>
                <a:latin typeface="Calibri" panose="020F0502020204030204" pitchFamily="34" charset="0"/>
                <a:ea typeface="Calibri" panose="020F0502020204030204" pitchFamily="34" charset="0"/>
                <a:cs typeface="Times New Roman" panose="02020603050405020304" pitchFamily="18" charset="0"/>
              </a:rPr>
              <a:t> (sincerity)." We said, "To whom?" He (peace be upon him) said, "To Allah, His Book, His Messenger, and to the leaders of the Muslims and their common folk."</a:t>
            </a:r>
          </a:p>
          <a:p>
            <a:pPr marL="0" indent="0">
              <a:lnSpc>
                <a:spcPct val="107000"/>
              </a:lnSpc>
              <a:spcBef>
                <a:spcPts val="0"/>
              </a:spcBef>
              <a:spcAft>
                <a:spcPts val="800"/>
              </a:spcAft>
              <a:buNone/>
            </a:pPr>
            <a:r>
              <a:rPr lang="en-US" sz="2400" b="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   </a:t>
            </a:r>
            <a:r>
              <a:rPr lang="en-US" sz="2400" dirty="0" smtClean="0">
                <a:latin typeface="Calibri" panose="020F0502020204030204" pitchFamily="34" charset="0"/>
                <a:ea typeface="Calibri" panose="020F0502020204030204" pitchFamily="34" charset="0"/>
                <a:cs typeface="Times New Roman" panose="02020603050405020304" pitchFamily="18" charset="0"/>
              </a:rPr>
              <a:t>[Muslim</a:t>
            </a:r>
            <a:r>
              <a:rPr lang="en-US" sz="24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 xmlns:p14="http://schemas.microsoft.com/office/powerpoint/2010/main" val="262889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i="1" dirty="0"/>
              <a:t> </a:t>
            </a:r>
          </a:p>
        </p:txBody>
      </p:sp>
      <p:sp>
        <p:nvSpPr>
          <p:cNvPr id="3" name="Content Placeholder 2"/>
          <p:cNvSpPr>
            <a:spLocks noGrp="1"/>
          </p:cNvSpPr>
          <p:nvPr>
            <p:ph idx="1"/>
          </p:nvPr>
        </p:nvSpPr>
        <p:spPr>
          <a:xfrm>
            <a:off x="838200" y="1690688"/>
            <a:ext cx="10515600" cy="4837117"/>
          </a:xfrm>
        </p:spPr>
        <p:txBody>
          <a:bodyPr>
            <a:normAutofit fontScale="25000" lnSpcReduction="20000"/>
          </a:bodyPr>
          <a:lstStyle/>
          <a:p>
            <a:pPr marL="0" indent="0">
              <a:buNone/>
            </a:pPr>
            <a:r>
              <a:rPr lang="en-US" sz="8000" b="1" dirty="0">
                <a:solidFill>
                  <a:srgbClr val="C00000"/>
                </a:solidFill>
              </a:rPr>
              <a:t>Narrator (</a:t>
            </a:r>
            <a:r>
              <a:rPr lang="en-US" sz="8000" b="1" dirty="0" err="1">
                <a:solidFill>
                  <a:srgbClr val="C00000"/>
                </a:solidFill>
              </a:rPr>
              <a:t>Rawi</a:t>
            </a:r>
            <a:r>
              <a:rPr lang="en-US" sz="8000" b="1" dirty="0">
                <a:solidFill>
                  <a:srgbClr val="C00000"/>
                </a:solidFill>
              </a:rPr>
              <a:t>) of this </a:t>
            </a:r>
            <a:r>
              <a:rPr lang="en-US" sz="8000" b="1" dirty="0" err="1" smtClean="0">
                <a:solidFill>
                  <a:srgbClr val="C00000"/>
                </a:solidFill>
              </a:rPr>
              <a:t>hadeeth</a:t>
            </a:r>
            <a:r>
              <a:rPr lang="en-US" sz="8000" b="1" dirty="0" smtClean="0">
                <a:solidFill>
                  <a:srgbClr val="C00000"/>
                </a:solidFill>
              </a:rPr>
              <a:t>:</a:t>
            </a:r>
            <a:endParaRPr lang="en-US" sz="8000" b="1" dirty="0">
              <a:solidFill>
                <a:srgbClr val="C00000"/>
              </a:solidFill>
            </a:endParaRPr>
          </a:p>
          <a:p>
            <a:r>
              <a:rPr lang="en-US" sz="8000" b="1" i="1" dirty="0" err="1">
                <a:solidFill>
                  <a:srgbClr val="C00000"/>
                </a:solidFill>
              </a:rPr>
              <a:t>Tameem</a:t>
            </a:r>
            <a:r>
              <a:rPr lang="en-US" sz="8000" b="1" i="1" dirty="0">
                <a:solidFill>
                  <a:srgbClr val="C00000"/>
                </a:solidFill>
              </a:rPr>
              <a:t> ibn Aws al-</a:t>
            </a:r>
            <a:r>
              <a:rPr lang="en-US" sz="8000" b="1" i="1" dirty="0" err="1">
                <a:solidFill>
                  <a:srgbClr val="C00000"/>
                </a:solidFill>
              </a:rPr>
              <a:t>Daari</a:t>
            </a:r>
            <a:r>
              <a:rPr lang="en-US" sz="8000" b="1" dirty="0">
                <a:solidFill>
                  <a:srgbClr val="C00000"/>
                </a:solidFill>
              </a:rPr>
              <a:t> </a:t>
            </a:r>
            <a:r>
              <a:rPr lang="en-US" sz="8000" dirty="0"/>
              <a:t>is a well-known Companion of the Prophet (peace be upon him). He embraced Islam in the year 9 A.H. Prior to that, he was a Christian; some say that he was </a:t>
            </a:r>
            <a:r>
              <a:rPr lang="en-US" sz="8000" dirty="0">
                <a:solidFill>
                  <a:srgbClr val="C00000"/>
                </a:solidFill>
              </a:rPr>
              <a:t>a monk</a:t>
            </a:r>
            <a:r>
              <a:rPr lang="en-US" sz="8000" dirty="0"/>
              <a:t>. </a:t>
            </a:r>
            <a:endParaRPr lang="en-US" sz="8000" dirty="0" smtClean="0"/>
          </a:p>
          <a:p>
            <a:r>
              <a:rPr lang="en-US" sz="8000" dirty="0" smtClean="0"/>
              <a:t>He </a:t>
            </a:r>
            <a:r>
              <a:rPr lang="en-US" sz="8000" dirty="0"/>
              <a:t>participated in a number of ' the battles of the Prophet (peace be upon him). He lived in Madinah. But after the death of </a:t>
            </a:r>
            <a:r>
              <a:rPr lang="en-US" sz="8000" dirty="0" err="1"/>
              <a:t>Uthmaan</a:t>
            </a:r>
            <a:r>
              <a:rPr lang="en-US" sz="8000" dirty="0"/>
              <a:t>, he moved to Syria. </a:t>
            </a:r>
            <a:endParaRPr lang="en-US" sz="8000" dirty="0" smtClean="0"/>
          </a:p>
          <a:p>
            <a:r>
              <a:rPr lang="en-US" sz="8000" dirty="0" smtClean="0"/>
              <a:t>He </a:t>
            </a:r>
            <a:r>
              <a:rPr lang="en-US" sz="8000" dirty="0"/>
              <a:t>was known for his performance of the late-night prayers and his reading of the Quran</a:t>
            </a:r>
            <a:r>
              <a:rPr lang="en-US" sz="8000" dirty="0" smtClean="0"/>
              <a:t>.</a:t>
            </a:r>
          </a:p>
          <a:p>
            <a:r>
              <a:rPr lang="en-US" sz="8000" dirty="0" smtClean="0"/>
              <a:t>He </a:t>
            </a:r>
            <a:r>
              <a:rPr lang="en-US" sz="8000" dirty="0"/>
              <a:t>was accredited with being the first person who put lanterns in the mosques. </a:t>
            </a:r>
            <a:endParaRPr lang="en-US" sz="8000" dirty="0" smtClean="0"/>
          </a:p>
          <a:p>
            <a:r>
              <a:rPr lang="en-US" sz="8000" dirty="0" smtClean="0"/>
              <a:t>He </a:t>
            </a:r>
            <a:r>
              <a:rPr lang="en-US" sz="8000" dirty="0"/>
              <a:t>died in the year 40 A.H. in Palestine. Overall, one can find </a:t>
            </a:r>
            <a:r>
              <a:rPr lang="en-US" sz="8000" dirty="0">
                <a:solidFill>
                  <a:srgbClr val="C00000"/>
                </a:solidFill>
              </a:rPr>
              <a:t>18 </a:t>
            </a:r>
            <a:r>
              <a:rPr lang="en-US" sz="8000" dirty="0" err="1" smtClean="0">
                <a:solidFill>
                  <a:srgbClr val="C00000"/>
                </a:solidFill>
              </a:rPr>
              <a:t>hadeeth</a:t>
            </a:r>
            <a:r>
              <a:rPr lang="en-US" sz="8000" dirty="0" smtClean="0">
                <a:solidFill>
                  <a:srgbClr val="C00000"/>
                </a:solidFill>
              </a:rPr>
              <a:t> </a:t>
            </a:r>
            <a:r>
              <a:rPr lang="en-US" sz="8000" dirty="0">
                <a:solidFill>
                  <a:srgbClr val="C00000"/>
                </a:solidFill>
              </a:rPr>
              <a:t>narrated </a:t>
            </a:r>
            <a:r>
              <a:rPr lang="en-US" sz="8000" dirty="0"/>
              <a:t>by </a:t>
            </a:r>
            <a:r>
              <a:rPr lang="en-US" sz="8000" dirty="0" err="1"/>
              <a:t>Tameem</a:t>
            </a:r>
            <a:r>
              <a:rPr lang="en-US" sz="8000" dirty="0"/>
              <a:t> in the well-known books of </a:t>
            </a:r>
            <a:r>
              <a:rPr lang="en-US" sz="8000" dirty="0" err="1" smtClean="0"/>
              <a:t>hadeeth</a:t>
            </a:r>
            <a:r>
              <a:rPr lang="en-US" sz="8000" dirty="0" smtClean="0"/>
              <a:t>.</a:t>
            </a:r>
            <a:r>
              <a:rPr lang="en-US" sz="1400" dirty="0" smtClean="0"/>
              <a:t/>
            </a:r>
            <a:br>
              <a:rPr lang="en-US" sz="1400" dirty="0" smtClean="0"/>
            </a:br>
            <a:endParaRPr lang="en-US" sz="14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4</a:t>
            </a:fld>
            <a:endParaRPr lang="en-US"/>
          </a:p>
        </p:txBody>
      </p:sp>
    </p:spTree>
    <p:extLst>
      <p:ext uri="{BB962C8B-B14F-4D97-AF65-F5344CB8AC3E}">
        <p14:creationId xmlns="" xmlns:p14="http://schemas.microsoft.com/office/powerpoint/2010/main" val="503511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i="1" dirty="0"/>
              <a:t> </a:t>
            </a:r>
            <a:endParaRPr lang="en-US" sz="3200" dirty="0"/>
          </a:p>
        </p:txBody>
      </p:sp>
      <p:sp>
        <p:nvSpPr>
          <p:cNvPr id="3" name="Content Placeholder 2"/>
          <p:cNvSpPr>
            <a:spLocks noGrp="1"/>
          </p:cNvSpPr>
          <p:nvPr>
            <p:ph idx="1"/>
          </p:nvPr>
        </p:nvSpPr>
        <p:spPr>
          <a:xfrm>
            <a:off x="838200" y="1825624"/>
            <a:ext cx="10515600" cy="4702181"/>
          </a:xfrm>
        </p:spPr>
        <p:txBody>
          <a:bodyPr>
            <a:normAutofit fontScale="92500" lnSpcReduction="10000"/>
          </a:bodyPr>
          <a:lstStyle/>
          <a:p>
            <a:r>
              <a:rPr lang="en-US" b="1" dirty="0">
                <a:solidFill>
                  <a:srgbClr val="C00000"/>
                </a:solidFill>
              </a:rPr>
              <a:t>Importance of </a:t>
            </a:r>
            <a:r>
              <a:rPr lang="en-US" b="1" dirty="0" smtClean="0">
                <a:solidFill>
                  <a:srgbClr val="C00000"/>
                </a:solidFill>
              </a:rPr>
              <a:t>this </a:t>
            </a:r>
            <a:r>
              <a:rPr lang="en-US" b="1" dirty="0" err="1" smtClean="0">
                <a:solidFill>
                  <a:srgbClr val="C00000"/>
                </a:solidFill>
              </a:rPr>
              <a:t>hadeeth</a:t>
            </a:r>
            <a:r>
              <a:rPr lang="en-US" b="1" dirty="0" smtClean="0">
                <a:solidFill>
                  <a:srgbClr val="C00000"/>
                </a:solidFill>
              </a:rPr>
              <a:t>:</a:t>
            </a:r>
            <a:endParaRPr lang="en-US" b="1" dirty="0" smtClean="0">
              <a:solidFill>
                <a:srgbClr val="C00000"/>
              </a:solidFill>
            </a:endParaRPr>
          </a:p>
          <a:p>
            <a:r>
              <a:rPr lang="en-US" dirty="0"/>
              <a:t>Some of the scholars said that if thousands of </a:t>
            </a:r>
            <a:r>
              <a:rPr lang="en-US" dirty="0" err="1" smtClean="0"/>
              <a:t>hadeeth</a:t>
            </a:r>
            <a:r>
              <a:rPr lang="en-US" dirty="0" smtClean="0"/>
              <a:t> </a:t>
            </a:r>
            <a:r>
              <a:rPr lang="en-US" dirty="0"/>
              <a:t>of the Prophet (peace be upon him) would be lost, this </a:t>
            </a:r>
            <a:r>
              <a:rPr lang="en-US" dirty="0" err="1" smtClean="0"/>
              <a:t>hadeeth</a:t>
            </a:r>
            <a:r>
              <a:rPr lang="en-US" dirty="0" smtClean="0"/>
              <a:t> </a:t>
            </a:r>
            <a:r>
              <a:rPr lang="en-US" dirty="0"/>
              <a:t>would be sufficient to guide the Muslims. </a:t>
            </a:r>
            <a:endParaRPr lang="en-US" dirty="0" smtClean="0"/>
          </a:p>
          <a:p>
            <a:r>
              <a:rPr lang="en-US" dirty="0" smtClean="0"/>
              <a:t>Imam </a:t>
            </a:r>
            <a:r>
              <a:rPr lang="en-US" dirty="0"/>
              <a:t>Abu </a:t>
            </a:r>
            <a:r>
              <a:rPr lang="en-US" dirty="0" err="1"/>
              <a:t>Dawood</a:t>
            </a:r>
            <a:r>
              <a:rPr lang="en-US" dirty="0"/>
              <a:t> stated that this is one of the </a:t>
            </a:r>
            <a:r>
              <a:rPr lang="en-US" dirty="0" err="1" smtClean="0"/>
              <a:t>hadeeth</a:t>
            </a:r>
            <a:r>
              <a:rPr lang="en-US" dirty="0" smtClean="0"/>
              <a:t> </a:t>
            </a:r>
            <a:r>
              <a:rPr lang="en-US" dirty="0"/>
              <a:t>around which all of </a:t>
            </a:r>
            <a:r>
              <a:rPr lang="en-US" i="1" dirty="0" err="1"/>
              <a:t>fiqh</a:t>
            </a:r>
            <a:r>
              <a:rPr lang="en-US" dirty="0"/>
              <a:t> revolves. </a:t>
            </a:r>
            <a:endParaRPr lang="en-US" dirty="0" smtClean="0"/>
          </a:p>
          <a:p>
            <a:r>
              <a:rPr lang="en-US" dirty="0" smtClean="0"/>
              <a:t>Some </a:t>
            </a:r>
            <a:r>
              <a:rPr lang="en-US" dirty="0"/>
              <a:t>scholars have called this </a:t>
            </a:r>
            <a:r>
              <a:rPr lang="en-US" dirty="0" err="1" smtClean="0"/>
              <a:t>hadeeth</a:t>
            </a:r>
            <a:r>
              <a:rPr lang="en-US" dirty="0" smtClean="0"/>
              <a:t> </a:t>
            </a:r>
            <a:r>
              <a:rPr lang="en-US" dirty="0"/>
              <a:t>one fourth of the religion but, in fact, its meaning encompasses the entirety of the religion of Islam.</a:t>
            </a:r>
          </a:p>
        </p:txBody>
      </p:sp>
      <p:sp>
        <p:nvSpPr>
          <p:cNvPr id="5" name="Slide Number Placeholder 4"/>
          <p:cNvSpPr>
            <a:spLocks noGrp="1"/>
          </p:cNvSpPr>
          <p:nvPr>
            <p:ph type="sldNum" sz="quarter" idx="12"/>
          </p:nvPr>
        </p:nvSpPr>
        <p:spPr/>
        <p:txBody>
          <a:bodyPr/>
          <a:lstStyle/>
          <a:p>
            <a:fld id="{C8784B88-F3D9-6A4F-9660-1A0A1E561ED7}" type="slidenum">
              <a:rPr lang="en-US" smtClean="0"/>
              <a:pPr/>
              <a:t>5</a:t>
            </a:fld>
            <a:endParaRPr lang="en-US"/>
          </a:p>
        </p:txBody>
      </p:sp>
    </p:spTree>
    <p:extLst>
      <p:ext uri="{BB962C8B-B14F-4D97-AF65-F5344CB8AC3E}">
        <p14:creationId xmlns="" xmlns:p14="http://schemas.microsoft.com/office/powerpoint/2010/main" val="342459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Hadeeth</a:t>
            </a:r>
            <a:r>
              <a:rPr lang="en-US" sz="3600" dirty="0" smtClean="0"/>
              <a:t> </a:t>
            </a:r>
            <a:r>
              <a:rPr lang="en-US" sz="3600" dirty="0"/>
              <a:t>#7: The religion is </a:t>
            </a:r>
            <a:r>
              <a:rPr lang="en-US" sz="3600" i="1" dirty="0" err="1"/>
              <a:t>naseehah</a:t>
            </a:r>
            <a:r>
              <a:rPr lang="en-US" sz="3600" i="1" dirty="0"/>
              <a:t> </a:t>
            </a:r>
            <a:endParaRPr lang="en-US" sz="3600" dirty="0"/>
          </a:p>
        </p:txBody>
      </p:sp>
      <p:sp>
        <p:nvSpPr>
          <p:cNvPr id="3" name="Content Placeholder 2"/>
          <p:cNvSpPr>
            <a:spLocks noGrp="1"/>
          </p:cNvSpPr>
          <p:nvPr>
            <p:ph idx="1"/>
          </p:nvPr>
        </p:nvSpPr>
        <p:spPr>
          <a:xfrm>
            <a:off x="838200" y="1690688"/>
            <a:ext cx="10515600" cy="4837118"/>
          </a:xfrm>
        </p:spPr>
        <p:txBody>
          <a:bodyPr>
            <a:normAutofit/>
          </a:bodyPr>
          <a:lstStyle/>
          <a:p>
            <a:pPr marL="0" indent="0">
              <a:buNone/>
            </a:pPr>
            <a:r>
              <a:rPr lang="en-US" b="1" dirty="0">
                <a:solidFill>
                  <a:srgbClr val="C00000"/>
                </a:solidFill>
              </a:rPr>
              <a:t>Vocabulary:</a:t>
            </a:r>
            <a:endParaRPr lang="en-US" dirty="0">
              <a:solidFill>
                <a:srgbClr val="C00000"/>
              </a:solidFill>
            </a:endParaRPr>
          </a:p>
          <a:p>
            <a:r>
              <a:rPr lang="en-US" b="1" i="1" dirty="0"/>
              <a:t>Al-</a:t>
            </a:r>
            <a:r>
              <a:rPr lang="en-US" b="1" i="1" dirty="0" err="1"/>
              <a:t>Deen</a:t>
            </a:r>
            <a:r>
              <a:rPr lang="en-US" dirty="0"/>
              <a:t> - "the religion", i.e. Islam</a:t>
            </a:r>
          </a:p>
          <a:p>
            <a:r>
              <a:rPr lang="en-US" b="1" i="1" dirty="0"/>
              <a:t>Al-</a:t>
            </a:r>
            <a:r>
              <a:rPr lang="en-US" b="1" i="1" dirty="0" err="1"/>
              <a:t>Naseehah</a:t>
            </a:r>
            <a:r>
              <a:rPr lang="en-US" dirty="0"/>
              <a:t> - "sincerity, good advice, well-wishing".</a:t>
            </a:r>
          </a:p>
          <a:p>
            <a:r>
              <a:rPr lang="en-US" dirty="0"/>
              <a:t>"to Allah,"/ "to the leaders,"/ "their general or common people," - the </a:t>
            </a:r>
            <a:r>
              <a:rPr lang="en-US" b="1" i="1" dirty="0" err="1"/>
              <a:t>kasra</a:t>
            </a:r>
            <a:r>
              <a:rPr lang="en-US" b="1" dirty="0"/>
              <a:t> under the first lam </a:t>
            </a:r>
            <a:r>
              <a:rPr lang="en-US" dirty="0"/>
              <a:t>gives the meaning, </a:t>
            </a:r>
            <a:r>
              <a:rPr lang="en-US" b="1" dirty="0"/>
              <a:t>"to" </a:t>
            </a:r>
            <a:r>
              <a:rPr lang="en-US" dirty="0"/>
              <a:t>or </a:t>
            </a:r>
            <a:r>
              <a:rPr lang="en-US" b="1" dirty="0"/>
              <a:t>"for"</a:t>
            </a:r>
            <a:r>
              <a:rPr lang="en-US" dirty="0"/>
              <a:t>.</a:t>
            </a:r>
          </a:p>
          <a:p>
            <a:pPr marL="0" marR="0" indent="0" algn="just">
              <a:lnSpc>
                <a:spcPct val="107000"/>
              </a:lnSpc>
              <a:spcBef>
                <a:spcPts val="0"/>
              </a:spcBef>
              <a:spcAft>
                <a:spcPts val="800"/>
              </a:spcAft>
              <a:buNone/>
            </a:pPr>
            <a:endParaRPr lang="en-US" b="1"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6</a:t>
            </a:fld>
            <a:endParaRPr lang="en-US"/>
          </a:p>
        </p:txBody>
      </p:sp>
    </p:spTree>
    <p:extLst>
      <p:ext uri="{BB962C8B-B14F-4D97-AF65-F5344CB8AC3E}">
        <p14:creationId xmlns="" xmlns:p14="http://schemas.microsoft.com/office/powerpoint/2010/main" val="4488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599" cy="1325563"/>
          </a:xfrm>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i="1" dirty="0"/>
              <a:t> </a:t>
            </a:r>
            <a:endParaRPr lang="en-US" sz="3200" dirty="0"/>
          </a:p>
        </p:txBody>
      </p:sp>
      <p:sp>
        <p:nvSpPr>
          <p:cNvPr id="3" name="Content Placeholder 2"/>
          <p:cNvSpPr>
            <a:spLocks noGrp="1"/>
          </p:cNvSpPr>
          <p:nvPr>
            <p:ph idx="1"/>
          </p:nvPr>
        </p:nvSpPr>
        <p:spPr>
          <a:xfrm>
            <a:off x="838200" y="1580606"/>
            <a:ext cx="10515600" cy="4947200"/>
          </a:xfrm>
        </p:spPr>
        <p:txBody>
          <a:bodyPr>
            <a:noAutofit/>
          </a:bodyPr>
          <a:lstStyle/>
          <a:p>
            <a:pPr marL="0" indent="0">
              <a:buNone/>
            </a:pPr>
            <a:r>
              <a:rPr lang="en-US" sz="1500" b="1" dirty="0" smtClean="0">
                <a:solidFill>
                  <a:srgbClr val="C00000"/>
                </a:solidFill>
              </a:rPr>
              <a:t>Explanation </a:t>
            </a:r>
            <a:r>
              <a:rPr lang="en-US" sz="1500" b="1" dirty="0">
                <a:solidFill>
                  <a:srgbClr val="C00000"/>
                </a:solidFill>
              </a:rPr>
              <a:t>of this </a:t>
            </a:r>
            <a:r>
              <a:rPr lang="en-US" sz="1500" b="1" dirty="0" err="1" smtClean="0">
                <a:solidFill>
                  <a:srgbClr val="C00000"/>
                </a:solidFill>
              </a:rPr>
              <a:t>Hadeeth</a:t>
            </a:r>
            <a:r>
              <a:rPr lang="en-US" sz="1500" b="1" dirty="0" smtClean="0">
                <a:solidFill>
                  <a:srgbClr val="C00000"/>
                </a:solidFill>
              </a:rPr>
              <a:t> </a:t>
            </a:r>
            <a:endParaRPr lang="en-US" sz="1500" b="1" dirty="0" smtClean="0">
              <a:solidFill>
                <a:srgbClr val="C00000"/>
              </a:solidFill>
            </a:endParaRPr>
          </a:p>
          <a:p>
            <a:r>
              <a:rPr lang="en-US" sz="1500" b="1" dirty="0">
                <a:solidFill>
                  <a:srgbClr val="008000"/>
                </a:solidFill>
              </a:rPr>
              <a:t>"The religion is the </a:t>
            </a:r>
            <a:r>
              <a:rPr lang="en-US" sz="1500" b="1" dirty="0" err="1">
                <a:solidFill>
                  <a:srgbClr val="008000"/>
                </a:solidFill>
              </a:rPr>
              <a:t>naseehah</a:t>
            </a:r>
            <a:r>
              <a:rPr lang="en-US" sz="1500" b="1" dirty="0">
                <a:solidFill>
                  <a:srgbClr val="008000"/>
                </a:solidFill>
              </a:rPr>
              <a:t>." </a:t>
            </a:r>
            <a:r>
              <a:rPr lang="en-US" sz="1500" dirty="0" smtClean="0"/>
              <a:t>In </a:t>
            </a:r>
            <a:r>
              <a:rPr lang="en-US" sz="1500" dirty="0"/>
              <a:t>this one brief sentence the Prophet (peace be upon him) has described the essence of Islam. Its implication is one of all inclusiveness. One of the interpretations of this is that </a:t>
            </a:r>
            <a:r>
              <a:rPr lang="en-US" sz="1500" b="1" dirty="0"/>
              <a:t>one's religion cannot be complete unless he fulfills the </a:t>
            </a:r>
            <a:r>
              <a:rPr lang="en-US" sz="1500" b="1" i="1" dirty="0" err="1"/>
              <a:t>naseehah</a:t>
            </a:r>
            <a:r>
              <a:rPr lang="en-US" sz="1500" b="1" dirty="0"/>
              <a:t> to Allah, His book and the others mentioned in the </a:t>
            </a:r>
            <a:r>
              <a:rPr lang="en-US" sz="1500" b="1" smtClean="0"/>
              <a:t>hadeeth.</a:t>
            </a:r>
            <a:endParaRPr lang="en-US" sz="1500" b="1" dirty="0"/>
          </a:p>
          <a:p>
            <a:r>
              <a:rPr lang="en-US" sz="1500" b="1" i="1" dirty="0" err="1"/>
              <a:t>Naseehah</a:t>
            </a:r>
            <a:r>
              <a:rPr lang="en-US" sz="1500" dirty="0"/>
              <a:t> is very difficult to </a:t>
            </a:r>
            <a:r>
              <a:rPr lang="en-US" sz="1500" dirty="0" smtClean="0"/>
              <a:t>translate. </a:t>
            </a:r>
            <a:r>
              <a:rPr lang="en-US" sz="1500" dirty="0"/>
              <a:t>It is usually translated as "sincerity</a:t>
            </a:r>
            <a:r>
              <a:rPr lang="en-US" sz="1500" dirty="0" smtClean="0"/>
              <a:t>". However, the word </a:t>
            </a:r>
            <a:r>
              <a:rPr lang="en-US" sz="1500" b="1" i="1" dirty="0" err="1" smtClean="0"/>
              <a:t>naseehah</a:t>
            </a:r>
            <a:r>
              <a:rPr lang="en-US" sz="1500" b="1" dirty="0" smtClean="0"/>
              <a:t> </a:t>
            </a:r>
            <a:r>
              <a:rPr lang="en-US" sz="1500" b="1" dirty="0"/>
              <a:t>has two basic linguist meanings:</a:t>
            </a:r>
            <a:r>
              <a:rPr lang="en-US" sz="1500" dirty="0"/>
              <a:t> (1) </a:t>
            </a:r>
            <a:r>
              <a:rPr lang="en-US" sz="1500" b="1" dirty="0"/>
              <a:t>to clean, purify or improve something</a:t>
            </a:r>
            <a:r>
              <a:rPr lang="en-US" sz="1500" dirty="0"/>
              <a:t> of all unwanted elements, as in purifying honey from unwanted materials, and (2) </a:t>
            </a:r>
            <a:r>
              <a:rPr lang="en-US" sz="1500" b="1" dirty="0"/>
              <a:t>to unite or join something together </a:t>
            </a:r>
            <a:r>
              <a:rPr lang="en-US" sz="1500" dirty="0"/>
              <a:t>that is scattered or separated, as in sewing a garment. </a:t>
            </a:r>
          </a:p>
          <a:p>
            <a:r>
              <a:rPr lang="en-US" sz="1500" dirty="0"/>
              <a:t>Based on the linguistic roots and the Quranic usage of the term, </a:t>
            </a:r>
            <a:r>
              <a:rPr lang="en-US" sz="1500" b="1" i="1" dirty="0" err="1"/>
              <a:t>naseehah</a:t>
            </a:r>
            <a:r>
              <a:rPr lang="en-US" sz="1500" b="1" dirty="0"/>
              <a:t> </a:t>
            </a:r>
            <a:r>
              <a:rPr lang="en-US" sz="1500" dirty="0"/>
              <a:t>is that a person in both his intention and his actions, desires what is best for the other person (</a:t>
            </a:r>
            <a:r>
              <a:rPr lang="en-US" sz="1500" b="1" dirty="0"/>
              <a:t>sincere well-wishing</a:t>
            </a:r>
            <a:r>
              <a:rPr lang="en-US" sz="1500" dirty="0"/>
              <a:t>). </a:t>
            </a:r>
            <a:r>
              <a:rPr lang="en-US" sz="1500" b="1" i="1" dirty="0" err="1"/>
              <a:t>Naseehah</a:t>
            </a:r>
            <a:r>
              <a:rPr lang="en-US" sz="1500" b="1" dirty="0"/>
              <a:t> implies that one advises and guides others to what is best for them in this life and the Hereafter.</a:t>
            </a:r>
            <a:r>
              <a:rPr lang="en-US" sz="1500" dirty="0"/>
              <a:t> This was first and foremost the </a:t>
            </a:r>
            <a:r>
              <a:rPr lang="en-US" sz="1500" b="1" dirty="0"/>
              <a:t>job of the Messengers</a:t>
            </a:r>
            <a:r>
              <a:rPr lang="en-US" sz="1500" dirty="0"/>
              <a:t>. Hence, when a person is fulfilling the obligation of </a:t>
            </a:r>
            <a:r>
              <a:rPr lang="en-US" sz="1500" i="1" dirty="0" err="1"/>
              <a:t>naseehah</a:t>
            </a:r>
            <a:r>
              <a:rPr lang="en-US" sz="1500" dirty="0"/>
              <a:t> to his fellow Muslims, he is actually fulfilling a role that was also an obligation upon the most noble of creation, the messengers of </a:t>
            </a:r>
            <a:r>
              <a:rPr lang="en-US" sz="1500" dirty="0" smtClean="0"/>
              <a:t>Allah. </a:t>
            </a:r>
            <a:endParaRPr lang="en-US" sz="15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7</a:t>
            </a:fld>
            <a:endParaRPr lang="en-US"/>
          </a:p>
        </p:txBody>
      </p:sp>
    </p:spTree>
    <p:extLst>
      <p:ext uri="{BB962C8B-B14F-4D97-AF65-F5344CB8AC3E}">
        <p14:creationId xmlns="" xmlns:p14="http://schemas.microsoft.com/office/powerpoint/2010/main" val="23102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i="1" dirty="0"/>
              <a:t> </a:t>
            </a:r>
            <a:endParaRPr lang="en-US" sz="3200" dirty="0"/>
          </a:p>
        </p:txBody>
      </p:sp>
      <p:sp>
        <p:nvSpPr>
          <p:cNvPr id="3" name="Content Placeholder 2"/>
          <p:cNvSpPr>
            <a:spLocks noGrp="1"/>
          </p:cNvSpPr>
          <p:nvPr>
            <p:ph idx="1"/>
          </p:nvPr>
        </p:nvSpPr>
        <p:spPr>
          <a:xfrm>
            <a:off x="838200" y="1690688"/>
            <a:ext cx="10515600" cy="4837118"/>
          </a:xfrm>
        </p:spPr>
        <p:txBody>
          <a:bodyPr>
            <a:normAutofit fontScale="62500" lnSpcReduction="20000"/>
          </a:bodyPr>
          <a:lstStyle/>
          <a:p>
            <a:r>
              <a:rPr lang="en-US" b="1" dirty="0">
                <a:solidFill>
                  <a:srgbClr val="008000"/>
                </a:solidFill>
              </a:rPr>
              <a:t>"To Allah" </a:t>
            </a:r>
            <a:r>
              <a:rPr lang="en-US" dirty="0" smtClean="0"/>
              <a:t>Making </a:t>
            </a:r>
            <a:r>
              <a:rPr lang="en-US" i="1" dirty="0" err="1"/>
              <a:t>naseehah</a:t>
            </a:r>
            <a:r>
              <a:rPr lang="en-US" dirty="0"/>
              <a:t> to Allah requires the </a:t>
            </a:r>
            <a:r>
              <a:rPr lang="en-US" b="1" dirty="0"/>
              <a:t>fulfilling of the obligatory duties in the best way possible </a:t>
            </a:r>
            <a:r>
              <a:rPr lang="en-US" dirty="0"/>
              <a:t>(</a:t>
            </a:r>
            <a:r>
              <a:rPr lang="en-US" i="1" dirty="0" err="1"/>
              <a:t>ihsaan</a:t>
            </a:r>
            <a:r>
              <a:rPr lang="en-US" dirty="0"/>
              <a:t>). The </a:t>
            </a:r>
            <a:r>
              <a:rPr lang="en-US" i="1" dirty="0" err="1"/>
              <a:t>naseehah</a:t>
            </a:r>
            <a:r>
              <a:rPr lang="en-US" dirty="0"/>
              <a:t> to Allah cannot be complete or perfect without this. This should be a goal of every Muslim. However, this cannot be done without a love for what He has ordered. This also implies that a Muslim should </a:t>
            </a:r>
            <a:r>
              <a:rPr lang="en-US" b="1" dirty="0"/>
              <a:t>strive to get as close to Allah as possible by doing voluntary good deeds and by forbidding the forbidden and avoiding disliked acts. Making </a:t>
            </a:r>
            <a:r>
              <a:rPr lang="en-US" b="1" i="1" dirty="0" err="1"/>
              <a:t>naseehah</a:t>
            </a:r>
            <a:r>
              <a:rPr lang="en-US" b="1" dirty="0"/>
              <a:t> to Allah includes all of the acts of worship</a:t>
            </a:r>
            <a:r>
              <a:rPr lang="en-US" dirty="0"/>
              <a:t>.</a:t>
            </a:r>
          </a:p>
          <a:p>
            <a:r>
              <a:rPr lang="en-US" b="1" dirty="0">
                <a:solidFill>
                  <a:srgbClr val="008000"/>
                </a:solidFill>
              </a:rPr>
              <a:t>"To His book" </a:t>
            </a:r>
            <a:r>
              <a:rPr lang="en-US" i="1" dirty="0" err="1" smtClean="0"/>
              <a:t>Naseehah</a:t>
            </a:r>
            <a:r>
              <a:rPr lang="en-US" dirty="0" smtClean="0"/>
              <a:t> </a:t>
            </a:r>
            <a:r>
              <a:rPr lang="en-US" dirty="0"/>
              <a:t>to the book of Allah requires </a:t>
            </a:r>
            <a:r>
              <a:rPr lang="en-US" b="1" dirty="0"/>
              <a:t>that one believe that the Quran is from Allah, that it is the speech and uncreated word of Allah, and that it is not like the word of </a:t>
            </a:r>
            <a:r>
              <a:rPr lang="en-US" b="1" dirty="0" smtClean="0"/>
              <a:t>man</a:t>
            </a:r>
            <a:r>
              <a:rPr lang="en-US" dirty="0" smtClean="0"/>
              <a:t>; that </a:t>
            </a:r>
            <a:r>
              <a:rPr lang="en-US" dirty="0"/>
              <a:t>one, according to one's ability, </a:t>
            </a:r>
            <a:r>
              <a:rPr lang="en-US" b="1" dirty="0"/>
              <a:t>reads and recites it properly, applies it, studies its admonitions, lessons and parables. Calling others to believe in the book of Allah</a:t>
            </a:r>
            <a:r>
              <a:rPr lang="en-US" dirty="0"/>
              <a:t> is also part of this </a:t>
            </a:r>
            <a:r>
              <a:rPr lang="en-US" i="1" dirty="0" err="1"/>
              <a:t>naseehah</a:t>
            </a:r>
            <a:r>
              <a:rPr lang="en-US" dirty="0"/>
              <a:t>. </a:t>
            </a:r>
            <a:endParaRPr lang="en-US" dirty="0" smtClean="0"/>
          </a:p>
          <a:p>
            <a:r>
              <a:rPr lang="en-US" b="1" dirty="0">
                <a:solidFill>
                  <a:srgbClr val="008000"/>
                </a:solidFill>
              </a:rPr>
              <a:t>"to His </a:t>
            </a:r>
            <a:r>
              <a:rPr lang="en-US" b="1" dirty="0" smtClean="0">
                <a:solidFill>
                  <a:srgbClr val="008000"/>
                </a:solidFill>
              </a:rPr>
              <a:t>Messenger“ </a:t>
            </a:r>
            <a:r>
              <a:rPr lang="en-US" dirty="0" smtClean="0"/>
              <a:t>The </a:t>
            </a:r>
            <a:r>
              <a:rPr lang="en-US" i="1" dirty="0" err="1"/>
              <a:t>naseehah</a:t>
            </a:r>
            <a:r>
              <a:rPr lang="en-US" dirty="0"/>
              <a:t> to the Prophet (peace be upon him) includes following: </a:t>
            </a:r>
            <a:r>
              <a:rPr lang="en-US" b="1" dirty="0"/>
              <a:t>believing his message, believing in all that he brought as being divinely inspired, obeying him, helping and defending him, defending his honor and respecting his </a:t>
            </a:r>
            <a:r>
              <a:rPr lang="en-US" b="1" dirty="0" smtClean="0"/>
              <a:t>status</a:t>
            </a:r>
            <a:r>
              <a:rPr lang="en-US" dirty="0" smtClean="0"/>
              <a:t>; that </a:t>
            </a:r>
            <a:r>
              <a:rPr lang="en-US" dirty="0"/>
              <a:t>one </a:t>
            </a:r>
            <a:r>
              <a:rPr lang="en-US" b="1" dirty="0"/>
              <a:t>accepts the Prophet (peace be upon him) as the true leader and only human final word with respect to the religion</a:t>
            </a:r>
            <a:r>
              <a:rPr lang="en-US" dirty="0"/>
              <a:t>. He is the </a:t>
            </a:r>
            <a:r>
              <a:rPr lang="en-US" b="1" dirty="0"/>
              <a:t>only real human authority and everyone else's opinions and statements come after his</a:t>
            </a:r>
            <a:r>
              <a:rPr lang="en-US" dirty="0"/>
              <a:t>. </a:t>
            </a:r>
          </a:p>
          <a:p>
            <a:endParaRPr lang="en-US" dirty="0"/>
          </a:p>
          <a:p>
            <a:endParaRPr lang="en-US" sz="2000" dirty="0"/>
          </a:p>
          <a:p>
            <a:pPr marL="0" indent="0">
              <a:buNone/>
            </a:pPr>
            <a:endParaRPr lang="en-US" sz="2000" dirty="0"/>
          </a:p>
        </p:txBody>
      </p:sp>
      <p:sp>
        <p:nvSpPr>
          <p:cNvPr id="5" name="Slide Number Placeholder 4"/>
          <p:cNvSpPr>
            <a:spLocks noGrp="1"/>
          </p:cNvSpPr>
          <p:nvPr>
            <p:ph type="sldNum" sz="quarter" idx="12"/>
          </p:nvPr>
        </p:nvSpPr>
        <p:spPr/>
        <p:txBody>
          <a:bodyPr/>
          <a:lstStyle/>
          <a:p>
            <a:fld id="{C8784B88-F3D9-6A4F-9660-1A0A1E561ED7}" type="slidenum">
              <a:rPr lang="en-US" smtClean="0"/>
              <a:pPr/>
              <a:t>8</a:t>
            </a:fld>
            <a:endParaRPr lang="en-US"/>
          </a:p>
        </p:txBody>
      </p:sp>
    </p:spTree>
    <p:extLst>
      <p:ext uri="{BB962C8B-B14F-4D97-AF65-F5344CB8AC3E}">
        <p14:creationId xmlns="" xmlns:p14="http://schemas.microsoft.com/office/powerpoint/2010/main" val="3314720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Hadeeth</a:t>
            </a:r>
            <a:r>
              <a:rPr lang="en-US" sz="3200" dirty="0" smtClean="0"/>
              <a:t> </a:t>
            </a:r>
            <a:r>
              <a:rPr lang="en-US" sz="3200" dirty="0"/>
              <a:t>#7: The religion is </a:t>
            </a:r>
            <a:r>
              <a:rPr lang="en-US" sz="3200" i="1" dirty="0" err="1"/>
              <a:t>naseehah</a:t>
            </a:r>
            <a:r>
              <a:rPr lang="en-US" sz="3200" i="1" dirty="0"/>
              <a:t> </a:t>
            </a:r>
            <a:endParaRPr lang="en-US" sz="3200" dirty="0"/>
          </a:p>
        </p:txBody>
      </p:sp>
      <p:sp>
        <p:nvSpPr>
          <p:cNvPr id="3" name="Content Placeholder 2"/>
          <p:cNvSpPr>
            <a:spLocks noGrp="1"/>
          </p:cNvSpPr>
          <p:nvPr>
            <p:ph idx="1"/>
          </p:nvPr>
        </p:nvSpPr>
        <p:spPr>
          <a:xfrm>
            <a:off x="838200" y="1690688"/>
            <a:ext cx="10515600" cy="4945243"/>
          </a:xfrm>
        </p:spPr>
        <p:txBody>
          <a:bodyPr>
            <a:normAutofit fontScale="55000" lnSpcReduction="20000"/>
          </a:bodyPr>
          <a:lstStyle/>
          <a:p>
            <a:r>
              <a:rPr lang="en-US" b="1" dirty="0">
                <a:solidFill>
                  <a:srgbClr val="008000"/>
                </a:solidFill>
              </a:rPr>
              <a:t>"to the Leaders of the Muslims"</a:t>
            </a:r>
            <a:r>
              <a:rPr lang="en-US" b="1" dirty="0"/>
              <a:t> </a:t>
            </a:r>
            <a:r>
              <a:rPr lang="en-US" dirty="0" smtClean="0"/>
              <a:t>The </a:t>
            </a:r>
            <a:r>
              <a:rPr lang="en-US" dirty="0"/>
              <a:t>word 'leader' stands for </a:t>
            </a:r>
            <a:r>
              <a:rPr lang="en-US" b="1" dirty="0"/>
              <a:t>both </a:t>
            </a:r>
            <a:r>
              <a:rPr lang="en-US" b="1" i="1" dirty="0"/>
              <a:t>'</a:t>
            </a:r>
            <a:r>
              <a:rPr lang="en-US" b="1" i="1" dirty="0" err="1"/>
              <a:t>ulama</a:t>
            </a:r>
            <a:r>
              <a:rPr lang="en-US" b="1" dirty="0"/>
              <a:t> and those in authority (at all levels</a:t>
            </a:r>
            <a:r>
              <a:rPr lang="en-US" dirty="0"/>
              <a:t>). </a:t>
            </a:r>
            <a:r>
              <a:rPr lang="en-US" i="1" dirty="0" err="1"/>
              <a:t>Nasihah</a:t>
            </a:r>
            <a:r>
              <a:rPr lang="en-US" i="1" dirty="0"/>
              <a:t> </a:t>
            </a:r>
            <a:r>
              <a:rPr lang="en-US" dirty="0"/>
              <a:t>should be given to all leaders, no matter how high or what the ranking is. </a:t>
            </a:r>
            <a:r>
              <a:rPr lang="en-US" b="1" dirty="0"/>
              <a:t>No one is above the law in Islam and no one is above needing advice</a:t>
            </a:r>
            <a:r>
              <a:rPr lang="en-US" dirty="0"/>
              <a:t>. </a:t>
            </a:r>
            <a:r>
              <a:rPr lang="en-US" i="1" dirty="0" err="1"/>
              <a:t>Nasihah</a:t>
            </a:r>
            <a:r>
              <a:rPr lang="en-US" dirty="0"/>
              <a:t> is for the benefit of anyone who is in authority. This means that a </a:t>
            </a:r>
            <a:r>
              <a:rPr lang="en-US" b="1" dirty="0"/>
              <a:t>ruler, leader or scholar should be the first to accept sincere advice. </a:t>
            </a:r>
          </a:p>
          <a:p>
            <a:r>
              <a:rPr lang="en-US" dirty="0"/>
              <a:t>Making </a:t>
            </a:r>
            <a:r>
              <a:rPr lang="en-US" b="1" i="1" dirty="0" err="1"/>
              <a:t>naseehah</a:t>
            </a:r>
            <a:r>
              <a:rPr lang="en-US" b="1" dirty="0"/>
              <a:t> to the worldly leaders or rulers of the Muslims includes: helping them when they are following the truth, obeying them in what is right, reminding them if they should err or forget, being patient with them when they do things </a:t>
            </a:r>
            <a:r>
              <a:rPr lang="en-US" b="1" dirty="0" smtClean="0"/>
              <a:t>the person </a:t>
            </a:r>
            <a:r>
              <a:rPr lang="en-US" b="1" dirty="0"/>
              <a:t>does not like, making jihad with them and not revolting against their proper authority.</a:t>
            </a:r>
            <a:r>
              <a:rPr lang="en-US" dirty="0"/>
              <a:t> One should also pray for their guidance and piety, as their guidance and piety will benefit the Muslims as a whole. </a:t>
            </a:r>
          </a:p>
          <a:p>
            <a:r>
              <a:rPr lang="en-US" dirty="0"/>
              <a:t>Making </a:t>
            </a:r>
            <a:r>
              <a:rPr lang="en-US" b="1" i="1" dirty="0" err="1"/>
              <a:t>naseehah</a:t>
            </a:r>
            <a:r>
              <a:rPr lang="en-US" b="1" dirty="0"/>
              <a:t> to the Scholars implies, for example, taking the knowledge that they pass on, accepting their personal rulings if they give sound proofs for their decisions, having good thoughts about them and not suspecting them of evil</a:t>
            </a:r>
            <a:r>
              <a:rPr lang="en-US" dirty="0"/>
              <a:t>. </a:t>
            </a:r>
          </a:p>
          <a:p>
            <a:r>
              <a:rPr lang="en-US" b="1" dirty="0">
                <a:solidFill>
                  <a:srgbClr val="008000"/>
                </a:solidFill>
              </a:rPr>
              <a:t>"to the common folk of the Muslims" </a:t>
            </a:r>
            <a:r>
              <a:rPr lang="en-US" dirty="0" smtClean="0"/>
              <a:t>Making </a:t>
            </a:r>
            <a:r>
              <a:rPr lang="en-US" i="1" dirty="0" err="1"/>
              <a:t>naseehah</a:t>
            </a:r>
            <a:r>
              <a:rPr lang="en-US" dirty="0"/>
              <a:t> to the common folk of the Muslims would include: </a:t>
            </a:r>
            <a:r>
              <a:rPr lang="en-US" b="1" dirty="0"/>
              <a:t>guiding them to what is good for them in both this life and the Hereafter, not harming them, teaching them about their religion and other things that they may be ignorant about, aiding them, concealing their faults, ordering them to perform good deeds and eradicating evil among them</a:t>
            </a:r>
            <a:r>
              <a:rPr lang="en-US" dirty="0"/>
              <a:t>. It also includes </a:t>
            </a:r>
            <a:r>
              <a:rPr lang="en-US" b="1" dirty="0"/>
              <a:t>having mercy for the young among them and showing respect for the elderly</a:t>
            </a:r>
            <a:r>
              <a:rPr lang="en-US" dirty="0"/>
              <a:t>. One also </a:t>
            </a:r>
            <a:r>
              <a:rPr lang="en-US" b="1" dirty="0"/>
              <a:t>should feel joy when they feel joy and one should be saddened when they are saddened</a:t>
            </a:r>
            <a:r>
              <a:rPr lang="en-US" dirty="0"/>
              <a:t>.</a:t>
            </a:r>
          </a:p>
        </p:txBody>
      </p:sp>
      <p:sp>
        <p:nvSpPr>
          <p:cNvPr id="5" name="Slide Number Placeholder 4"/>
          <p:cNvSpPr>
            <a:spLocks noGrp="1"/>
          </p:cNvSpPr>
          <p:nvPr>
            <p:ph type="sldNum" sz="quarter" idx="12"/>
          </p:nvPr>
        </p:nvSpPr>
        <p:spPr/>
        <p:txBody>
          <a:bodyPr/>
          <a:lstStyle/>
          <a:p>
            <a:fld id="{C8784B88-F3D9-6A4F-9660-1A0A1E561ED7}" type="slidenum">
              <a:rPr lang="en-US" smtClean="0"/>
              <a:pPr/>
              <a:t>9</a:t>
            </a:fld>
            <a:endParaRPr lang="en-US"/>
          </a:p>
        </p:txBody>
      </p:sp>
    </p:spTree>
    <p:extLst>
      <p:ext uri="{BB962C8B-B14F-4D97-AF65-F5344CB8AC3E}">
        <p14:creationId xmlns="" xmlns:p14="http://schemas.microsoft.com/office/powerpoint/2010/main" val="2753702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4201</TotalTime>
  <Words>2753</Words>
  <Application>Microsoft Office PowerPoint</Application>
  <PresentationFormat>Custom</PresentationFormat>
  <Paragraphs>117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HADEETH</vt:lpstr>
      <vt:lpstr>Agenda</vt:lpstr>
      <vt:lpstr>Hadeeth #7: The religion is naseehah </vt:lpstr>
      <vt:lpstr>Hadeeth #7: The religion is naseehah </vt:lpstr>
      <vt:lpstr>Hadeeth #7: The religion is naseehah </vt:lpstr>
      <vt:lpstr>Hadeeth #7: The religion is naseehah </vt:lpstr>
      <vt:lpstr>Hadeeth #7: The religion is naseehah </vt:lpstr>
      <vt:lpstr>Hadeeth #7: The religion is naseehah </vt:lpstr>
      <vt:lpstr>Hadeeth #7: The religion is naseehah </vt:lpstr>
      <vt:lpstr>Hadeeth #7: The religion is naseehah </vt:lpstr>
      <vt:lpstr>Hadeeth #7: The religion is naseehah </vt:lpstr>
      <vt:lpstr>Hadeeth #8: I have been ordered to fight against the people until they testify</vt:lpstr>
      <vt:lpstr>Hadeeth #8: I have been ordered to fight against the people until they testify</vt:lpstr>
      <vt:lpstr>Hadeeth #8: I have been ordered to fight against the people until they testify</vt:lpstr>
      <vt:lpstr>Hadeeth #8: I have been ordered to fight against the people until they testify</vt:lpstr>
      <vt:lpstr>Hadeeth #8: I have been ordered to fight against the people until they testify</vt:lpstr>
      <vt:lpstr>Hadeeth #8: I have been ordered to fight against the people until they testify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Dr-Kamal</cp:lastModifiedBy>
  <cp:revision>96</cp:revision>
  <dcterms:created xsi:type="dcterms:W3CDTF">2020-09-13T16:40:33Z</dcterms:created>
  <dcterms:modified xsi:type="dcterms:W3CDTF">2021-10-18T12:38:49Z</dcterms:modified>
</cp:coreProperties>
</file>