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62" r:id="rId3"/>
    <p:sldId id="261" r:id="rId4"/>
    <p:sldId id="263" r:id="rId5"/>
    <p:sldId id="265" r:id="rId6"/>
    <p:sldId id="269" r:id="rId7"/>
    <p:sldId id="267" r:id="rId8"/>
    <p:sldId id="270" r:id="rId9"/>
    <p:sldId id="271" r:id="rId10"/>
    <p:sldId id="272" r:id="rId11"/>
    <p:sldId id="273" r:id="rId12"/>
    <p:sldId id="274" r:id="rId13"/>
    <p:sldId id="259" r:id="rId14"/>
  </p:sldIdLst>
  <p:sldSz cx="12190413"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3" autoAdjust="0"/>
    <p:restoredTop sz="94746" autoAdjust="0"/>
  </p:normalViewPr>
  <p:slideViewPr>
    <p:cSldViewPr>
      <p:cViewPr varScale="1">
        <p:scale>
          <a:sx n="47" d="100"/>
          <a:sy n="47" d="100"/>
        </p:scale>
        <p:origin x="-86" y="-75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685D49-7330-470E-8B1E-5B6BEEBD142E}" type="datetimeFigureOut">
              <a:rPr lang="ar-KW" smtClean="0"/>
              <a:t>03/11/1442</a:t>
            </a:fld>
            <a:endParaRPr lang="ar-KW"/>
          </a:p>
        </p:txBody>
      </p:sp>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78FE828-F224-4F99-81E4-FB7FA5B75D7E}" type="slidenum">
              <a:rPr lang="ar-KW" smtClean="0"/>
              <a:t>‹#›</a:t>
            </a:fld>
            <a:endParaRPr lang="ar-KW"/>
          </a:p>
        </p:txBody>
      </p:sp>
    </p:spTree>
    <p:extLst>
      <p:ext uri="{BB962C8B-B14F-4D97-AF65-F5344CB8AC3E}">
        <p14:creationId xmlns:p14="http://schemas.microsoft.com/office/powerpoint/2010/main" val="30568979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281" y="2130426"/>
            <a:ext cx="10361851"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8049" y="274639"/>
            <a:ext cx="2742843"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521" y="274639"/>
            <a:ext cx="8025355"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2959" y="4406901"/>
            <a:ext cx="10361851"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521" y="273050"/>
            <a:ext cx="4010562"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406" y="4800600"/>
            <a:ext cx="7314248"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03/11/1442</a:t>
            </a:fld>
            <a:endParaRPr lang="ar-SA"/>
          </a:p>
        </p:txBody>
      </p:sp>
      <p:sp>
        <p:nvSpPr>
          <p:cNvPr id="5" name="عنصر نائب للتذييل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pic>
        <p:nvPicPr>
          <p:cNvPr id="12" name="Picture 2"/>
          <p:cNvPicPr>
            <a:picLocks noChangeAspect="1"/>
          </p:cNvPicPr>
          <p:nvPr/>
        </p:nvPicPr>
        <p:blipFill>
          <a:blip r:embed="rId4"/>
          <a:stretch>
            <a:fillRect/>
          </a:stretch>
        </p:blipFill>
        <p:spPr>
          <a:xfrm>
            <a:off x="0" y="0"/>
            <a:ext cx="1583993" cy="6858000"/>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604376" y="500329"/>
            <a:ext cx="3490092" cy="1344495"/>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a typeface="Calibri"/>
                <a:cs typeface="AL-Mateen" pitchFamily="2" charset="-78"/>
                <a:sym typeface="Calibri"/>
              </a:rPr>
              <a:t>المحاضرة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a typeface="Calibri"/>
                <a:cs typeface="AL-Mateen" pitchFamily="2" charset="-78"/>
                <a:sym typeface="Calibri"/>
              </a:rPr>
              <a:t>(13)</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a typeface="Calibri"/>
              <a:cs typeface="AL-Mateen" pitchFamily="2" charset="-78"/>
              <a:sym typeface="Calibri"/>
            </a:endParaRPr>
          </a:p>
          <a:p>
            <a:pPr lvl="0" algn="ctr">
              <a:buClr>
                <a:schemeClr val="dk1"/>
              </a:buClr>
              <a:buSzPts val="6000"/>
            </a:pP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a typeface="Calibri"/>
                <a:cs typeface="AL-Mateen" pitchFamily="2" charset="-78"/>
                <a:sym typeface="Calibri"/>
              </a:rPr>
              <a:t>تفسير سورة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a typeface="Calibri"/>
                <a:cs typeface="AL-Mateen" pitchFamily="2" charset="-78"/>
                <a:sym typeface="Calibri"/>
              </a:rPr>
              <a:t>الشرح</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a typeface="Calibri"/>
              <a:cs typeface="AL-Mateen" pitchFamily="2" charset="-78"/>
              <a:sym typeface="Calibri"/>
            </a:endParaRPr>
          </a:p>
        </p:txBody>
      </p:sp>
      <p:sp>
        <p:nvSpPr>
          <p:cNvPr id="17" name="Google Shape;86;p1"/>
          <p:cNvSpPr txBox="1"/>
          <p:nvPr/>
        </p:nvSpPr>
        <p:spPr>
          <a:xfrm>
            <a:off x="6562597" y="3284984"/>
            <a:ext cx="5041738" cy="703385"/>
          </a:xfrm>
          <a:prstGeom prst="rect">
            <a:avLst/>
          </a:prstGeom>
          <a:noFill/>
          <a:ln>
            <a:noFill/>
          </a:ln>
        </p:spPr>
        <p:txBody>
          <a:bodyPr spcFirstLastPara="1" wrap="square" lIns="91425" tIns="45700" rIns="91425" bIns="45700" anchor="b" anchorCtr="0">
            <a:noAutofit/>
          </a:bodyPr>
          <a:lstStyle/>
          <a:p>
            <a:pPr marL="571500" lvl="0" indent="-571500">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مقاصد </a:t>
            </a: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9" name="Google Shape;86;p1"/>
          <p:cNvSpPr txBox="1"/>
          <p:nvPr/>
        </p:nvSpPr>
        <p:spPr>
          <a:xfrm>
            <a:off x="6708758" y="4581128"/>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0" name="Google Shape;86;p1"/>
          <p:cNvSpPr txBox="1"/>
          <p:nvPr/>
        </p:nvSpPr>
        <p:spPr>
          <a:xfrm>
            <a:off x="6606225" y="1988840"/>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 الألفاظ</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Tree>
    <p:extLst>
      <p:ext uri="{BB962C8B-B14F-4D97-AF65-F5344CB8AC3E}">
        <p14:creationId xmlns:p14="http://schemas.microsoft.com/office/powerpoint/2010/main" val="2847569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468661"/>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8" name="Google Shape;86;p1"/>
          <p:cNvSpPr txBox="1"/>
          <p:nvPr/>
        </p:nvSpPr>
        <p:spPr>
          <a:xfrm>
            <a:off x="766614" y="2348880"/>
            <a:ext cx="10421455" cy="4032448"/>
          </a:xfrm>
          <a:prstGeom prst="rect">
            <a:avLst/>
          </a:prstGeom>
          <a:noFill/>
          <a:ln>
            <a:noFill/>
          </a:ln>
        </p:spPr>
        <p:txBody>
          <a:bodyPr spcFirstLastPara="1" wrap="square" lIns="91425" tIns="45700" rIns="91425" bIns="45700" anchor="b" anchorCtr="0">
            <a:noAutofit/>
          </a:bodyPr>
          <a:lstStyle/>
          <a:p>
            <a:r>
              <a:rPr lang="ar-SA" sz="3200" b="1" dirty="0">
                <a:latin typeface="Traditional Arabic" panose="02020603050405020304" pitchFamily="18" charset="-78"/>
                <a:cs typeface="Traditional Arabic" panose="02020603050405020304" pitchFamily="18" charset="-78"/>
              </a:rPr>
              <a:t>فَقَالَ وَرَقَةُ: هَذَا النَّامُوسُ الَّذِي أُنزل على موسى، ليتني فيها جذعاً، ليتني أَكُونُ حَيًّا حِينَ يُخْرِجُكَ قَوْمَكَ، فَقَالَ رَسُولُ اللَّهِ -ﷺ-: «أو مخرجيّ هُمْ؟» فَقَالَ وَرَقَةُ: نَعَمْ لَمْ يَأْتِ رَجُلٌ قَطُّ بِمَا جِئْتَ بِهِ إِلَّا عُودِيَ، وَإِنْ يُدْرِكْنِي يَوْمُكَ أَنْصُرْكَ نَصْرًا مُؤَزَّرًا، ثُمَّ لَمْ ينشب ورقة أن توفي، وفتر الوحي</a:t>
            </a:r>
            <a:r>
              <a:rPr lang="ar-KW" sz="3200" b="1" dirty="0">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(جامع الصحيحين</a:t>
            </a:r>
            <a:r>
              <a:rPr lang="ar-KW" sz="3200" b="1" dirty="0" smtClean="0">
                <a:latin typeface="Traditional Arabic" panose="02020603050405020304" pitchFamily="18" charset="-78"/>
                <a:cs typeface="Traditional Arabic" panose="02020603050405020304" pitchFamily="18" charset="-78"/>
              </a:rPr>
              <a:t>)</a:t>
            </a:r>
            <a:endParaRPr lang="ar-KW" sz="3200" b="1" dirty="0">
              <a:latin typeface="Traditional Arabic" panose="02020603050405020304" pitchFamily="18" charset="-78"/>
              <a:cs typeface="Traditional Arabic" panose="02020603050405020304" pitchFamily="18" charset="-78"/>
            </a:endParaRPr>
          </a:p>
          <a:p>
            <a:r>
              <a:rPr lang="ar-SA" sz="3200" b="1" dirty="0">
                <a:latin typeface="Traditional Arabic" panose="02020603050405020304" pitchFamily="18" charset="-78"/>
                <a:cs typeface="Traditional Arabic" panose="02020603050405020304" pitchFamily="18" charset="-78"/>
              </a:rPr>
              <a:t>وَعَنِ ابْنِ عَبَّاسٍ قَالَ: كَانَ رَسُولُ اللَّهِ -ﷺ- يُصَلِّي عِنْدَ الْمَقَامِ، فَمَرَّ بِهِ أَبُو جَهْلِ بْنُ هِشَامٍ، فَقَالَ: يَا مُحَمَّدُ أَلَمْ أَنْهَكَ عَنْ هَذَا؟ وَتَوَعَّدَهُ فَأَغْلَظَ لَهُ رَسُولُ اللَّهِ -ﷺ- </a:t>
            </a:r>
            <a:r>
              <a:rPr lang="ar-SA" sz="3200" b="1" dirty="0" err="1">
                <a:latin typeface="Traditional Arabic" panose="02020603050405020304" pitchFamily="18" charset="-78"/>
                <a:cs typeface="Traditional Arabic" panose="02020603050405020304" pitchFamily="18" charset="-78"/>
              </a:rPr>
              <a:t>وَانْتَهَرَهُ</a:t>
            </a:r>
            <a:r>
              <a:rPr lang="ar-SA" sz="3200" b="1" dirty="0">
                <a:latin typeface="Traditional Arabic" panose="02020603050405020304" pitchFamily="18" charset="-78"/>
                <a:cs typeface="Traditional Arabic" panose="02020603050405020304" pitchFamily="18" charset="-78"/>
              </a:rPr>
              <a:t>، فَقَالَ: يَا مُحَمَّدُ بِأَيِّ شَيْءٍ تُهَدِّدُنِي؟ أَمَا وَاللَّهِ إِنِّي لَأَكْثَرُ هَذَا الْوَادِي نَادِيًا، فَأَنْزَلَ اللَّهُ: ﴿فَلْيَدْعُ نَادِيَهُ * سندعُ الزبانية﴾ وقال ابْنُ عَبَّاسٍ: لَوْ دَعَا نَادِيَهُ لَأَخَذَتْهُ مَلَائِكَةُ العذاب من </a:t>
            </a:r>
            <a:r>
              <a:rPr lang="ar-SA" sz="3200" b="1" dirty="0">
                <a:latin typeface="Traditional Arabic" panose="02020603050405020304" pitchFamily="18" charset="-78"/>
                <a:cs typeface="Traditional Arabic" panose="02020603050405020304" pitchFamily="18" charset="-78"/>
              </a:rPr>
              <a:t>ساعته</a:t>
            </a:r>
            <a:r>
              <a:rPr lang="ar-KW" sz="3200" b="1" dirty="0">
                <a:latin typeface="Traditional Arabic" panose="02020603050405020304" pitchFamily="18" charset="-78"/>
                <a:cs typeface="Traditional Arabic" panose="02020603050405020304" pitchFamily="18" charset="-78"/>
              </a:rPr>
              <a:t> (أحمد والترمذي</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5" name="Google Shape;86;p1"/>
          <p:cNvSpPr txBox="1"/>
          <p:nvPr/>
        </p:nvSpPr>
        <p:spPr>
          <a:xfrm>
            <a:off x="6311230" y="1538320"/>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380533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396653"/>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8" name="Google Shape;86;p1"/>
          <p:cNvSpPr txBox="1"/>
          <p:nvPr/>
        </p:nvSpPr>
        <p:spPr>
          <a:xfrm>
            <a:off x="1126654" y="2708920"/>
            <a:ext cx="10061415" cy="3234462"/>
          </a:xfrm>
          <a:prstGeom prst="rect">
            <a:avLst/>
          </a:prstGeom>
          <a:noFill/>
          <a:ln>
            <a:noFill/>
          </a:ln>
        </p:spPr>
        <p:txBody>
          <a:bodyPr spcFirstLastPara="1" wrap="square" lIns="91425" tIns="45700" rIns="91425" bIns="45700" anchor="b" anchorCtr="0">
            <a:noAutofit/>
          </a:bodyPr>
          <a:lstStyle/>
          <a:p>
            <a:r>
              <a:rPr lang="ar-SA" sz="3200" b="1" dirty="0">
                <a:latin typeface="Traditional Arabic" panose="02020603050405020304" pitchFamily="18" charset="-78"/>
                <a:cs typeface="Traditional Arabic" panose="02020603050405020304" pitchFamily="18" charset="-78"/>
              </a:rPr>
              <a:t>وَعَنْ </a:t>
            </a:r>
            <a:r>
              <a:rPr lang="ar-SA" sz="3200" b="1" dirty="0">
                <a:latin typeface="Traditional Arabic" panose="02020603050405020304" pitchFamily="18" charset="-78"/>
                <a:cs typeface="Traditional Arabic" panose="02020603050405020304" pitchFamily="18" charset="-78"/>
              </a:rPr>
              <a:t>أَبِي هُرَيْرَةَ </a:t>
            </a:r>
            <a:r>
              <a:rPr lang="ar-SA" sz="3200" b="1" dirty="0">
                <a:latin typeface="Traditional Arabic" panose="02020603050405020304" pitchFamily="18" charset="-78"/>
                <a:cs typeface="Traditional Arabic" panose="02020603050405020304" pitchFamily="18" charset="-78"/>
              </a:rPr>
              <a:t>-</a:t>
            </a:r>
            <a:r>
              <a:rPr lang="ar-KW" sz="3200" b="1" dirty="0">
                <a:latin typeface="Traditional Arabic" panose="02020603050405020304" pitchFamily="18" charset="-78"/>
                <a:cs typeface="SC_DUBAI" pitchFamily="2" charset="-78"/>
              </a:rPr>
              <a:t>&gt;</a:t>
            </a:r>
            <a:r>
              <a:rPr lang="ar-SA"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قَالَ؛ قَالَ أَبُو جَهْلٍ: هَلْ يُعَفِّرُ مُحَمَّدٌ وَجْهَهُ بَيْنَ أَظْهُرِكُمْ؟ قَالُوا: نَعَمْ، قَالَ، فَقَالَ: وَاللَّاتِ وَالْعُزَّى لَئِنْ رَأَيْتُهُ يُصَلِّي كَذَلِكَ </a:t>
            </a:r>
            <a:r>
              <a:rPr lang="ar-SA" sz="3200" b="1" dirty="0" err="1">
                <a:latin typeface="Traditional Arabic" panose="02020603050405020304" pitchFamily="18" charset="-78"/>
                <a:cs typeface="Traditional Arabic" panose="02020603050405020304" pitchFamily="18" charset="-78"/>
              </a:rPr>
              <a:t>لَأَطَأَنَّ</a:t>
            </a:r>
            <a:r>
              <a:rPr lang="ar-SA" sz="3200" b="1" dirty="0">
                <a:latin typeface="Traditional Arabic" panose="02020603050405020304" pitchFamily="18" charset="-78"/>
                <a:cs typeface="Traditional Arabic" panose="02020603050405020304" pitchFamily="18" charset="-78"/>
              </a:rPr>
              <a:t> عَلَى رَقَبَتِهِ، </a:t>
            </a:r>
            <a:r>
              <a:rPr lang="ar-SA" sz="3200" b="1" dirty="0" err="1">
                <a:latin typeface="Traditional Arabic" panose="02020603050405020304" pitchFamily="18" charset="-78"/>
                <a:cs typeface="Traditional Arabic" panose="02020603050405020304" pitchFamily="18" charset="-78"/>
              </a:rPr>
              <a:t>وَلَأُعَفِّرَنَّ</a:t>
            </a:r>
            <a:r>
              <a:rPr lang="ar-SA" sz="3200" b="1" dirty="0">
                <a:latin typeface="Traditional Arabic" panose="02020603050405020304" pitchFamily="18" charset="-78"/>
                <a:cs typeface="Traditional Arabic" panose="02020603050405020304" pitchFamily="18" charset="-78"/>
              </a:rPr>
              <a:t> وَجْهَهُ فِي التُّرَابِ، فَأَتَى رَسُولَ اللَّهِ -ﷺ- وَهُوَ يُصَلِّي لِيَطَأَ عَلَى رَقَبَتِهِ، قَالَ: فَمَا </a:t>
            </a:r>
            <a:r>
              <a:rPr lang="ar-SA" sz="3200" b="1" dirty="0" err="1">
                <a:latin typeface="Traditional Arabic" panose="02020603050405020304" pitchFamily="18" charset="-78"/>
                <a:cs typeface="Traditional Arabic" panose="02020603050405020304" pitchFamily="18" charset="-78"/>
              </a:rPr>
              <a:t>فَجَأَهُمْ</a:t>
            </a:r>
            <a:r>
              <a:rPr lang="ar-SA" sz="3200" b="1" dirty="0">
                <a:latin typeface="Traditional Arabic" panose="02020603050405020304" pitchFamily="18" charset="-78"/>
                <a:cs typeface="Traditional Arabic" panose="02020603050405020304" pitchFamily="18" charset="-78"/>
              </a:rPr>
              <a:t> مِنْهُ إِلَّا وَهُوَ يَنْكِصُ عَلَى عَقِبَيْهِ وَيَتَّقِي بِيَدَيْهِ، قال: فقيل له مالك؟ فَقَالَ: إِنَّ بَيْنِي وَبَيْنَهُ خَنْدَقًا مِنْ نَارٍ وهولاً وأجنحة! قَالَ، فَقَالَ رَسُولُ اللَّهِ -ﷺ-: «لَوْ دَنَا مِنِّي لَاخْتَطَفَتْهُ الْمَلَائِكَةُ عُضْوًا </a:t>
            </a:r>
            <a:r>
              <a:rPr lang="ar-SA" sz="3200" b="1" dirty="0" err="1">
                <a:latin typeface="Traditional Arabic" panose="02020603050405020304" pitchFamily="18" charset="-78"/>
                <a:cs typeface="Traditional Arabic" panose="02020603050405020304" pitchFamily="18" charset="-78"/>
              </a:rPr>
              <a:t>عُضْوًا</a:t>
            </a:r>
            <a:r>
              <a:rPr lang="ar-SA"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صحيح مسلم، (8/130</a:t>
            </a:r>
            <a:r>
              <a:rPr lang="ar-SA"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قال: وأنزل الله: ﴿كَلاَّ إِنَّ الإنسان </a:t>
            </a:r>
            <a:r>
              <a:rPr lang="ar-SA" sz="3200" b="1" dirty="0">
                <a:latin typeface="Traditional Arabic" panose="02020603050405020304" pitchFamily="18" charset="-78"/>
                <a:cs typeface="Traditional Arabic" panose="02020603050405020304" pitchFamily="18" charset="-78"/>
              </a:rPr>
              <a:t>ليطغى﴾</a:t>
            </a:r>
            <a:r>
              <a:rPr lang="en-US" sz="3200" b="1" dirty="0">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النظر </a:t>
            </a:r>
            <a:endParaRPr lang="en-US" sz="3200" b="1" dirty="0">
              <a:latin typeface="Traditional Arabic" panose="02020603050405020304" pitchFamily="18" charset="-78"/>
              <a:cs typeface="Traditional Arabic" panose="02020603050405020304" pitchFamily="18" charset="-78"/>
            </a:endParaRPr>
          </a:p>
        </p:txBody>
      </p:sp>
      <p:sp>
        <p:nvSpPr>
          <p:cNvPr id="15" name="Google Shape;86;p1"/>
          <p:cNvSpPr txBox="1"/>
          <p:nvPr/>
        </p:nvSpPr>
        <p:spPr>
          <a:xfrm>
            <a:off x="6311230" y="1682336"/>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131770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540669"/>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8" name="Google Shape;86;p1"/>
          <p:cNvSpPr txBox="1"/>
          <p:nvPr/>
        </p:nvSpPr>
        <p:spPr>
          <a:xfrm>
            <a:off x="6453825" y="1898360"/>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9" name="Google Shape;86;p1"/>
          <p:cNvSpPr txBox="1"/>
          <p:nvPr/>
        </p:nvSpPr>
        <p:spPr>
          <a:xfrm>
            <a:off x="438558" y="2996952"/>
            <a:ext cx="10923569" cy="3306470"/>
          </a:xfrm>
          <a:prstGeom prst="rect">
            <a:avLst/>
          </a:prstGeom>
          <a:noFill/>
          <a:ln>
            <a:noFill/>
          </a:ln>
        </p:spPr>
        <p:txBody>
          <a:bodyPr spcFirstLastPara="1" wrap="square" lIns="91425" tIns="45700" rIns="91425" bIns="45700" anchor="b" anchorCtr="0">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عَلَقٍ</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جَمْعُ عَلَقَةٍ وهي النطفةُ في الطَّوْرِ الثاني 		</a:t>
            </a:r>
            <a:r>
              <a:rPr lang="ar-SA" sz="3200" b="1" dirty="0">
                <a:solidFill>
                  <a:srgbClr val="FF0000"/>
                </a:solidFill>
                <a:latin typeface="Traditional Arabic" panose="02020603050405020304" pitchFamily="18" charset="-78"/>
                <a:cs typeface="Traditional Arabic" panose="02020603050405020304" pitchFamily="18" charset="-78"/>
              </a:rPr>
              <a:t> </a:t>
            </a:r>
            <a:r>
              <a:rPr lang="ar-SA" sz="3200" b="1" dirty="0" smtClean="0">
                <a:solidFill>
                  <a:srgbClr val="FF0000"/>
                </a:solidFill>
                <a:latin typeface="Traditional Arabic" panose="02020603050405020304" pitchFamily="18" charset="-78"/>
                <a:cs typeface="Traditional Arabic" panose="02020603050405020304" pitchFamily="18" charset="-78"/>
              </a:rPr>
              <a:t>﴿</a:t>
            </a:r>
            <a:r>
              <a:rPr lang="ar-KW" sz="3200" b="1" dirty="0" smtClean="0">
                <a:solidFill>
                  <a:srgbClr val="FF0000"/>
                </a:solidFill>
                <a:latin typeface="Traditional Arabic" panose="02020603050405020304" pitchFamily="18" charset="-78"/>
                <a:cs typeface="Traditional Arabic" panose="02020603050405020304" pitchFamily="18" charset="-78"/>
              </a:rPr>
              <a:t>لَيَطْغَى</a:t>
            </a:r>
            <a:r>
              <a:rPr lang="ar-SA" sz="3200" b="1" dirty="0" smtClean="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يَتَجَاوَزُ الحدَّ </a:t>
            </a:r>
          </a:p>
          <a:p>
            <a:pPr algn="just"/>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اسْتَغْنَى</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عندما يرى نَفْسَهُ قد اسْتَغْنَى بماله أو ولده أو سُلْطَانِهِ</a:t>
            </a:r>
          </a:p>
          <a:p>
            <a:pPr algn="just"/>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err="1">
                <a:solidFill>
                  <a:srgbClr val="FF0000"/>
                </a:solidFill>
                <a:latin typeface="Traditional Arabic" panose="02020603050405020304" pitchFamily="18" charset="-78"/>
                <a:cs typeface="Traditional Arabic" panose="02020603050405020304" pitchFamily="18" charset="-78"/>
              </a:rPr>
              <a:t>لَنَسْفَعًا</a:t>
            </a:r>
            <a:r>
              <a:rPr lang="ar-KW" sz="3200" b="1" dirty="0">
                <a:solidFill>
                  <a:srgbClr val="FF0000"/>
                </a:solidFill>
                <a:latin typeface="Traditional Arabic" panose="02020603050405020304" pitchFamily="18" charset="-78"/>
                <a:cs typeface="Traditional Arabic" panose="02020603050405020304" pitchFamily="18" charset="-78"/>
              </a:rPr>
              <a:t> بِالنَّاصِيَةِ</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لَنَجُرَّنَّهُ إلى النارِ بِمُقَدَّمِ رَأْسِهِ، وقيل: السَّفْعُ: الإِحْرَاقُ</a:t>
            </a:r>
          </a:p>
          <a:p>
            <a:pPr algn="just"/>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نَاصِيَةٍ كَاذِبَةٍ خَاطِئَةٍ</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أي: صَاحِبُ هَذِهِ الناصيةِ هُوَ أَبُو جَهْلٍ كَاذِبٌ خَاطِئٌ</a:t>
            </a:r>
          </a:p>
          <a:p>
            <a:pPr algn="just"/>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فَلْيَدْعُ نَادِيَه</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رِجَالُ مَجْلِسِهِ وَمُنْتَدَاهُ</a:t>
            </a:r>
          </a:p>
          <a:p>
            <a:pPr algn="just"/>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سَنَدْعُ الزَّبَانِيَةَ</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خُزَّانَ جَهَنَّمَ، الملائكةُ الغِلَاظُ الشِّدَادُ النظر </a:t>
            </a:r>
          </a:p>
        </p:txBody>
      </p:sp>
    </p:spTree>
    <p:extLst>
      <p:ext uri="{BB962C8B-B14F-4D97-AF65-F5344CB8AC3E}">
        <p14:creationId xmlns:p14="http://schemas.microsoft.com/office/powerpoint/2010/main" val="1131770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604376" y="476672"/>
            <a:ext cx="3490092" cy="837166"/>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7" name="Google Shape;86;p1"/>
          <p:cNvSpPr txBox="1"/>
          <p:nvPr/>
        </p:nvSpPr>
        <p:spPr>
          <a:xfrm>
            <a:off x="6562597" y="1573487"/>
            <a:ext cx="5041738" cy="703385"/>
          </a:xfrm>
          <a:prstGeom prst="rect">
            <a:avLst/>
          </a:prstGeom>
          <a:noFill/>
          <a:ln>
            <a:noFill/>
          </a:ln>
        </p:spPr>
        <p:txBody>
          <a:bodyPr spcFirstLastPara="1" wrap="square" lIns="91425" tIns="45700" rIns="91425" bIns="45700" anchor="b" anchorCtr="0">
            <a:noAutofit/>
          </a:bodyPr>
          <a:lstStyle/>
          <a:p>
            <a:pPr marL="571500" lvl="0" indent="-571500">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مقاصد </a:t>
            </a: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8" name="Google Shape;86;p1"/>
          <p:cNvSpPr txBox="1"/>
          <p:nvPr/>
        </p:nvSpPr>
        <p:spPr>
          <a:xfrm>
            <a:off x="1837926" y="2393169"/>
            <a:ext cx="9449345" cy="1107839"/>
          </a:xfrm>
          <a:prstGeom prst="rect">
            <a:avLst/>
          </a:prstGeom>
          <a:noFill/>
          <a:ln>
            <a:noFill/>
          </a:ln>
        </p:spPr>
        <p:txBody>
          <a:bodyPr spcFirstLastPara="1" wrap="square" lIns="91425" tIns="45700" rIns="91425" bIns="45700" anchor="b" anchorCtr="0">
            <a:noAutofit/>
          </a:bodyPr>
          <a:lstStyle/>
          <a:p>
            <a:pPr algn="just"/>
            <a:r>
              <a:rPr lang="ar-SA" sz="3200" b="1" dirty="0">
                <a:latin typeface="Traditional Arabic" panose="02020603050405020304" pitchFamily="18" charset="-78"/>
                <a:cs typeface="Traditional Arabic" panose="02020603050405020304" pitchFamily="18" charset="-78"/>
              </a:rPr>
              <a:t>بيان كمال الإنسان بالعلم والوحي الباعث على تعلق العبد بربه وخضوعه له، ونقصه بمخالفة ذلك</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9" name="Google Shape;86;p1"/>
          <p:cNvSpPr txBox="1"/>
          <p:nvPr/>
        </p:nvSpPr>
        <p:spPr>
          <a:xfrm>
            <a:off x="6708758" y="3770568"/>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فوائد الآيات:</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28" name="Google Shape;86;p1"/>
          <p:cNvSpPr txBox="1"/>
          <p:nvPr/>
        </p:nvSpPr>
        <p:spPr>
          <a:xfrm>
            <a:off x="3574926" y="4437112"/>
            <a:ext cx="7903255" cy="1782834"/>
          </a:xfrm>
          <a:prstGeom prst="rect">
            <a:avLst/>
          </a:prstGeom>
          <a:noFill/>
          <a:ln>
            <a:noFill/>
          </a:ln>
        </p:spPr>
        <p:txBody>
          <a:bodyPr spcFirstLastPara="1" wrap="square" lIns="91425" tIns="45700" rIns="91425" bIns="45700" anchor="b" anchorCtr="0">
            <a:noAutofit/>
          </a:bodyPr>
          <a:lstStyle/>
          <a:p>
            <a:r>
              <a:rPr lang="ar-SA"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أهمية </a:t>
            </a:r>
            <a:r>
              <a:rPr lang="ar-SA" sz="3200" b="1" dirty="0">
                <a:latin typeface="Traditional Arabic" panose="02020603050405020304" pitchFamily="18" charset="-78"/>
                <a:cs typeface="Traditional Arabic" panose="02020603050405020304" pitchFamily="18" charset="-78"/>
              </a:rPr>
              <a:t>القراءة والكتابة في الإسلام.</a:t>
            </a:r>
            <a:endParaRPr lang="en-US" sz="3200" b="1" dirty="0">
              <a:latin typeface="Traditional Arabic" panose="02020603050405020304" pitchFamily="18" charset="-78"/>
              <a:cs typeface="Traditional Arabic" panose="02020603050405020304" pitchFamily="18" charset="-78"/>
            </a:endParaRPr>
          </a:p>
          <a:p>
            <a:r>
              <a:rPr lang="ar-SA" sz="3200" b="1" dirty="0">
                <a:latin typeface="Traditional Arabic" panose="02020603050405020304" pitchFamily="18" charset="-78"/>
                <a:cs typeface="Traditional Arabic" panose="02020603050405020304" pitchFamily="18" charset="-78"/>
              </a:rPr>
              <a:t>• خطر الغنى إذا جرّ إلى الكبر والبُعد عن الحق.</a:t>
            </a:r>
            <a:endParaRPr lang="en-US" sz="3200" b="1" dirty="0">
              <a:latin typeface="Traditional Arabic" panose="02020603050405020304" pitchFamily="18" charset="-78"/>
              <a:cs typeface="Traditional Arabic" panose="02020603050405020304" pitchFamily="18" charset="-78"/>
            </a:endParaRPr>
          </a:p>
          <a:p>
            <a:r>
              <a:rPr lang="ar-SA" sz="3200" b="1" dirty="0">
                <a:latin typeface="Traditional Arabic" panose="02020603050405020304" pitchFamily="18" charset="-78"/>
                <a:cs typeface="Traditional Arabic" panose="02020603050405020304" pitchFamily="18" charset="-78"/>
              </a:rPr>
              <a:t>• النهي عن المعروف صفة من صفات الكفر</a:t>
            </a:r>
            <a:r>
              <a:rPr lang="ar-SA" sz="3200" b="1" dirty="0">
                <a:latin typeface="Traditional Arabic" panose="02020603050405020304" pitchFamily="18" charset="-78"/>
                <a:cs typeface="Traditional Arabic" panose="02020603050405020304" pitchFamily="18" charset="-78"/>
              </a:rPr>
              <a:t>.</a:t>
            </a:r>
            <a:r>
              <a:rPr lang="ar-KW" sz="3200" b="1" dirty="0">
                <a:latin typeface="Traditional Arabic" panose="02020603050405020304" pitchFamily="18" charset="-78"/>
                <a:cs typeface="Traditional Arabic" panose="02020603050405020304" pitchFamily="18" charset="-78"/>
              </a:rPr>
              <a:t> </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38757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903262" y="499298"/>
            <a:ext cx="2927469" cy="697454"/>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الشرح</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9" name="Google Shape;86;p1"/>
          <p:cNvSpPr txBox="1"/>
          <p:nvPr/>
        </p:nvSpPr>
        <p:spPr>
          <a:xfrm>
            <a:off x="478582" y="2636912"/>
            <a:ext cx="10923569" cy="3666510"/>
          </a:xfrm>
          <a:prstGeom prst="rect">
            <a:avLst/>
          </a:prstGeom>
          <a:noFill/>
          <a:ln>
            <a:noFill/>
          </a:ln>
        </p:spPr>
        <p:txBody>
          <a:bodyPr spcFirstLastPara="1" wrap="square" lIns="91425" tIns="45700" rIns="91425" bIns="45700" anchor="b" anchorCtr="0">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نَشْرَحْ </a:t>
            </a:r>
            <a:r>
              <a:rPr lang="ar-KW" sz="3200" b="1" dirty="0">
                <a:solidFill>
                  <a:srgbClr val="FF0000"/>
                </a:solidFill>
                <a:latin typeface="Traditional Arabic" panose="02020603050405020304" pitchFamily="18" charset="-78"/>
                <a:cs typeface="Traditional Arabic" panose="02020603050405020304" pitchFamily="18" charset="-78"/>
              </a:rPr>
              <a:t>لَكَ </a:t>
            </a:r>
            <a:r>
              <a:rPr lang="ar-KW" sz="3200" b="1" dirty="0">
                <a:solidFill>
                  <a:srgbClr val="FF0000"/>
                </a:solidFill>
                <a:latin typeface="Traditional Arabic" panose="02020603050405020304" pitchFamily="18" charset="-78"/>
                <a:cs typeface="Traditional Arabic" panose="02020603050405020304" pitchFamily="18" charset="-78"/>
              </a:rPr>
              <a:t>صَدْرَكَ</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أي بالنبوةِ وَبِشَقِّهِ وَتَطْهِيرِهِ ومَلْئِهِ إيمانًا وَحِكْمَةً</a:t>
            </a:r>
            <a:r>
              <a:rPr lang="ar-KW" sz="3200" b="1" dirty="0">
                <a:latin typeface="Traditional Arabic" panose="02020603050405020304" pitchFamily="18" charset="-78"/>
                <a:cs typeface="Traditional Arabic" panose="02020603050405020304" pitchFamily="18" charset="-78"/>
              </a:rPr>
              <a:t>. </a:t>
            </a:r>
          </a:p>
          <a:p>
            <a:pPr algn="just"/>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وَوَضَعْنَا عَنكَ وِزْرَكَ</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حَطَطْنَا عَنْكَ </a:t>
            </a:r>
            <a:r>
              <a:rPr lang="ar-KW" sz="3200" b="1" dirty="0">
                <a:latin typeface="Traditional Arabic" panose="02020603050405020304" pitchFamily="18" charset="-78"/>
                <a:cs typeface="Traditional Arabic" panose="02020603050405020304" pitchFamily="18" charset="-78"/>
              </a:rPr>
              <a:t>عِبْئكَ </a:t>
            </a:r>
            <a:r>
              <a:rPr lang="ar-KW" sz="3200" b="1" dirty="0">
                <a:latin typeface="Traditional Arabic" panose="02020603050405020304" pitchFamily="18" charset="-78"/>
                <a:cs typeface="Traditional Arabic" panose="02020603050405020304" pitchFamily="18" charset="-78"/>
              </a:rPr>
              <a:t>وَثِقَلَكَ، والوزرُ: الحِمْلُ الثقيلُ. </a:t>
            </a:r>
            <a:r>
              <a:rPr lang="ar-KW" sz="3200" b="1" dirty="0">
                <a:latin typeface="Traditional Arabic" panose="02020603050405020304" pitchFamily="18" charset="-78"/>
                <a:cs typeface="Traditional Arabic" panose="02020603050405020304" pitchFamily="18" charset="-78"/>
              </a:rPr>
              <a:t> </a:t>
            </a:r>
            <a:endParaRPr lang="ar-KW" sz="3200" b="1" dirty="0">
              <a:latin typeface="Traditional Arabic" panose="02020603050405020304" pitchFamily="18" charset="-78"/>
              <a:cs typeface="Traditional Arabic" panose="02020603050405020304" pitchFamily="18" charset="-78"/>
            </a:endParaRPr>
          </a:p>
          <a:p>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أَنقَضَ ظَهْرَكَ</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أي: أَثْقَلَ ظَهْرَكَ </a:t>
            </a:r>
          </a:p>
          <a:p>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وَرَفَعْنَا لَكَ ذِكْرَكَ</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أَعْلَيْنَاهُ فَأَصْبَحْتَ تُذْكَرُ مَعِيَ في الأَذَانِ والإِقَامَةِ والتَّشَهُّدِ </a:t>
            </a:r>
          </a:p>
          <a:p>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فَإِذَا فَرَغْتَ</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مِنْ عَمَلٍ وِعِبَادَةٍ وَطَاعَةٍ</a:t>
            </a:r>
          </a:p>
          <a:p>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فَانصَبْ</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لَا </a:t>
            </a:r>
            <a:r>
              <a:rPr lang="ar-KW" sz="3200" b="1" dirty="0">
                <a:latin typeface="Traditional Arabic" panose="02020603050405020304" pitchFamily="18" charset="-78"/>
                <a:cs typeface="Traditional Arabic" panose="02020603050405020304" pitchFamily="18" charset="-78"/>
              </a:rPr>
              <a:t>يَخْل وقتٌ مِنْ أوقاتكَ مِنْ عَمَلِ طاعةٍ في سَبِيلِ مَرْضَاةِ رَبِّكَ، والنَّصَبُ: التَّعَبُ.</a:t>
            </a:r>
          </a:p>
          <a:p>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وَإِلَى رَبِّكَ فَارْغَبْ</a:t>
            </a:r>
            <a:r>
              <a:rPr lang="ar-SA"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فَاضْرَعْ إليه راغبًا فيما عِنْدَهُ من </a:t>
            </a:r>
            <a:r>
              <a:rPr lang="ar-KW" sz="3200" b="1" dirty="0" smtClean="0">
                <a:latin typeface="Traditional Arabic" panose="02020603050405020304" pitchFamily="18" charset="-78"/>
                <a:cs typeface="Traditional Arabic" panose="02020603050405020304" pitchFamily="18" charset="-78"/>
              </a:rPr>
              <a:t>الخيرِ</a:t>
            </a:r>
            <a:endParaRPr lang="ar-KW" sz="3200" b="1" dirty="0">
              <a:latin typeface="Traditional Arabic" panose="02020603050405020304" pitchFamily="18" charset="-78"/>
              <a:cs typeface="Traditional Arabic" panose="02020603050405020304" pitchFamily="18" charset="-78"/>
            </a:endParaRPr>
          </a:p>
        </p:txBody>
      </p:sp>
      <p:sp>
        <p:nvSpPr>
          <p:cNvPr id="8" name="Google Shape;86;p1"/>
          <p:cNvSpPr txBox="1"/>
          <p:nvPr/>
        </p:nvSpPr>
        <p:spPr>
          <a:xfrm>
            <a:off x="6095206" y="1700808"/>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Tree>
    <p:extLst>
      <p:ext uri="{BB962C8B-B14F-4D97-AF65-F5344CB8AC3E}">
        <p14:creationId xmlns:p14="http://schemas.microsoft.com/office/powerpoint/2010/main" val="2014621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892408" y="476672"/>
            <a:ext cx="2778862" cy="83716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الشرح</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7" name="Google Shape;86;p1"/>
          <p:cNvSpPr txBox="1"/>
          <p:nvPr/>
        </p:nvSpPr>
        <p:spPr>
          <a:xfrm>
            <a:off x="6562597" y="1717503"/>
            <a:ext cx="5041738" cy="703385"/>
          </a:xfrm>
          <a:prstGeom prst="rect">
            <a:avLst/>
          </a:prstGeom>
          <a:noFill/>
          <a:ln>
            <a:noFill/>
          </a:ln>
        </p:spPr>
        <p:txBody>
          <a:bodyPr spcFirstLastPara="1" wrap="square" lIns="91425" tIns="45700" rIns="91425" bIns="45700" anchor="b" anchorCtr="0">
            <a:noAutofit/>
          </a:bodyPr>
          <a:lstStyle/>
          <a:p>
            <a:pPr marL="571500" lvl="0" indent="-571500">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مقاصد 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9" name="Google Shape;86;p1"/>
          <p:cNvSpPr txBox="1"/>
          <p:nvPr/>
        </p:nvSpPr>
        <p:spPr>
          <a:xfrm>
            <a:off x="6708758" y="355454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فوائد الآيات:</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28" name="Google Shape;86;p1"/>
          <p:cNvSpPr txBox="1"/>
          <p:nvPr/>
        </p:nvSpPr>
        <p:spPr>
          <a:xfrm>
            <a:off x="1774726" y="4581128"/>
            <a:ext cx="9952685" cy="1615008"/>
          </a:xfrm>
          <a:prstGeom prst="rect">
            <a:avLst/>
          </a:prstGeom>
          <a:noFill/>
          <a:ln>
            <a:noFill/>
          </a:ln>
        </p:spPr>
        <p:txBody>
          <a:bodyPr spcFirstLastPara="1" wrap="square" lIns="91425" tIns="45700" rIns="91425" bIns="45700" anchor="b" anchorCtr="0">
            <a:noAutofit/>
          </a:bodyPr>
          <a:lstStyle/>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رضا </a:t>
            </a:r>
            <a:r>
              <a:rPr lang="ar-SA" sz="3200" b="1" dirty="0">
                <a:latin typeface="Traditional Arabic" panose="02020603050405020304" pitchFamily="18" charset="-78"/>
                <a:cs typeface="Traditional Arabic" panose="02020603050405020304" pitchFamily="18" charset="-78"/>
              </a:rPr>
              <a:t>الله هو المقصد الأسمى</a:t>
            </a:r>
            <a:endParaRPr lang="ar-KW" sz="3200" b="1" dirty="0">
              <a:latin typeface="Traditional Arabic" panose="02020603050405020304" pitchFamily="18" charset="-78"/>
              <a:cs typeface="Traditional Arabic" panose="02020603050405020304" pitchFamily="18" charset="-78"/>
            </a:endParaRPr>
          </a:p>
          <a:p>
            <a:pPr marL="276225" indent="-276225" algn="just">
              <a:buFont typeface="Arial" panose="020B0604020202020204" pitchFamily="34" charset="0"/>
              <a:buChar char="•"/>
            </a:pPr>
            <a:r>
              <a:rPr lang="ar-SA" sz="3200" b="1" dirty="0">
                <a:latin typeface="Traditional Arabic" panose="02020603050405020304" pitchFamily="18" charset="-78"/>
                <a:cs typeface="Traditional Arabic" panose="02020603050405020304" pitchFamily="18" charset="-78"/>
              </a:rPr>
              <a:t>الذنوب </a:t>
            </a:r>
            <a:r>
              <a:rPr lang="ar-SA" sz="3200" b="1" dirty="0">
                <a:latin typeface="Traditional Arabic" panose="02020603050405020304" pitchFamily="18" charset="-78"/>
                <a:cs typeface="Traditional Arabic" panose="02020603050405020304" pitchFamily="18" charset="-78"/>
              </a:rPr>
              <a:t>أنقضت ظهر النبي -ﷺ-، وهو الذي رفع الله ذكره، فما بالك بباقي الخلق؟!</a:t>
            </a:r>
            <a:endParaRPr lang="ar-KW" sz="3200" b="1" dirty="0">
              <a:latin typeface="Traditional Arabic" panose="02020603050405020304" pitchFamily="18" charset="-78"/>
              <a:cs typeface="Traditional Arabic" panose="02020603050405020304" pitchFamily="18" charset="-78"/>
            </a:endParaRPr>
          </a:p>
          <a:p>
            <a:pPr algn="just"/>
            <a:r>
              <a:rPr lang="ar-SA"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لن </a:t>
            </a:r>
            <a:r>
              <a:rPr lang="ar-SA" sz="3200" b="1" dirty="0">
                <a:latin typeface="Traditional Arabic" panose="02020603050405020304" pitchFamily="18" charset="-78"/>
                <a:cs typeface="Traditional Arabic" panose="02020603050405020304" pitchFamily="18" charset="-78"/>
              </a:rPr>
              <a:t>يغلب عسر يسرين</a:t>
            </a:r>
            <a:endParaRPr lang="ar-KW" sz="3200" b="1" dirty="0">
              <a:latin typeface="Traditional Arabic" panose="02020603050405020304" pitchFamily="18" charset="-78"/>
              <a:cs typeface="Traditional Arabic" panose="02020603050405020304" pitchFamily="18" charset="-78"/>
            </a:endParaRPr>
          </a:p>
        </p:txBody>
      </p:sp>
      <p:sp>
        <p:nvSpPr>
          <p:cNvPr id="10" name="Google Shape;86;p1"/>
          <p:cNvSpPr txBox="1"/>
          <p:nvPr/>
        </p:nvSpPr>
        <p:spPr>
          <a:xfrm>
            <a:off x="478582" y="2492896"/>
            <a:ext cx="10493463" cy="720080"/>
          </a:xfrm>
          <a:prstGeom prst="rect">
            <a:avLst/>
          </a:prstGeom>
          <a:noFill/>
          <a:ln>
            <a:noFill/>
          </a:ln>
        </p:spPr>
        <p:txBody>
          <a:bodyPr spcFirstLastPara="1" wrap="square" lIns="91425" tIns="45700" rIns="91425" bIns="45700" anchor="b" anchorCtr="0">
            <a:noAutofit/>
          </a:bodyPr>
          <a:lstStyle/>
          <a:p>
            <a:r>
              <a:rPr lang="ar-SA" sz="3200" b="1" dirty="0">
                <a:latin typeface="Traditional Arabic" panose="02020603050405020304" pitchFamily="18" charset="-78"/>
                <a:cs typeface="Traditional Arabic" panose="02020603050405020304" pitchFamily="18" charset="-78"/>
              </a:rPr>
              <a:t>ذكر إتمام منة الله على نبيه -ﷺ- بزوال الغم والحرج والعسر عنه، وما يوجب </a:t>
            </a:r>
            <a:r>
              <a:rPr lang="ar-SA" sz="3200" b="1" dirty="0">
                <a:latin typeface="Traditional Arabic" panose="02020603050405020304" pitchFamily="18" charset="-78"/>
                <a:cs typeface="Traditional Arabic" panose="02020603050405020304" pitchFamily="18" charset="-78"/>
              </a:rPr>
              <a:t>ذلك</a:t>
            </a:r>
            <a:r>
              <a:rPr lang="ar-KW" sz="3200" b="1" dirty="0">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الجنّة</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181822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pic>
        <p:nvPicPr>
          <p:cNvPr id="11" name="Picture 2"/>
          <p:cNvPicPr>
            <a:picLocks noChangeAspect="1"/>
          </p:cNvPicPr>
          <p:nvPr/>
        </p:nvPicPr>
        <p:blipFill>
          <a:blip r:embed="rId4"/>
          <a:stretch>
            <a:fillRect/>
          </a:stretch>
        </p:blipFill>
        <p:spPr>
          <a:xfrm>
            <a:off x="0" y="0"/>
            <a:ext cx="1583993" cy="6858000"/>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797772" y="468661"/>
            <a:ext cx="3809601"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تفسير  سورة  التين</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8" name="Google Shape;86;p1"/>
          <p:cNvSpPr txBox="1"/>
          <p:nvPr/>
        </p:nvSpPr>
        <p:spPr>
          <a:xfrm>
            <a:off x="6453825" y="283446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20" name="Google Shape;86;p1"/>
          <p:cNvSpPr txBox="1"/>
          <p:nvPr/>
        </p:nvSpPr>
        <p:spPr>
          <a:xfrm>
            <a:off x="6465550" y="391458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21" name="Google Shape;86;p1"/>
          <p:cNvSpPr txBox="1"/>
          <p:nvPr/>
        </p:nvSpPr>
        <p:spPr>
          <a:xfrm>
            <a:off x="6480196" y="4905110"/>
            <a:ext cx="4876839" cy="756138"/>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5" name="Google Shape;86;p1"/>
          <p:cNvSpPr txBox="1"/>
          <p:nvPr/>
        </p:nvSpPr>
        <p:spPr>
          <a:xfrm>
            <a:off x="6311230" y="1826352"/>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237038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332656"/>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التين</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550590" y="1628800"/>
            <a:ext cx="10637479" cy="1152128"/>
          </a:xfrm>
          <a:prstGeom prst="rect">
            <a:avLst/>
          </a:prstGeom>
          <a:noFill/>
          <a:ln>
            <a:noFill/>
          </a:ln>
        </p:spPr>
        <p:txBody>
          <a:bodyPr spcFirstLastPara="1" wrap="square" lIns="91425" tIns="45700" rIns="91425" bIns="45700" anchor="b" anchorCtr="0">
            <a:noAutofit/>
          </a:bodyPr>
          <a:lstStyle/>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عن البراء بن عازب قَالَ: «كَانَ النَّبِيُّ -ﷺ- يقرأ في سفره فِي إِحْدَى الرَّكْعَتَيْنِ ﴿وَالتِّينِ وَالزَّيْتُونِ﴾، فَمَا سَمِعْتُ أَحَدًا أَحْسَنَ صَوْتًا أَوْ قِرَاءَةً مِنْهُ»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صحيح البخاري، </a:t>
            </a:r>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والترمذي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والنسائي</a:t>
            </a:r>
            <a:r>
              <a:rPr lang="ar-KW"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endParaRPr lang="en-US"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15" name="Google Shape;86;p1"/>
          <p:cNvSpPr txBox="1"/>
          <p:nvPr/>
        </p:nvSpPr>
        <p:spPr>
          <a:xfrm>
            <a:off x="6023198" y="908720"/>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8" name="Google Shape;86;p1"/>
          <p:cNvSpPr txBox="1"/>
          <p:nvPr/>
        </p:nvSpPr>
        <p:spPr>
          <a:xfrm>
            <a:off x="6453825" y="2996952"/>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 </a:t>
            </a: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9" name="Google Shape;86;p1"/>
          <p:cNvSpPr txBox="1"/>
          <p:nvPr/>
        </p:nvSpPr>
        <p:spPr>
          <a:xfrm>
            <a:off x="694606" y="3861048"/>
            <a:ext cx="10829455" cy="2658398"/>
          </a:xfrm>
          <a:prstGeom prst="rect">
            <a:avLst/>
          </a:prstGeom>
          <a:noFill/>
          <a:ln>
            <a:noFill/>
          </a:ln>
        </p:spPr>
        <p:txBody>
          <a:bodyPr spcFirstLastPara="1" wrap="square" lIns="91425" tIns="45700" rIns="91425" bIns="45700" anchor="b" anchorCtr="0">
            <a:noAutofit/>
          </a:bodyPr>
          <a:lstStyle/>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طُورِ </a:t>
            </a:r>
            <a:r>
              <a:rPr lang="ar-KW"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سِينِينَ</a:t>
            </a:r>
            <a:r>
              <a:rPr lang="ar-SA"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جَبَلُ </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الطُّورِ بِسَيْنَاء، </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الَّذِي نَاجَى الرَّبُّ </a:t>
            </a:r>
            <a:r>
              <a:rPr lang="en-GB" sz="3200" dirty="0" smtClean="0">
                <a:latin typeface="AGA Arabesque" panose="05010101010101010101" pitchFamily="2" charset="2"/>
              </a:rPr>
              <a:t>I</a:t>
            </a:r>
            <a:r>
              <a:rPr lang="en-GB" sz="3200" dirty="0" smtClean="0"/>
              <a:t>- </a:t>
            </a:r>
            <a:r>
              <a:rPr lang="ar-KW" sz="3200" dirty="0" smtClean="0"/>
              <a:t>-</a:t>
            </a:r>
            <a:r>
              <a:rPr lang="ar-KW"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فيه مُوسَى </a:t>
            </a:r>
            <a:r>
              <a:rPr lang="ar-KW"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dirty="0" smtClean="0">
                <a:cs typeface="SC_DUBAI" pitchFamily="2" charset="-78"/>
              </a:rPr>
              <a:t>#</a:t>
            </a:r>
            <a:r>
              <a:rPr lang="ar-KW"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endPar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algn="just"/>
            <a:r>
              <a:rPr lang="ar-SA"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أَحْسَنِ تَقْوِيمٍ</a:t>
            </a:r>
            <a:r>
              <a:rPr lang="ar-SA"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أجملِ صُورَةٍ في اعْتِدَالِ الخَلْقِ وَحُسْنِ التَّرْكِيبِ. </a:t>
            </a:r>
          </a:p>
          <a:p>
            <a:pPr algn="just"/>
            <a:r>
              <a:rPr lang="ar-SA"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أَسْفَلَ سَافِلِينَ</a:t>
            </a:r>
            <a:r>
              <a:rPr lang="ar-SA"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كان عاقبةُ أمرِه إلى النارِ وهي دَرَكَاتٌ بَعْضُهَا أَسْفَلَ بَعْضٍ، والمرادُ به الكافرُ</a:t>
            </a:r>
          </a:p>
          <a:p>
            <a:pPr algn="just"/>
            <a:r>
              <a:rPr lang="ar-SA"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بِأَحْكَمِ الحَاكِمِينَ</a:t>
            </a:r>
            <a:r>
              <a:rPr lang="ar-SA"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2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بَلَى هُوَ أَحْكَمُ </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الحَاكِمِينَ صُنْعًا وَتَدْبِيرًا وَحُكْمًا وَقَضَاءً، لَا عَبَثَ في صُنْعِهِ ولا جَوْرَ في </a:t>
            </a:r>
            <a:r>
              <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حُكْمِهِ</a:t>
            </a:r>
            <a:endParaRPr lang="ar-KW"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93856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892408" y="476672"/>
            <a:ext cx="2778862" cy="83716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التين</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7" name="Google Shape;86;p1"/>
          <p:cNvSpPr txBox="1"/>
          <p:nvPr/>
        </p:nvSpPr>
        <p:spPr>
          <a:xfrm>
            <a:off x="6562597" y="1717503"/>
            <a:ext cx="5041738" cy="703385"/>
          </a:xfrm>
          <a:prstGeom prst="rect">
            <a:avLst/>
          </a:prstGeom>
          <a:noFill/>
          <a:ln>
            <a:noFill/>
          </a:ln>
        </p:spPr>
        <p:txBody>
          <a:bodyPr spcFirstLastPara="1" wrap="square" lIns="91425" tIns="45700" rIns="91425" bIns="45700" anchor="b" anchorCtr="0">
            <a:noAutofit/>
          </a:bodyPr>
          <a:lstStyle/>
          <a:p>
            <a:pPr marL="571500" lvl="0" indent="-571500">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مقاصد </a:t>
            </a: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9" name="Google Shape;86;p1"/>
          <p:cNvSpPr txBox="1"/>
          <p:nvPr/>
        </p:nvSpPr>
        <p:spPr>
          <a:xfrm>
            <a:off x="6708758" y="3770568"/>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 </a:t>
            </a: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28" name="Google Shape;86;p1"/>
          <p:cNvSpPr txBox="1"/>
          <p:nvPr/>
        </p:nvSpPr>
        <p:spPr>
          <a:xfrm>
            <a:off x="1774726" y="4581128"/>
            <a:ext cx="9952685" cy="1615008"/>
          </a:xfrm>
          <a:prstGeom prst="rect">
            <a:avLst/>
          </a:prstGeom>
          <a:noFill/>
          <a:ln>
            <a:noFill/>
          </a:ln>
        </p:spPr>
        <p:txBody>
          <a:bodyPr spcFirstLastPara="1" wrap="square" lIns="91425" tIns="45700" rIns="91425" bIns="45700" anchor="b" anchorCtr="0">
            <a:noAutofit/>
          </a:bodyPr>
          <a:lstStyle/>
          <a:p>
            <a:r>
              <a:rPr lang="ar-SA" sz="3200" dirty="0"/>
              <a:t>•</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لله أن يقسم بما يشاء.</a:t>
            </a:r>
            <a:endParaRPr lang="en-US" sz="3200" b="1" dirty="0">
              <a:latin typeface="Traditional Arabic" panose="02020603050405020304" pitchFamily="18" charset="-78"/>
              <a:cs typeface="Traditional Arabic" panose="02020603050405020304" pitchFamily="18" charset="-78"/>
            </a:endParaRPr>
          </a:p>
          <a:p>
            <a:r>
              <a:rPr lang="ar-SA" sz="3200" b="1" dirty="0">
                <a:latin typeface="Traditional Arabic" panose="02020603050405020304" pitchFamily="18" charset="-78"/>
                <a:cs typeface="Traditional Arabic" panose="02020603050405020304" pitchFamily="18" charset="-78"/>
              </a:rPr>
              <a:t>• الإيمان والعمل الصالح سبب في المحافظة على </a:t>
            </a:r>
            <a:r>
              <a:rPr lang="ar-SA" sz="3200" b="1" dirty="0">
                <a:latin typeface="Traditional Arabic" panose="02020603050405020304" pitchFamily="18" charset="-78"/>
                <a:cs typeface="Traditional Arabic" panose="02020603050405020304" pitchFamily="18" charset="-78"/>
              </a:rPr>
              <a:t>كر</a:t>
            </a:r>
            <a:r>
              <a:rPr lang="ar-KW" sz="3200" b="1" dirty="0">
                <a:latin typeface="Traditional Arabic" panose="02020603050405020304" pitchFamily="18" charset="-78"/>
                <a:cs typeface="Traditional Arabic" panose="02020603050405020304" pitchFamily="18" charset="-78"/>
              </a:rPr>
              <a:t>ا</a:t>
            </a:r>
            <a:r>
              <a:rPr lang="ar-SA" sz="3200" b="1" dirty="0" err="1">
                <a:latin typeface="Traditional Arabic" panose="02020603050405020304" pitchFamily="18" charset="-78"/>
                <a:cs typeface="Traditional Arabic" panose="02020603050405020304" pitchFamily="18" charset="-78"/>
              </a:rPr>
              <a:t>مة</a:t>
            </a:r>
            <a:r>
              <a:rPr lang="ar-SA"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العبد عند الله، وعدم انقطاع أجره.</a:t>
            </a:r>
            <a:endParaRPr lang="en-US" sz="3200" b="1" dirty="0">
              <a:latin typeface="Traditional Arabic" panose="02020603050405020304" pitchFamily="18" charset="-78"/>
              <a:cs typeface="Traditional Arabic" panose="02020603050405020304" pitchFamily="18" charset="-78"/>
            </a:endParaRPr>
          </a:p>
          <a:p>
            <a:r>
              <a:rPr lang="ar-SA" sz="3200" b="1" dirty="0">
                <a:latin typeface="Traditional Arabic" panose="02020603050405020304" pitchFamily="18" charset="-78"/>
                <a:cs typeface="Traditional Arabic" panose="02020603050405020304" pitchFamily="18" charset="-78"/>
              </a:rPr>
              <a:t>• الحرص على التسليم والانقياد لأحكام الدين</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0" name="Google Shape;86;p1"/>
          <p:cNvSpPr txBox="1"/>
          <p:nvPr/>
        </p:nvSpPr>
        <p:spPr>
          <a:xfrm>
            <a:off x="848475" y="2636912"/>
            <a:ext cx="10493463" cy="720080"/>
          </a:xfrm>
          <a:prstGeom prst="rect">
            <a:avLst/>
          </a:prstGeom>
          <a:noFill/>
          <a:ln>
            <a:noFill/>
          </a:ln>
        </p:spPr>
        <p:txBody>
          <a:bodyPr spcFirstLastPara="1" wrap="square" lIns="91425" tIns="45700" rIns="91425" bIns="45700" anchor="b" anchorCtr="0">
            <a:noAutofit/>
          </a:bodyPr>
          <a:lstStyle/>
          <a:p>
            <a:r>
              <a:rPr lang="ar-SA" sz="3200" b="1" dirty="0">
                <a:latin typeface="Traditional Arabic" panose="02020603050405020304" pitchFamily="18" charset="-78"/>
                <a:cs typeface="Traditional Arabic" panose="02020603050405020304" pitchFamily="18" charset="-78"/>
              </a:rPr>
              <a:t>ذكر </a:t>
            </a:r>
            <a:r>
              <a:rPr lang="ar-SA" sz="3200" b="1" dirty="0">
                <a:latin typeface="Traditional Arabic" panose="02020603050405020304" pitchFamily="18" charset="-78"/>
                <a:cs typeface="Traditional Arabic" panose="02020603050405020304" pitchFamily="18" charset="-78"/>
              </a:rPr>
              <a:t>قيمة </a:t>
            </a:r>
            <a:r>
              <a:rPr lang="ar-SA" sz="3200" b="1" dirty="0">
                <a:latin typeface="Traditional Arabic" panose="02020603050405020304" pitchFamily="18" charset="-78"/>
                <a:cs typeface="Traditional Arabic" panose="02020603050405020304" pitchFamily="18" charset="-78"/>
              </a:rPr>
              <a:t>الإنسان وشرفه بدينه، وسفوله وهوانه بتخليه عنه؛ لذا أقسم بأماكن نزول الوحي</a:t>
            </a:r>
            <a:r>
              <a:rPr lang="ar-SA" sz="3200" b="1" dirty="0">
                <a:latin typeface="Traditional Arabic" panose="02020603050405020304" pitchFamily="18" charset="-78"/>
                <a:cs typeface="Traditional Arabic" panose="02020603050405020304" pitchFamily="18" charset="-78"/>
              </a:rPr>
              <a:t>.</a:t>
            </a:r>
            <a:r>
              <a:rPr lang="ar-KW" sz="3200" b="1" dirty="0">
                <a:latin typeface="Traditional Arabic" panose="02020603050405020304" pitchFamily="18" charset="-78"/>
                <a:cs typeface="Traditional Arabic" panose="02020603050405020304" pitchFamily="18" charset="-78"/>
              </a:rPr>
              <a:t> </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22904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pic>
        <p:nvPicPr>
          <p:cNvPr id="11" name="Picture 2"/>
          <p:cNvPicPr>
            <a:picLocks noChangeAspect="1"/>
          </p:cNvPicPr>
          <p:nvPr/>
        </p:nvPicPr>
        <p:blipFill>
          <a:blip r:embed="rId4"/>
          <a:stretch>
            <a:fillRect/>
          </a:stretch>
        </p:blipFill>
        <p:spPr>
          <a:xfrm>
            <a:off x="0" y="27384"/>
            <a:ext cx="1583993" cy="6858000"/>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797772" y="468661"/>
            <a:ext cx="3809601"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تفسير  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8" name="Google Shape;86;p1"/>
          <p:cNvSpPr txBox="1"/>
          <p:nvPr/>
        </p:nvSpPr>
        <p:spPr>
          <a:xfrm>
            <a:off x="6453825" y="283446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 الألفاظ</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20" name="Google Shape;86;p1"/>
          <p:cNvSpPr txBox="1"/>
          <p:nvPr/>
        </p:nvSpPr>
        <p:spPr>
          <a:xfrm>
            <a:off x="6465550" y="391458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مقاصد 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21" name="Google Shape;86;p1"/>
          <p:cNvSpPr txBox="1"/>
          <p:nvPr/>
        </p:nvSpPr>
        <p:spPr>
          <a:xfrm>
            <a:off x="6480196" y="5049126"/>
            <a:ext cx="4876839" cy="756138"/>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فوائد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5" name="Google Shape;86;p1"/>
          <p:cNvSpPr txBox="1"/>
          <p:nvPr/>
        </p:nvSpPr>
        <p:spPr>
          <a:xfrm>
            <a:off x="6311230" y="1826352"/>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3997529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540669"/>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8" name="Google Shape;86;p1"/>
          <p:cNvSpPr txBox="1"/>
          <p:nvPr/>
        </p:nvSpPr>
        <p:spPr>
          <a:xfrm>
            <a:off x="1126654" y="2276872"/>
            <a:ext cx="10061415" cy="4098558"/>
          </a:xfrm>
          <a:prstGeom prst="rect">
            <a:avLst/>
          </a:prstGeom>
          <a:noFill/>
          <a:ln>
            <a:noFill/>
          </a:ln>
        </p:spPr>
        <p:txBody>
          <a:bodyPr spcFirstLastPara="1" wrap="square" lIns="91425" tIns="45700" rIns="91425" bIns="45700" anchor="b" anchorCtr="0">
            <a:noAutofit/>
          </a:bodyPr>
          <a:lstStyle/>
          <a:p>
            <a:r>
              <a:rPr lang="ar-SA" sz="3200" b="1" dirty="0">
                <a:latin typeface="Traditional Arabic" panose="02020603050405020304" pitchFamily="18" charset="-78"/>
                <a:cs typeface="Traditional Arabic" panose="02020603050405020304" pitchFamily="18" charset="-78"/>
              </a:rPr>
              <a:t>عَنْ </a:t>
            </a:r>
            <a:r>
              <a:rPr lang="ar-SA" sz="3200" b="1" dirty="0">
                <a:latin typeface="Traditional Arabic" panose="02020603050405020304" pitchFamily="18" charset="-78"/>
                <a:cs typeface="Traditional Arabic" panose="02020603050405020304" pitchFamily="18" charset="-78"/>
              </a:rPr>
              <a:t>عَائِشَةَ </a:t>
            </a:r>
            <a:r>
              <a:rPr lang="ar-SA" sz="3200" b="1" dirty="0">
                <a:latin typeface="Traditional Arabic" panose="02020603050405020304" pitchFamily="18" charset="-78"/>
                <a:cs typeface="Traditional Arabic" panose="02020603050405020304" pitchFamily="18" charset="-78"/>
              </a:rPr>
              <a:t>–</a:t>
            </a:r>
            <a:r>
              <a:rPr lang="ar-KW" sz="3200" b="1" dirty="0">
                <a:latin typeface="Traditional Arabic" panose="02020603050405020304" pitchFamily="18" charset="-78"/>
                <a:cs typeface="Traditional Arabic" panose="02020603050405020304" pitchFamily="18" charset="-78"/>
              </a:rPr>
              <a:t>رضي الله عنها</a:t>
            </a:r>
            <a:r>
              <a:rPr lang="ar-SA"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قَالَتْ: أَوَّلُ مَا بُدِئَ بِهِ رَسُولُ اللَّهِ -ﷺ- من الْوَحْيِ الرُّؤْيَا الصَّادِقَةُ فِي النَّوْمِ، فَكَانَ لَا يَرَى رُؤْيَا إِلَّا جَاءَتْ مِثْلَ فَلَقِ الصُّبْحِ، ثُمَّ حُبِّبَ إِلَيْهِ الْخَلَاءُ فَكَانَ يَأْتِي حِرَاءَ </a:t>
            </a:r>
            <a:r>
              <a:rPr lang="ar-SA" sz="3200" b="1" dirty="0" err="1">
                <a:latin typeface="Traditional Arabic" panose="02020603050405020304" pitchFamily="18" charset="-78"/>
                <a:cs typeface="Traditional Arabic" panose="02020603050405020304" pitchFamily="18" charset="-78"/>
              </a:rPr>
              <a:t>فَيَتَحَنَّثُ</a:t>
            </a:r>
            <a:r>
              <a:rPr lang="ar-SA" sz="3200" b="1" dirty="0">
                <a:latin typeface="Traditional Arabic" panose="02020603050405020304" pitchFamily="18" charset="-78"/>
                <a:cs typeface="Traditional Arabic" panose="02020603050405020304" pitchFamily="18" charset="-78"/>
              </a:rPr>
              <a:t> فِيهِ - وَهُوَ التَّعَبُّدُ - اللَّيَالِي ذَوَاتِ الْعَدَدِ، ويتزود لذلك، ثم يرجع إلى خديجة، فيتزود لمثلها حتى </a:t>
            </a:r>
            <a:r>
              <a:rPr lang="ar-SA" sz="3200" b="1" dirty="0" err="1">
                <a:latin typeface="Traditional Arabic" panose="02020603050405020304" pitchFamily="18" charset="-78"/>
                <a:cs typeface="Traditional Arabic" panose="02020603050405020304" pitchFamily="18" charset="-78"/>
              </a:rPr>
              <a:t>فجأه</a:t>
            </a:r>
            <a:r>
              <a:rPr lang="ar-SA" sz="3200" b="1" dirty="0">
                <a:latin typeface="Traditional Arabic" panose="02020603050405020304" pitchFamily="18" charset="-78"/>
                <a:cs typeface="Traditional Arabic" panose="02020603050405020304" pitchFamily="18" charset="-78"/>
              </a:rPr>
              <a:t> الوحي، وَهُوَ فِي غَارِ حِرَاءَ فَجَاءَهُ الْمَلَكُ فِيهِ، فَقَالَ: اقْرَأْ، قَالَ رَسُولُ اللَّهِ -ﷺ-: «فَقُلْتُ: مَا أَنَا بِقَارِئٍ -قَالَ- فَأَخَذَنِي </a:t>
            </a:r>
            <a:r>
              <a:rPr lang="ar-SA" sz="3200" b="1" dirty="0" err="1">
                <a:latin typeface="Traditional Arabic" panose="02020603050405020304" pitchFamily="18" charset="-78"/>
                <a:cs typeface="Traditional Arabic" panose="02020603050405020304" pitchFamily="18" charset="-78"/>
              </a:rPr>
              <a:t>فَغَطَّنِي</a:t>
            </a:r>
            <a:r>
              <a:rPr lang="ar-SA" sz="3200" b="1" dirty="0">
                <a:latin typeface="Traditional Arabic" panose="02020603050405020304" pitchFamily="18" charset="-78"/>
                <a:cs typeface="Traditional Arabic" panose="02020603050405020304" pitchFamily="18" charset="-78"/>
              </a:rPr>
              <a:t>، حَتَّى بَلَغَ مِنِّي الْجُهْدُ، ثُمَّ أَرْسَلَنِي فَقَالَ: اقْرَأْ، فَقُلْتُ: مَا أَنَا بِقَارِئٍ، </a:t>
            </a:r>
            <a:r>
              <a:rPr lang="ar-SA" sz="3200" b="1" dirty="0" err="1">
                <a:latin typeface="Traditional Arabic" panose="02020603050405020304" pitchFamily="18" charset="-78"/>
                <a:cs typeface="Traditional Arabic" panose="02020603050405020304" pitchFamily="18" charset="-78"/>
              </a:rPr>
              <a:t>فَغَطَّنِي</a:t>
            </a:r>
            <a:r>
              <a:rPr lang="ar-SA" sz="3200" b="1" dirty="0">
                <a:latin typeface="Traditional Arabic" panose="02020603050405020304" pitchFamily="18" charset="-78"/>
                <a:cs typeface="Traditional Arabic" panose="02020603050405020304" pitchFamily="18" charset="-78"/>
              </a:rPr>
              <a:t> الثَّانِيَةَ، حَتَّى بَلَغَ مِنِّي الْجُهْدُ ثُمَّ أَرْسَلَنِي فَقَالَ: اقْرَأْ، فَقُلْتُ: مَا أَنَا بِقَارِئٍ، </a:t>
            </a:r>
            <a:r>
              <a:rPr lang="ar-SA" sz="3200" b="1" dirty="0" err="1">
                <a:latin typeface="Traditional Arabic" panose="02020603050405020304" pitchFamily="18" charset="-78"/>
                <a:cs typeface="Traditional Arabic" panose="02020603050405020304" pitchFamily="18" charset="-78"/>
              </a:rPr>
              <a:t>فَغَطَّنِي</a:t>
            </a:r>
            <a:r>
              <a:rPr lang="ar-SA" sz="3200" b="1" dirty="0">
                <a:latin typeface="Traditional Arabic" panose="02020603050405020304" pitchFamily="18" charset="-78"/>
                <a:cs typeface="Traditional Arabic" panose="02020603050405020304" pitchFamily="18" charset="-78"/>
              </a:rPr>
              <a:t> الثَّالِثَةَ حَتَّى بَلَغَ مِنِّي الْجُهْدُ، ثُمَّ أَرْسَلَنِي، فَقَالَ: ﴿اقْرَأْ بِاسْمِ رَبِّكَ الَّذِي خَلَقَ﴾ -حَتَّى بَلَغَ- ﴿مَا لَمْ يَعْلَمْ</a:t>
            </a:r>
            <a:r>
              <a:rPr lang="ar-SA" sz="3200" b="1" dirty="0">
                <a:latin typeface="Traditional Arabic" panose="02020603050405020304" pitchFamily="18" charset="-78"/>
                <a:cs typeface="Traditional Arabic" panose="02020603050405020304" pitchFamily="18" charset="-78"/>
              </a:rPr>
              <a:t>﴾».</a:t>
            </a:r>
            <a:r>
              <a:rPr lang="ar-KW" sz="3200" b="1" dirty="0">
                <a:latin typeface="Traditional Arabic" panose="02020603050405020304" pitchFamily="18" charset="-78"/>
                <a:cs typeface="Traditional Arabic" panose="02020603050405020304" pitchFamily="18" charset="-78"/>
              </a:rPr>
              <a:t> </a:t>
            </a:r>
            <a:endParaRPr lang="en-US" sz="3200" b="1" dirty="0">
              <a:latin typeface="Traditional Arabic" panose="02020603050405020304" pitchFamily="18" charset="-78"/>
              <a:cs typeface="Traditional Arabic" panose="02020603050405020304" pitchFamily="18" charset="-78"/>
            </a:endParaRPr>
          </a:p>
        </p:txBody>
      </p:sp>
      <p:sp>
        <p:nvSpPr>
          <p:cNvPr id="15" name="Google Shape;86;p1"/>
          <p:cNvSpPr txBox="1"/>
          <p:nvPr/>
        </p:nvSpPr>
        <p:spPr>
          <a:xfrm>
            <a:off x="6311230" y="1610328"/>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292936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540669"/>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1126654" y="2132856"/>
            <a:ext cx="10061415" cy="4098558"/>
          </a:xfrm>
          <a:prstGeom prst="rect">
            <a:avLst/>
          </a:prstGeom>
          <a:noFill/>
          <a:ln>
            <a:noFill/>
          </a:ln>
        </p:spPr>
        <p:txBody>
          <a:bodyPr spcFirstLastPara="1" wrap="square" lIns="91425" tIns="45700" rIns="91425" bIns="45700" anchor="b" anchorCtr="0">
            <a:noAutofit/>
          </a:bodyPr>
          <a:lstStyle/>
          <a:p>
            <a:r>
              <a:rPr lang="ar-SA" sz="3200" b="1" dirty="0">
                <a:latin typeface="Traditional Arabic" panose="02020603050405020304" pitchFamily="18" charset="-78"/>
                <a:cs typeface="Traditional Arabic" panose="02020603050405020304" pitchFamily="18" charset="-78"/>
              </a:rPr>
              <a:t>قَالَ</a:t>
            </a:r>
            <a:r>
              <a:rPr lang="ar-SA" sz="3200" b="1" dirty="0">
                <a:latin typeface="Traditional Arabic" panose="02020603050405020304" pitchFamily="18" charset="-78"/>
                <a:cs typeface="Traditional Arabic" panose="02020603050405020304" pitchFamily="18" charset="-78"/>
              </a:rPr>
              <a:t>: فَرَجَعَ بِهَا تَرْجُفُ بَوَادِرُهُ، حَتَّى دَخَلَ عَلَى خَدِيجَةَ فَقَالَ: «زَمِّلُونِي </a:t>
            </a:r>
            <a:r>
              <a:rPr lang="ar-SA" sz="3200" b="1" dirty="0" err="1">
                <a:latin typeface="Traditional Arabic" panose="02020603050405020304" pitchFamily="18" charset="-78"/>
                <a:cs typeface="Traditional Arabic" panose="02020603050405020304" pitchFamily="18" charset="-78"/>
              </a:rPr>
              <a:t>زَمِّلُونِي</a:t>
            </a:r>
            <a:r>
              <a:rPr lang="ar-SA" sz="3200" b="1" dirty="0">
                <a:latin typeface="Traditional Arabic" panose="02020603050405020304" pitchFamily="18" charset="-78"/>
                <a:cs typeface="Traditional Arabic" panose="02020603050405020304" pitchFamily="18" charset="-78"/>
              </a:rPr>
              <a:t>»، فزمَّلوه حَتَّى ذَهَبَ عَنْهُ الروع فقال: يا خديجة: «مالي»؟! وأخبرها الخبر، وقال: «قد خشيت على نفسي». فَقَالَتْ لَهُ: «كَلَّا أَبْشِرْ </a:t>
            </a:r>
            <a:r>
              <a:rPr lang="ar-SA" sz="3200" b="1" dirty="0" err="1">
                <a:latin typeface="Traditional Arabic" panose="02020603050405020304" pitchFamily="18" charset="-78"/>
                <a:cs typeface="Traditional Arabic" panose="02020603050405020304" pitchFamily="18" charset="-78"/>
              </a:rPr>
              <a:t>فَوَاللَّهِ</a:t>
            </a:r>
            <a:r>
              <a:rPr lang="ar-SA" sz="3200" b="1" dirty="0">
                <a:latin typeface="Traditional Arabic" panose="02020603050405020304" pitchFamily="18" charset="-78"/>
                <a:cs typeface="Traditional Arabic" panose="02020603050405020304" pitchFamily="18" charset="-78"/>
              </a:rPr>
              <a:t> لَا يُخْزِيكَ اللَّهُ أَبَدًا، إِنَّكَ لَتَصِلُ الرَّحِمَ، وَتَصْدُقُ الْحَدِيثَ، وَتَحْمِلُ الْكَلَّ، وَتُقْرِي الضَّيْفَ، وَتُعِينُ عَلَى نَوَائِبَ الْحَقِّ»، ثُمَّ انْطَلَقَتْ بِهِ خَدِيجَةُ حَتَّى أَتَتْ بِهِ (وَرَقَةَ بْنَ نَوْفَلِ) بْنِ أَسَدِ بْنِ عَبْدِ الْعُزَّى بْنِ قُصَيِّ، وهو ابن عم خديجة أخي أبيها، وكان أمرأ قد تَنَصَّرَ فِي الْجَاهِلِيَّةِ، وَكَانَ يَكْتُبُ الْكِتَابَ الْعَرَبِيَّ، وَكَتَبَ بِالْعَرَبِيَّةِ مِنَ الْإِنْجِيلِ مَا شَاءَ اللَّهُ أَنْ يُكْتَبَ، وَكَانَ شَيْخًا كَبِيرًا قَدْ عَمِيَ، فَقَالَتْ خَدِيجَةُ: أَيِ ابْنَ عَمِّ، اسْمَعْ مِنَ ابْنِ أَخِيكَ، فَقَالَ وَرَقَةُ: ابْنَ أَخِي مَا تَرَى؟ فَأَخْبَرَهُ رَسُولُ اللَّهِ -ﷺ- بِمَا </a:t>
            </a:r>
            <a:r>
              <a:rPr lang="ar-SA" sz="3200" b="1" dirty="0" smtClean="0">
                <a:latin typeface="Traditional Arabic" panose="02020603050405020304" pitchFamily="18" charset="-78"/>
                <a:cs typeface="Traditional Arabic" panose="02020603050405020304" pitchFamily="18" charset="-78"/>
              </a:rPr>
              <a:t>رَأَى</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5" name="Google Shape;86;p1"/>
          <p:cNvSpPr txBox="1"/>
          <p:nvPr/>
        </p:nvSpPr>
        <p:spPr>
          <a:xfrm>
            <a:off x="6311230" y="1466312"/>
            <a:ext cx="4876839" cy="738552"/>
          </a:xfrm>
          <a:prstGeom prst="rect">
            <a:avLst/>
          </a:prstGeom>
          <a:noFill/>
          <a:ln>
            <a:noFill/>
          </a:ln>
        </p:spPr>
        <p:txBody>
          <a:bodyPr spcFirstLastPara="1" wrap="square" lIns="91425" tIns="45700" rIns="91425" bIns="45700" anchor="b" anchorCtr="0">
            <a:noAutofit/>
          </a:bodyPr>
          <a:lstStyle/>
          <a:p>
            <a:pPr marL="57150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292936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1848</TotalTime>
  <Words>1155</Words>
  <Application>Microsoft Office PowerPoint</Application>
  <PresentationFormat>مخصص</PresentationFormat>
  <Paragraphs>102</Paragraphs>
  <Slides>13</Slides>
  <Notes>13</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Shikh kamal</dc:creator>
  <cp:lastModifiedBy>Shikh kamal</cp:lastModifiedBy>
  <cp:revision>98</cp:revision>
  <dcterms:created xsi:type="dcterms:W3CDTF">2020-09-21T19:44:50Z</dcterms:created>
  <dcterms:modified xsi:type="dcterms:W3CDTF">2021-06-13T14:44:23Z</dcterms:modified>
</cp:coreProperties>
</file>