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7" r:id="rId4"/>
    <p:sldId id="259" r:id="rId5"/>
    <p:sldId id="272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5"/>
    <p:restoredTop sz="91538"/>
  </p:normalViewPr>
  <p:slideViewPr>
    <p:cSldViewPr snapToGrid="0" snapToObjects="1">
      <p:cViewPr varScale="1">
        <p:scale>
          <a:sx n="102" d="100"/>
          <a:sy n="102" d="100"/>
        </p:scale>
        <p:origin x="76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Period of the Great Imam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Period of the Minor Scholars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sources of Islamic Law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3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3"/>
      <dgm:spPr/>
    </dgm:pt>
    <dgm:pt modelId="{D4441B5E-DF82-E141-B4AA-B55FB9E40139}" type="pres">
      <dgm:prSet presAssocID="{8E7AF4C8-31E6-C243-AA6F-562253CDB351}" presName="dstNode" presStyleLbl="node1" presStyleIdx="0" presStyleCnt="3"/>
      <dgm:spPr/>
    </dgm:pt>
    <dgm:pt modelId="{0F52DB44-3970-0841-AD22-0F02985C92D3}" type="pres">
      <dgm:prSet presAssocID="{7CFDC055-E21E-8C4B-8A78-54DCC6E379CF}" presName="text_1" presStyleLbl="node1" presStyleIdx="0" presStyleCnt="3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3"/>
      <dgm:spPr/>
    </dgm:pt>
    <dgm:pt modelId="{43951164-157B-6D4E-9149-BF4D36D59D30}" type="pres">
      <dgm:prSet presAssocID="{C69338EA-DFDB-ED48-A6BB-CCCC11EAB7E1}" presName="text_2" presStyleLbl="node1" presStyleIdx="1" presStyleCnt="3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3"/>
      <dgm:spPr/>
    </dgm:pt>
    <dgm:pt modelId="{0F64C79D-4A40-EF42-976F-D1490B9DA8E0}" type="pres">
      <dgm:prSet presAssocID="{6E4355D3-507A-CD4C-9CC5-A0099CBDB314}" presName="text_3" presStyleLbl="node1" presStyleIdx="2" presStyleCnt="3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3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First</a:t>
          </a:r>
          <a:r>
            <a:rPr lang="en-US" sz="2400" b="1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GB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State support for the scholars: (they sought to govern according to Sharia, respect Jurists, but punishment if they gave Fatwas against their rules).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Secondly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Increase in the canters of learning: (scholars travelled in order to gain knowledge)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Thirdly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spread of debate and discussion: (face to face or by post to reach at a common conclusion).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 custLinFactNeighborX="-70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 custLinFactNeighborX="-703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First</a:t>
          </a:r>
          <a:r>
            <a:rPr lang="en-US" sz="2400" b="1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Compilation of Fiqh: </a:t>
          </a:r>
          <a:r>
            <a:rPr 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(Collection of legal rulings, Hadiths and the opinions, The basic principles of Fiqh with its proof of Hadiths, The application of jurisprudential principles arranged in chapters).  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Secondly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Court debates: (some scholars invented issues for competence, hypothetical Fiqh was seen as ridiculous product, sectarianism among debaters)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Thirdly &amp; Fourthly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Compilation of the Hadiths, and The organization of Fiqh: (the fundamental (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), the secondary principles (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Furū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‘), the grammar (Na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w) and Hadith)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 custLinFactNeighborX="-70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 custLinFactNeighborX="-703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72DB7B-DC36-D345-9B1E-31F321B25F1F}" type="doc">
      <dgm:prSet loTypeId="urn:microsoft.com/office/officeart/2005/8/layout/default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C593EB5-0127-ED46-B407-DCA725DDD767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Quran</a:t>
          </a:r>
        </a:p>
        <a:p>
          <a:pPr>
            <a:lnSpc>
              <a:spcPct val="12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first and last source of legal rulings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20000"/>
            </a:lnSpc>
          </a:pP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1DF65660-EA6A-0340-9BB5-0F62F8BD8D67}" type="par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8FBC9-CFA5-854D-9688-5E5941892390}" type="sib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16334-F157-F04E-A26C-97E42F0D52E5}" type="asst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Sunnah</a:t>
          </a:r>
        </a:p>
        <a:p>
          <a:pPr>
            <a:lnSpc>
              <a:spcPct val="120000"/>
            </a:lnSpc>
          </a:pP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second source of legal provisions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937D1-9166-D149-9812-192CBE9494CF}" type="par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423D8E-DDE8-8D4B-8D99-36F729D60541}" type="sib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E06B1-39EE-C541-B878-EDB3BD50D333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Ijm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ā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‘ </a:t>
          </a:r>
        </a:p>
        <a:p>
          <a:pPr rtl="0">
            <a:lnSpc>
              <a:spcPct val="120000"/>
            </a:lnSpc>
          </a:pP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(consensus)</a:t>
          </a:r>
        </a:p>
        <a:p>
          <a:pPr rtl="0">
            <a:lnSpc>
              <a:spcPct val="120000"/>
            </a:lnSpc>
          </a:pPr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The collective agreement among authoritative Muslim scholars  </a:t>
          </a:r>
        </a:p>
      </dgm:t>
    </dgm:pt>
    <dgm:pt modelId="{6CCFDEB2-BD8F-1647-90A8-BB7DAF30B734}" type="par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3E8F39-C9B4-3943-8092-FFE07D367183}" type="sib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82E34-8B79-7546-AF83-B843724E3E1C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Qiy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 (analogical deduction)</a:t>
          </a:r>
        </a:p>
        <a:p>
          <a:pPr rtl="0">
            <a:lnSpc>
              <a:spcPct val="120000"/>
            </a:lnSpc>
          </a:pP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Ijtihad is based on deductive reasoning based on 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evidenc</a:t>
          </a:r>
          <a:endParaRPr lang="en-GB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5EB4E1-27DC-5448-901B-A0CF08B0C9B1}" type="par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60649-1372-8C41-939A-76CCDA826EC4}" type="sib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D0462-16C6-A541-8212-C3F0008D6A90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</a:p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(legal preference)</a:t>
          </a:r>
        </a:p>
        <a:p>
          <a:pPr rtl="0">
            <a:lnSpc>
              <a:spcPct val="120000"/>
            </a:lnSpc>
          </a:pP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Preferring a judgment based on current utility over another judgment based on analogy</a:t>
          </a:r>
          <a:endParaRPr lang="en-GB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69CBDB-6E92-2643-9980-9D05B5E94DF8}" type="par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F2AE2-0EDC-944B-875B-9C63BDD78B7C}" type="sib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8F7AFB-CB2B-9444-8CA6-287E0675B9C2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‘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Urf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(custom)</a:t>
          </a:r>
        </a:p>
        <a:p>
          <a:pPr>
            <a:lnSpc>
              <a:spcPct val="120000"/>
            </a:lnSpc>
          </a:pP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traditions may be accepted as a Sharia ruling in a given society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392E3D66-AF4A-7641-8A77-AFC5E362AD08}" type="parTrans" cxnId="{B8C181A4-29BE-9B41-8496-15C22C863340}">
      <dgm:prSet/>
      <dgm:spPr/>
      <dgm:t>
        <a:bodyPr/>
        <a:lstStyle/>
        <a:p>
          <a:endParaRPr lang="en-GB"/>
        </a:p>
      </dgm:t>
    </dgm:pt>
    <dgm:pt modelId="{181270AA-2946-8841-85EB-1863F9B7482A}" type="sibTrans" cxnId="{B8C181A4-29BE-9B41-8496-15C22C863340}">
      <dgm:prSet/>
      <dgm:spPr/>
      <dgm:t>
        <a:bodyPr/>
        <a:lstStyle/>
        <a:p>
          <a:endParaRPr lang="en-GB"/>
        </a:p>
      </dgm:t>
    </dgm:pt>
    <dgm:pt modelId="{3C52A647-80E2-4647-9748-A39AA1F4E6DF}" type="pres">
      <dgm:prSet presAssocID="{0472DB7B-DC36-D345-9B1E-31F321B25F1F}" presName="diagram" presStyleCnt="0">
        <dgm:presLayoutVars>
          <dgm:dir/>
          <dgm:resizeHandles val="exact"/>
        </dgm:presLayoutVars>
      </dgm:prSet>
      <dgm:spPr/>
    </dgm:pt>
    <dgm:pt modelId="{D29A981F-65AA-8E40-97E1-30B3D86E486B}" type="pres">
      <dgm:prSet presAssocID="{7C593EB5-0127-ED46-B407-DCA725DDD767}" presName="node" presStyleLbl="node1" presStyleIdx="0" presStyleCnt="5" custLinFactNeighborX="1610" custLinFactNeighborY="-23">
        <dgm:presLayoutVars>
          <dgm:bulletEnabled val="1"/>
        </dgm:presLayoutVars>
      </dgm:prSet>
      <dgm:spPr/>
    </dgm:pt>
    <dgm:pt modelId="{2FB691E7-8C8A-6B4E-A442-97182FE0C66A}" type="pres">
      <dgm:prSet presAssocID="{8898FBC9-CFA5-854D-9688-5E5941892390}" presName="sibTrans" presStyleCnt="0"/>
      <dgm:spPr/>
    </dgm:pt>
    <dgm:pt modelId="{FDF72A56-FF1A-0748-AFE9-ADA5036A7C2F}" type="pres">
      <dgm:prSet presAssocID="{E8E16334-F157-F04E-A26C-97E42F0D52E5}" presName="node" presStyleLbl="asst0" presStyleIdx="0" presStyleCnt="1" custLinFactNeighborX="4192" custLinFactNeighborY="-23">
        <dgm:presLayoutVars>
          <dgm:bulletEnabled val="1"/>
        </dgm:presLayoutVars>
      </dgm:prSet>
      <dgm:spPr/>
    </dgm:pt>
    <dgm:pt modelId="{9EB92871-1BAB-4848-B008-C18B5406AE78}" type="pres">
      <dgm:prSet presAssocID="{4B423D8E-DDE8-8D4B-8D99-36F729D60541}" presName="sibTrans" presStyleCnt="0"/>
      <dgm:spPr/>
    </dgm:pt>
    <dgm:pt modelId="{A113477B-70AE-C346-8458-38CC29445F69}" type="pres">
      <dgm:prSet presAssocID="{B1EE06B1-39EE-C541-B878-EDB3BD50D333}" presName="node" presStyleLbl="node1" presStyleIdx="1" presStyleCnt="5">
        <dgm:presLayoutVars>
          <dgm:bulletEnabled val="1"/>
        </dgm:presLayoutVars>
      </dgm:prSet>
      <dgm:spPr/>
    </dgm:pt>
    <dgm:pt modelId="{BB63047A-4026-4742-B6E7-19878DA39F24}" type="pres">
      <dgm:prSet presAssocID="{633E8F39-C9B4-3943-8092-FFE07D367183}" presName="sibTrans" presStyleCnt="0"/>
      <dgm:spPr/>
    </dgm:pt>
    <dgm:pt modelId="{1D5E8E61-D3D4-1F40-9259-DAA36AE25E8B}" type="pres">
      <dgm:prSet presAssocID="{9D982E34-8B79-7546-AF83-B843724E3E1C}" presName="node" presStyleLbl="node1" presStyleIdx="2" presStyleCnt="5" custLinFactNeighborX="1610" custLinFactNeighborY="-4658">
        <dgm:presLayoutVars>
          <dgm:bulletEnabled val="1"/>
        </dgm:presLayoutVars>
      </dgm:prSet>
      <dgm:spPr/>
    </dgm:pt>
    <dgm:pt modelId="{A0270524-EB94-244F-A076-BD843940562B}" type="pres">
      <dgm:prSet presAssocID="{5C060649-1372-8C41-939A-76CCDA826EC4}" presName="sibTrans" presStyleCnt="0"/>
      <dgm:spPr/>
    </dgm:pt>
    <dgm:pt modelId="{BBBAFD08-E259-7840-B0E0-EB238935DE98}" type="pres">
      <dgm:prSet presAssocID="{F98D0462-16C6-A541-8212-C3F0008D6A90}" presName="node" presStyleLbl="node1" presStyleIdx="3" presStyleCnt="5">
        <dgm:presLayoutVars>
          <dgm:bulletEnabled val="1"/>
        </dgm:presLayoutVars>
      </dgm:prSet>
      <dgm:spPr/>
    </dgm:pt>
    <dgm:pt modelId="{8785810F-567F-0844-A883-9348083385BF}" type="pres">
      <dgm:prSet presAssocID="{F55F2AE2-0EDC-944B-875B-9C63BDD78B7C}" presName="sibTrans" presStyleCnt="0"/>
      <dgm:spPr/>
    </dgm:pt>
    <dgm:pt modelId="{33CE6444-5934-524B-91A6-8D42A70FF761}" type="pres">
      <dgm:prSet presAssocID="{8C8F7AFB-CB2B-9444-8CA6-287E0675B9C2}" presName="node" presStyleLbl="node1" presStyleIdx="4" presStyleCnt="5" custLinFactNeighborX="-1609" custLinFactNeighborY="23">
        <dgm:presLayoutVars>
          <dgm:bulletEnabled val="1"/>
        </dgm:presLayoutVars>
      </dgm:prSet>
      <dgm:spPr/>
    </dgm:pt>
  </dgm:ptLst>
  <dgm:cxnLst>
    <dgm:cxn modelId="{9B4A112C-CA7B-C347-BC7F-E12A51E8C0EE}" type="presOf" srcId="{8C8F7AFB-CB2B-9444-8CA6-287E0675B9C2}" destId="{33CE6444-5934-524B-91A6-8D42A70FF761}" srcOrd="0" destOrd="0" presId="urn:microsoft.com/office/officeart/2005/8/layout/default"/>
    <dgm:cxn modelId="{16435930-8B2D-CF47-8A23-0C76737CFD14}" srcId="{0472DB7B-DC36-D345-9B1E-31F321B25F1F}" destId="{E8E16334-F157-F04E-A26C-97E42F0D52E5}" srcOrd="1" destOrd="0" parTransId="{796937D1-9166-D149-9812-192CBE9494CF}" sibTransId="{4B423D8E-DDE8-8D4B-8D99-36F729D60541}"/>
    <dgm:cxn modelId="{C934F34A-1257-124A-8082-C361B3C0C326}" srcId="{0472DB7B-DC36-D345-9B1E-31F321B25F1F}" destId="{B1EE06B1-39EE-C541-B878-EDB3BD50D333}" srcOrd="2" destOrd="0" parTransId="{6CCFDEB2-BD8F-1647-90A8-BB7DAF30B734}" sibTransId="{633E8F39-C9B4-3943-8092-FFE07D367183}"/>
    <dgm:cxn modelId="{6F68A364-A401-5B42-9503-DC3B108DD0F6}" type="presOf" srcId="{F98D0462-16C6-A541-8212-C3F0008D6A90}" destId="{BBBAFD08-E259-7840-B0E0-EB238935DE98}" srcOrd="0" destOrd="0" presId="urn:microsoft.com/office/officeart/2005/8/layout/default"/>
    <dgm:cxn modelId="{2A1F7066-F6D2-4F45-84DF-79AF37284768}" type="presOf" srcId="{0472DB7B-DC36-D345-9B1E-31F321B25F1F}" destId="{3C52A647-80E2-4647-9748-A39AA1F4E6DF}" srcOrd="0" destOrd="0" presId="urn:microsoft.com/office/officeart/2005/8/layout/default"/>
    <dgm:cxn modelId="{E1D68B6A-17E1-544D-B008-358EE41338C9}" type="presOf" srcId="{E8E16334-F157-F04E-A26C-97E42F0D52E5}" destId="{FDF72A56-FF1A-0748-AFE9-ADA5036A7C2F}" srcOrd="0" destOrd="0" presId="urn:microsoft.com/office/officeart/2005/8/layout/default"/>
    <dgm:cxn modelId="{8E7A8177-A908-794B-829C-997116F4A6C6}" type="presOf" srcId="{9D982E34-8B79-7546-AF83-B843724E3E1C}" destId="{1D5E8E61-D3D4-1F40-9259-DAA36AE25E8B}" srcOrd="0" destOrd="0" presId="urn:microsoft.com/office/officeart/2005/8/layout/default"/>
    <dgm:cxn modelId="{24810C8D-09AD-0F46-A6AE-2AE397400478}" srcId="{0472DB7B-DC36-D345-9B1E-31F321B25F1F}" destId="{7C593EB5-0127-ED46-B407-DCA725DDD767}" srcOrd="0" destOrd="0" parTransId="{1DF65660-EA6A-0340-9BB5-0F62F8BD8D67}" sibTransId="{8898FBC9-CFA5-854D-9688-5E5941892390}"/>
    <dgm:cxn modelId="{39D549A4-F4B0-484D-AA3F-248206A61544}" type="presOf" srcId="{7C593EB5-0127-ED46-B407-DCA725DDD767}" destId="{D29A981F-65AA-8E40-97E1-30B3D86E486B}" srcOrd="0" destOrd="0" presId="urn:microsoft.com/office/officeart/2005/8/layout/default"/>
    <dgm:cxn modelId="{B8C181A4-29BE-9B41-8496-15C22C863340}" srcId="{0472DB7B-DC36-D345-9B1E-31F321B25F1F}" destId="{8C8F7AFB-CB2B-9444-8CA6-287E0675B9C2}" srcOrd="5" destOrd="0" parTransId="{392E3D66-AF4A-7641-8A77-AFC5E362AD08}" sibTransId="{181270AA-2946-8841-85EB-1863F9B7482A}"/>
    <dgm:cxn modelId="{540145AC-2584-BA46-B96A-9553AF3FEADC}" type="presOf" srcId="{B1EE06B1-39EE-C541-B878-EDB3BD50D333}" destId="{A113477B-70AE-C346-8458-38CC29445F69}" srcOrd="0" destOrd="0" presId="urn:microsoft.com/office/officeart/2005/8/layout/default"/>
    <dgm:cxn modelId="{FAAEF9C0-4DAF-7C4B-99C4-9C7D375F5A99}" srcId="{0472DB7B-DC36-D345-9B1E-31F321B25F1F}" destId="{F98D0462-16C6-A541-8212-C3F0008D6A90}" srcOrd="4" destOrd="0" parTransId="{6769CBDB-6E92-2643-9980-9D05B5E94DF8}" sibTransId="{F55F2AE2-0EDC-944B-875B-9C63BDD78B7C}"/>
    <dgm:cxn modelId="{F10764DD-6A9F-4244-A92C-0CE100BE7229}" srcId="{0472DB7B-DC36-D345-9B1E-31F321B25F1F}" destId="{9D982E34-8B79-7546-AF83-B843724E3E1C}" srcOrd="3" destOrd="0" parTransId="{925EB4E1-27DC-5448-901B-A0CF08B0C9B1}" sibTransId="{5C060649-1372-8C41-939A-76CCDA826EC4}"/>
    <dgm:cxn modelId="{14985ED1-7B2C-284B-918B-80FA89DF20E4}" type="presParOf" srcId="{3C52A647-80E2-4647-9748-A39AA1F4E6DF}" destId="{D29A981F-65AA-8E40-97E1-30B3D86E486B}" srcOrd="0" destOrd="0" presId="urn:microsoft.com/office/officeart/2005/8/layout/default"/>
    <dgm:cxn modelId="{628AE27D-8AE1-8F46-A09A-AEA5B4761A6B}" type="presParOf" srcId="{3C52A647-80E2-4647-9748-A39AA1F4E6DF}" destId="{2FB691E7-8C8A-6B4E-A442-97182FE0C66A}" srcOrd="1" destOrd="0" presId="urn:microsoft.com/office/officeart/2005/8/layout/default"/>
    <dgm:cxn modelId="{B61CA1FD-6F0D-9348-B22D-427EC20F8748}" type="presParOf" srcId="{3C52A647-80E2-4647-9748-A39AA1F4E6DF}" destId="{FDF72A56-FF1A-0748-AFE9-ADA5036A7C2F}" srcOrd="2" destOrd="0" presId="urn:microsoft.com/office/officeart/2005/8/layout/default"/>
    <dgm:cxn modelId="{A6A7C05A-E9D2-D24E-B41E-84810EB071B9}" type="presParOf" srcId="{3C52A647-80E2-4647-9748-A39AA1F4E6DF}" destId="{9EB92871-1BAB-4848-B008-C18B5406AE78}" srcOrd="3" destOrd="0" presId="urn:microsoft.com/office/officeart/2005/8/layout/default"/>
    <dgm:cxn modelId="{1F3DB2AB-400A-5A41-AEAF-361823A3F1BC}" type="presParOf" srcId="{3C52A647-80E2-4647-9748-A39AA1F4E6DF}" destId="{A113477B-70AE-C346-8458-38CC29445F69}" srcOrd="4" destOrd="0" presId="urn:microsoft.com/office/officeart/2005/8/layout/default"/>
    <dgm:cxn modelId="{AC51F541-5F52-3C4E-B65F-745F2C190BB5}" type="presParOf" srcId="{3C52A647-80E2-4647-9748-A39AA1F4E6DF}" destId="{BB63047A-4026-4742-B6E7-19878DA39F24}" srcOrd="5" destOrd="0" presId="urn:microsoft.com/office/officeart/2005/8/layout/default"/>
    <dgm:cxn modelId="{E0A6411F-BFDF-D24E-A69C-9ED69E236768}" type="presParOf" srcId="{3C52A647-80E2-4647-9748-A39AA1F4E6DF}" destId="{1D5E8E61-D3D4-1F40-9259-DAA36AE25E8B}" srcOrd="6" destOrd="0" presId="urn:microsoft.com/office/officeart/2005/8/layout/default"/>
    <dgm:cxn modelId="{ECD2EE6F-572A-754F-BEB1-C01F4D60E73F}" type="presParOf" srcId="{3C52A647-80E2-4647-9748-A39AA1F4E6DF}" destId="{A0270524-EB94-244F-A076-BD843940562B}" srcOrd="7" destOrd="0" presId="urn:microsoft.com/office/officeart/2005/8/layout/default"/>
    <dgm:cxn modelId="{169C28D6-B7F6-9448-9A2E-FFB00B62FF49}" type="presParOf" srcId="{3C52A647-80E2-4647-9748-A39AA1F4E6DF}" destId="{BBBAFD08-E259-7840-B0E0-EB238935DE98}" srcOrd="8" destOrd="0" presId="urn:microsoft.com/office/officeart/2005/8/layout/default"/>
    <dgm:cxn modelId="{7DF6212C-37AF-B04F-8336-C05CC453145F}" type="presParOf" srcId="{3C52A647-80E2-4647-9748-A39AA1F4E6DF}" destId="{8785810F-567F-0844-A883-9348083385BF}" srcOrd="9" destOrd="0" presId="urn:microsoft.com/office/officeart/2005/8/layout/default"/>
    <dgm:cxn modelId="{98A8CAF6-69CC-2347-B1D3-85C23C067977}" type="presParOf" srcId="{3C52A647-80E2-4647-9748-A39AA1F4E6DF}" destId="{33CE6444-5934-524B-91A6-8D42A70FF76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171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656126" y="472713"/>
          <a:ext cx="10577259" cy="94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043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Period of the Great Imam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126" y="472713"/>
        <a:ext cx="10577259" cy="945427"/>
      </dsp:txXfrm>
    </dsp:sp>
    <dsp:sp modelId="{482F544F-0A23-3C49-BA35-D45C67099227}">
      <dsp:nvSpPr>
        <dsp:cNvPr id="0" name=""/>
        <dsp:cNvSpPr/>
      </dsp:nvSpPr>
      <dsp:spPr>
        <a:xfrm>
          <a:off x="65234" y="354535"/>
          <a:ext cx="1181784" cy="11817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999789" y="1890854"/>
          <a:ext cx="10233597" cy="94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04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Period of the Minor Scholars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9789" y="1890854"/>
        <a:ext cx="10233597" cy="945427"/>
      </dsp:txXfrm>
    </dsp:sp>
    <dsp:sp modelId="{11B4DF23-6349-ED47-883F-8A9EC3F5DE6F}">
      <dsp:nvSpPr>
        <dsp:cNvPr id="0" name=""/>
        <dsp:cNvSpPr/>
      </dsp:nvSpPr>
      <dsp:spPr>
        <a:xfrm>
          <a:off x="408897" y="1772676"/>
          <a:ext cx="1181784" cy="11817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656126" y="3308995"/>
          <a:ext cx="10577259" cy="945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04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sources of Islamic Law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6126" y="3308995"/>
        <a:ext cx="10577259" cy="945427"/>
      </dsp:txXfrm>
    </dsp:sp>
    <dsp:sp modelId="{B9DF7B38-8F14-F543-8635-C8D514CD0C63}">
      <dsp:nvSpPr>
        <dsp:cNvPr id="0" name=""/>
        <dsp:cNvSpPr/>
      </dsp:nvSpPr>
      <dsp:spPr>
        <a:xfrm>
          <a:off x="65234" y="3190817"/>
          <a:ext cx="1181784" cy="11817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9362"/>
          <a:ext cx="108421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First</a:t>
          </a:r>
          <a:r>
            <a:rPr lang="en-US" sz="24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09" y="49571"/>
        <a:ext cx="10761753" cy="743262"/>
      </dsp:txXfrm>
    </dsp:sp>
    <dsp:sp modelId="{13E81291-2CE5-754D-A12F-D8DEDA3FD705}">
      <dsp:nvSpPr>
        <dsp:cNvPr id="0" name=""/>
        <dsp:cNvSpPr/>
      </dsp:nvSpPr>
      <dsp:spPr>
        <a:xfrm>
          <a:off x="0" y="833042"/>
          <a:ext cx="10842171" cy="75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State support for the scholars: (they sought to govern according to Sharia, respect Jurists, but punishment if they gave Fatwas against their rules).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33042"/>
        <a:ext cx="10842171" cy="751410"/>
      </dsp:txXfrm>
    </dsp:sp>
    <dsp:sp modelId="{1C96F098-B497-B244-A652-6B69B3D036E3}">
      <dsp:nvSpPr>
        <dsp:cNvPr id="0" name=""/>
        <dsp:cNvSpPr/>
      </dsp:nvSpPr>
      <dsp:spPr>
        <a:xfrm>
          <a:off x="0" y="1584452"/>
          <a:ext cx="108421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Secondly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09" y="1624661"/>
        <a:ext cx="10761753" cy="743262"/>
      </dsp:txXfrm>
    </dsp:sp>
    <dsp:sp modelId="{056DCBEE-C5EA-124B-B2F4-A56DDC7715F5}">
      <dsp:nvSpPr>
        <dsp:cNvPr id="0" name=""/>
        <dsp:cNvSpPr/>
      </dsp:nvSpPr>
      <dsp:spPr>
        <a:xfrm>
          <a:off x="0" y="2408132"/>
          <a:ext cx="10842171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Increase in the canters of learning: (scholars travelled in order to gain knowledge)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sp:txBody>
      <dsp:txXfrm>
        <a:off x="0" y="2408132"/>
        <a:ext cx="10842171" cy="728640"/>
      </dsp:txXfrm>
    </dsp:sp>
    <dsp:sp modelId="{13B6A7B0-1C90-D547-882F-0FCE4CDE278B}">
      <dsp:nvSpPr>
        <dsp:cNvPr id="0" name=""/>
        <dsp:cNvSpPr/>
      </dsp:nvSpPr>
      <dsp:spPr>
        <a:xfrm>
          <a:off x="0" y="3136772"/>
          <a:ext cx="108421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Thirdly</a:t>
          </a:r>
        </a:p>
      </dsp:txBody>
      <dsp:txXfrm>
        <a:off x="40209" y="3176981"/>
        <a:ext cx="10761753" cy="743262"/>
      </dsp:txXfrm>
    </dsp:sp>
    <dsp:sp modelId="{4B38A74B-28B5-0041-B0B9-22E2216C89AE}">
      <dsp:nvSpPr>
        <dsp:cNvPr id="0" name=""/>
        <dsp:cNvSpPr/>
      </dsp:nvSpPr>
      <dsp:spPr>
        <a:xfrm>
          <a:off x="0" y="3960452"/>
          <a:ext cx="10842171" cy="75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spread of debate and discussion: (face to face or by post to reach at a common conclusion).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3960452"/>
        <a:ext cx="10842171" cy="751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5762"/>
          <a:ext cx="10842171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First</a:t>
          </a:r>
          <a:r>
            <a:rPr lang="en-US" sz="24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53" y="42315"/>
        <a:ext cx="10769065" cy="675694"/>
      </dsp:txXfrm>
    </dsp:sp>
    <dsp:sp modelId="{13E81291-2CE5-754D-A12F-D8DEDA3FD705}">
      <dsp:nvSpPr>
        <dsp:cNvPr id="0" name=""/>
        <dsp:cNvSpPr/>
      </dsp:nvSpPr>
      <dsp:spPr>
        <a:xfrm>
          <a:off x="0" y="754562"/>
          <a:ext cx="10842171" cy="97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Compilation of Fiqh: </a:t>
          </a: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(Collection of legal rulings, Hadiths and the opinions, The basic principles of Fiqh with its proof of Hadiths, The application of jurisprudential principles arranged in chapters).  </a:t>
          </a:r>
        </a:p>
      </dsp:txBody>
      <dsp:txXfrm>
        <a:off x="0" y="754562"/>
        <a:ext cx="10842171" cy="972900"/>
      </dsp:txXfrm>
    </dsp:sp>
    <dsp:sp modelId="{1C96F098-B497-B244-A652-6B69B3D036E3}">
      <dsp:nvSpPr>
        <dsp:cNvPr id="0" name=""/>
        <dsp:cNvSpPr/>
      </dsp:nvSpPr>
      <dsp:spPr>
        <a:xfrm>
          <a:off x="0" y="1727462"/>
          <a:ext cx="10842171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Secondly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53" y="1764015"/>
        <a:ext cx="10769065" cy="675694"/>
      </dsp:txXfrm>
    </dsp:sp>
    <dsp:sp modelId="{056DCBEE-C5EA-124B-B2F4-A56DDC7715F5}">
      <dsp:nvSpPr>
        <dsp:cNvPr id="0" name=""/>
        <dsp:cNvSpPr/>
      </dsp:nvSpPr>
      <dsp:spPr>
        <a:xfrm>
          <a:off x="0" y="2476262"/>
          <a:ext cx="10842171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Court debates: (some scholars invented issues for competence, hypothetical Fiqh was seen as ridiculous product, sectarianism among debaters)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2476262"/>
        <a:ext cx="10842171" cy="745200"/>
      </dsp:txXfrm>
    </dsp:sp>
    <dsp:sp modelId="{13B6A7B0-1C90-D547-882F-0FCE4CDE278B}">
      <dsp:nvSpPr>
        <dsp:cNvPr id="0" name=""/>
        <dsp:cNvSpPr/>
      </dsp:nvSpPr>
      <dsp:spPr>
        <a:xfrm>
          <a:off x="0" y="3221462"/>
          <a:ext cx="10842171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Thirdly &amp; Fourthly</a:t>
          </a:r>
        </a:p>
      </dsp:txBody>
      <dsp:txXfrm>
        <a:off x="36553" y="3258015"/>
        <a:ext cx="10769065" cy="675694"/>
      </dsp:txXfrm>
    </dsp:sp>
    <dsp:sp modelId="{4B38A74B-28B5-0041-B0B9-22E2216C89AE}">
      <dsp:nvSpPr>
        <dsp:cNvPr id="0" name=""/>
        <dsp:cNvSpPr/>
      </dsp:nvSpPr>
      <dsp:spPr>
        <a:xfrm>
          <a:off x="0" y="3970262"/>
          <a:ext cx="10842171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Compilation of the Hadiths, and The organization of Fiqh: (the fundamental (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), the secondary principles (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Furū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‘), the grammar (Na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w) and Hadith)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3970262"/>
        <a:ext cx="10842171" cy="745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A981F-65AA-8E40-97E1-30B3D86E486B}">
      <dsp:nvSpPr>
        <dsp:cNvPr id="0" name=""/>
        <dsp:cNvSpPr/>
      </dsp:nvSpPr>
      <dsp:spPr>
        <a:xfrm>
          <a:off x="139545" y="7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Quran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first and last source of legal rulings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139545" y="7"/>
        <a:ext cx="3585370" cy="2151222"/>
      </dsp:txXfrm>
    </dsp:sp>
    <dsp:sp modelId="{FDF72A56-FF1A-0748-AFE9-ADA5036A7C2F}">
      <dsp:nvSpPr>
        <dsp:cNvPr id="0" name=""/>
        <dsp:cNvSpPr/>
      </dsp:nvSpPr>
      <dsp:spPr>
        <a:xfrm>
          <a:off x="4176027" y="7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Sunnah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second source of legal provisions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6027" y="7"/>
        <a:ext cx="3585370" cy="2151222"/>
      </dsp:txXfrm>
    </dsp:sp>
    <dsp:sp modelId="{A113477B-70AE-C346-8458-38CC29445F69}">
      <dsp:nvSpPr>
        <dsp:cNvPr id="0" name=""/>
        <dsp:cNvSpPr/>
      </dsp:nvSpPr>
      <dsp:spPr>
        <a:xfrm>
          <a:off x="7969636" y="502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Ijm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‘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(consensus)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collective agreement among authoritative Muslim scholars  </a:t>
          </a:r>
        </a:p>
      </dsp:txBody>
      <dsp:txXfrm>
        <a:off x="7969636" y="502"/>
        <a:ext cx="3585370" cy="2151222"/>
      </dsp:txXfrm>
    </dsp:sp>
    <dsp:sp modelId="{1D5E8E61-D3D4-1F40-9259-DAA36AE25E8B}">
      <dsp:nvSpPr>
        <dsp:cNvPr id="0" name=""/>
        <dsp:cNvSpPr/>
      </dsp:nvSpPr>
      <dsp:spPr>
        <a:xfrm>
          <a:off x="139545" y="2410057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Qiy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 (analogical deduction)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Ijtihad is based on deductive reasoning based on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evidenc</a:t>
          </a:r>
          <a:endParaRPr lang="en-GB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545" y="2410057"/>
        <a:ext cx="3585370" cy="2151222"/>
      </dsp:txXfrm>
    </dsp:sp>
    <dsp:sp modelId="{BBBAFD08-E259-7840-B0E0-EB238935DE98}">
      <dsp:nvSpPr>
        <dsp:cNvPr id="0" name=""/>
        <dsp:cNvSpPr/>
      </dsp:nvSpPr>
      <dsp:spPr>
        <a:xfrm>
          <a:off x="4025728" y="251026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(legal preference)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Preferring a judgment based on current utility over another judgment based on analogy</a:t>
          </a:r>
          <a:endParaRPr lang="en-GB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5728" y="2510261"/>
        <a:ext cx="3585370" cy="2151222"/>
      </dsp:txXfrm>
    </dsp:sp>
    <dsp:sp modelId="{33CE6444-5934-524B-91A6-8D42A70FF761}">
      <dsp:nvSpPr>
        <dsp:cNvPr id="0" name=""/>
        <dsp:cNvSpPr/>
      </dsp:nvSpPr>
      <dsp:spPr>
        <a:xfrm>
          <a:off x="7911947" y="2510756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‘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Urf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(custom)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traditions may be accepted as a Sharia ruling in a given society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7911947" y="2510756"/>
        <a:ext cx="3585370" cy="2151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6/19/23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30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27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5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2023-06-19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2023-06-19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2023-06-19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2023-06-19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2023-06-19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2023-06-19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2023-06-19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2023-06-19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2023-06-19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2023-06-19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2023-06-19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Era of ‘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Abbāsid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Dynasty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Flowering Stage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460962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Fiqh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‘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Abbāsid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Caliphate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CEBD6-D1AD-E222-FA62-426101B6EACB}"/>
              </a:ext>
            </a:extLst>
          </p:cNvPr>
          <p:cNvSpPr txBox="1"/>
          <p:nvPr/>
        </p:nvSpPr>
        <p:spPr>
          <a:xfrm>
            <a:off x="2023110" y="2099733"/>
            <a:ext cx="8676558" cy="869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rtl="0">
              <a:lnSpc>
                <a:spcPct val="11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flowering stage covers the period from the establishment of the Abbasid state until its collapse.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AE6A04-42BD-FB73-1076-564C0EB3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9298"/>
            <a:ext cx="10515600" cy="2376859"/>
          </a:xfrm>
        </p:spPr>
        <p:txBody>
          <a:bodyPr/>
          <a:lstStyle/>
          <a:p>
            <a:pPr algn="just" rtl="0"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Fiqh was compiled and jurisprudential debates flourished</a:t>
            </a:r>
            <a:r>
              <a:rPr lang="en-US" sz="2800" dirty="0"/>
              <a:t>.</a:t>
            </a:r>
          </a:p>
          <a:p>
            <a:pPr algn="just" rtl="0">
              <a:lnSpc>
                <a:spcPct val="120000"/>
              </a:lnSpc>
            </a:pPr>
            <a:r>
              <a:rPr lang="en-US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 jurisprudential divisions were clearly defined: fundamental principles (</a:t>
            </a:r>
            <a:r>
              <a:rPr lang="en-US" sz="24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usūl</a:t>
            </a:r>
            <a:r>
              <a:rPr lang="en-US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secondary principles (</a:t>
            </a:r>
            <a:r>
              <a:rPr lang="en-US" sz="24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furū</a:t>
            </a:r>
            <a:r>
              <a:rPr lang="en-US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‘), the sources of Islamic law and the differences between major Madhabs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67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366" y="365126"/>
            <a:ext cx="9011433" cy="912530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 of the Great Imams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683982"/>
              </p:ext>
            </p:extLst>
          </p:nvPr>
        </p:nvGraphicFramePr>
        <p:xfrm>
          <a:off x="914400" y="1690688"/>
          <a:ext cx="108421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366" y="365126"/>
            <a:ext cx="9011433" cy="912530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Period of Minor Scholars</a:t>
            </a:r>
            <a:br>
              <a:rPr lang="en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084857"/>
              </p:ext>
            </p:extLst>
          </p:nvPr>
        </p:nvGraphicFramePr>
        <p:xfrm>
          <a:off x="914400" y="1690688"/>
          <a:ext cx="108421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3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BBA0-C90F-6C37-A11B-974E8764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558" y="365125"/>
            <a:ext cx="9796856" cy="1325563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en-US" sz="36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Sources of Islamic Law</a:t>
            </a:r>
            <a:endParaRPr lang="en-DE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9FE876-1AEE-760E-12AB-81CC620BA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003586"/>
              </p:ext>
            </p:extLst>
          </p:nvPr>
        </p:nvGraphicFramePr>
        <p:xfrm>
          <a:off x="277586" y="1690688"/>
          <a:ext cx="11636828" cy="4661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99F3-417D-31A2-30BC-A25E2B5C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655CA-BBD4-8185-A60B-A53F0E97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8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18140</TotalTime>
  <Words>379</Words>
  <Application>Microsoft Macintosh PowerPoint</Application>
  <PresentationFormat>Widescreen</PresentationFormat>
  <Paragraphs>56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The Era of ‘Abbāsid Dynasty The Flowering Stage </vt:lpstr>
      <vt:lpstr>Main Topics</vt:lpstr>
      <vt:lpstr>Fiqh in ‘Abbāsid Caliphate Period</vt:lpstr>
      <vt:lpstr> Period of the Great Imams</vt:lpstr>
      <vt:lpstr> Period of Minor Scholars </vt:lpstr>
      <vt:lpstr>The Sources of Islamic Law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150</cp:revision>
  <dcterms:created xsi:type="dcterms:W3CDTF">2020-09-13T17:12:40Z</dcterms:created>
  <dcterms:modified xsi:type="dcterms:W3CDTF">2023-06-21T12:25:40Z</dcterms:modified>
</cp:coreProperties>
</file>