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2" r:id="rId19"/>
    <p:sldId id="348" r:id="rId20"/>
    <p:sldId id="349" r:id="rId21"/>
    <p:sldId id="350" r:id="rId22"/>
    <p:sldId id="351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262S – Arabic Curriculum – Lecture No. </a:t>
            </a:r>
            <a:r>
              <a:rPr lang="en-US" sz="1800" b="1"/>
              <a:t>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عامة">
  <p:cSld name="صفحة عامة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96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فحة التدريبات">
  <p:cSld name="صفحة التدريبات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74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الجُمْلَة الاسْمِيَّة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/>
          <p:nvPr/>
        </p:nvSpPr>
        <p:spPr>
          <a:xfrm>
            <a:off x="1459345" y="414601"/>
            <a:ext cx="8355864" cy="61883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sz="36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نستنتج أنّ</a:t>
            </a:r>
            <a:r>
              <a:rPr lang="ar-EG" sz="36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endParaRPr sz="3600" b="1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grpSp>
        <p:nvGrpSpPr>
          <p:cNvPr id="146" name="Google Shape;146;p10"/>
          <p:cNvGrpSpPr/>
          <p:nvPr/>
        </p:nvGrpSpPr>
        <p:grpSpPr>
          <a:xfrm>
            <a:off x="962276" y="1269213"/>
            <a:ext cx="10729095" cy="5301673"/>
            <a:chOff x="-515471" y="505669"/>
            <a:chExt cx="8641089" cy="4407327"/>
          </a:xfrm>
        </p:grpSpPr>
        <p:sp>
          <p:nvSpPr>
            <p:cNvPr id="147" name="Google Shape;147;p10"/>
            <p:cNvSpPr/>
            <p:nvPr/>
          </p:nvSpPr>
          <p:spPr>
            <a:xfrm>
              <a:off x="7040879" y="3159417"/>
              <a:ext cx="91440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3937922" y="1585304"/>
              <a:ext cx="3148676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1187511" y="3159417"/>
              <a:ext cx="3297413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2386849" y="3486730"/>
              <a:ext cx="91440" cy="1671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1" name="Google Shape;151;p10"/>
            <p:cNvSpPr/>
            <p:nvPr/>
          </p:nvSpPr>
          <p:spPr>
            <a:xfrm>
              <a:off x="328849" y="3159417"/>
              <a:ext cx="855890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2" name="Google Shape;152;p10"/>
            <p:cNvSpPr/>
            <p:nvPr/>
          </p:nvSpPr>
          <p:spPr>
            <a:xfrm>
              <a:off x="1505123" y="1585304"/>
              <a:ext cx="2432799" cy="4944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3" name="Google Shape;153;p10"/>
            <p:cNvSpPr/>
            <p:nvPr/>
          </p:nvSpPr>
          <p:spPr>
            <a:xfrm>
              <a:off x="2411523" y="505669"/>
              <a:ext cx="2738209" cy="1079634"/>
            </a:xfrm>
            <a:prstGeom prst="roundRect">
              <a:avLst>
                <a:gd name="adj" fmla="val 10000"/>
              </a:avLst>
            </a:prstGeom>
            <a:solidFill>
              <a:srgbClr val="ED7D31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2600436" y="685136"/>
              <a:ext cx="2738209" cy="107963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ED7D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55" name="Google Shape;155;p10"/>
            <p:cNvSpPr txBox="1"/>
            <p:nvPr/>
          </p:nvSpPr>
          <p:spPr>
            <a:xfrm>
              <a:off x="2651366" y="716757"/>
              <a:ext cx="2636354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ar-SY" sz="2500" b="1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الخبر يطابق المبتدأ في:</a:t>
              </a:r>
              <a:endParaRPr sz="2500" b="1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655017" y="207978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843931" y="2259249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58" name="Google Shape;158;p10"/>
            <p:cNvSpPr txBox="1"/>
            <p:nvPr/>
          </p:nvSpPr>
          <p:spPr>
            <a:xfrm>
              <a:off x="875552" y="2290870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ar-SY" sz="25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المفرد والمثنى والجمع </a:t>
              </a:r>
              <a:endParaRPr sz="25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-515471" y="3653896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-326559" y="383336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61" name="Google Shape;161;p10"/>
            <p:cNvSpPr txBox="1"/>
            <p:nvPr/>
          </p:nvSpPr>
          <p:spPr>
            <a:xfrm>
              <a:off x="-376786" y="3864983"/>
              <a:ext cx="1800667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ar-SY" sz="25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المعلمات ماهراتٌ</a:t>
              </a:r>
              <a:endParaRPr sz="25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1562566" y="3653896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1751479" y="383336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64" name="Google Shape;164;p10"/>
            <p:cNvSpPr txBox="1"/>
            <p:nvPr/>
          </p:nvSpPr>
          <p:spPr>
            <a:xfrm>
              <a:off x="1701252" y="3864983"/>
              <a:ext cx="1800667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ar-SY" sz="24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المعلّمون ماهرون </a:t>
              </a:r>
              <a:endParaRPr sz="2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3640604" y="3653896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3829516" y="383336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67" name="Google Shape;167;p10"/>
            <p:cNvSpPr txBox="1"/>
            <p:nvPr/>
          </p:nvSpPr>
          <p:spPr>
            <a:xfrm>
              <a:off x="3861137" y="3864983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algn="ctr">
                <a:lnSpc>
                  <a:spcPct val="150000"/>
                </a:lnSpc>
                <a:buSzPts val="2500"/>
              </a:pPr>
              <a:r>
                <a:rPr lang="ar-SY" sz="2400" dirty="0"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الطالبان فائزان </a:t>
              </a:r>
              <a:endParaRPr sz="2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6236493" y="207978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6425406" y="2259249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70" name="Google Shape;170;p10"/>
            <p:cNvSpPr txBox="1"/>
            <p:nvPr/>
          </p:nvSpPr>
          <p:spPr>
            <a:xfrm>
              <a:off x="6457027" y="2290870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ar-SY" sz="25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التذكير والتأنيث </a:t>
              </a:r>
              <a:endParaRPr sz="25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6236493" y="3653896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6425406" y="3833362"/>
              <a:ext cx="1700212" cy="1079634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173" name="Google Shape;173;p10"/>
            <p:cNvSpPr txBox="1"/>
            <p:nvPr/>
          </p:nvSpPr>
          <p:spPr>
            <a:xfrm>
              <a:off x="6457027" y="3864983"/>
              <a:ext cx="1636970" cy="1016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ar-SY" sz="25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الولدُ طويلٌ</a:t>
              </a: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8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ar-SY" sz="25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البنتُ طويلةٌ</a:t>
              </a: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</p:grpSp>
      <p:sp>
        <p:nvSpPr>
          <p:cNvPr id="174" name="Google Shape;174;p10"/>
          <p:cNvSpPr txBox="1"/>
          <p:nvPr/>
        </p:nvSpPr>
        <p:spPr>
          <a:xfrm>
            <a:off x="71717" y="6306724"/>
            <a:ext cx="506523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10</a:t>
            </a:fld>
            <a:endParaRPr sz="1800" b="1" i="0" u="none" strike="noStrike" cap="none" dirty="0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B462E-1B7C-3C98-C4F1-822C6D2D526E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/>
          <p:nvPr/>
        </p:nvSpPr>
        <p:spPr>
          <a:xfrm>
            <a:off x="3472775" y="1482119"/>
            <a:ext cx="7622261" cy="70196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sz="28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</a:t>
            </a:r>
            <a:r>
              <a:rPr lang="ar-EG" sz="28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 </a:t>
            </a:r>
            <a:r>
              <a:rPr lang="ar-EG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كل </a:t>
            </a:r>
            <a:r>
              <a:rPr lang="ar-EG" sz="28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مبتدأ</a:t>
            </a:r>
            <a:r>
              <a:rPr lang="ar-SY" sz="28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r>
              <a:rPr lang="ar-EG" sz="28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بخبره المناسب</a:t>
            </a:r>
            <a:r>
              <a:rPr lang="ar-SY" sz="28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:</a:t>
            </a:r>
            <a:endParaRPr sz="1100" b="1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7878614" y="2397674"/>
            <a:ext cx="2315973" cy="7019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6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العاملان </a:t>
            </a:r>
            <a:endParaRPr sz="36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7878612" y="3222927"/>
            <a:ext cx="2315973" cy="7019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3600"/>
            </a:pPr>
            <a:r>
              <a:rPr lang="ar-SY" sz="36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الطالبُ</a:t>
            </a:r>
            <a:endParaRPr sz="36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7878612" y="4060217"/>
            <a:ext cx="2315973" cy="7019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3600"/>
            </a:pPr>
            <a:r>
              <a:rPr lang="ar-SY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المهندسون</a:t>
            </a:r>
            <a:r>
              <a:rPr lang="ar-SY" sz="36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36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7860132" y="4915810"/>
            <a:ext cx="2315973" cy="7019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182880" rIns="91425" bIns="45700" anchor="ctr" anchorCtr="0">
            <a:noAutofit/>
          </a:bodyPr>
          <a:lstStyle/>
          <a:p>
            <a:pPr algn="ctr" rtl="1">
              <a:buSzPts val="3600"/>
            </a:pPr>
            <a:r>
              <a:rPr lang="ar-SY" sz="36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الأمهات </a:t>
            </a:r>
            <a:endParaRPr sz="36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7860133" y="5754254"/>
            <a:ext cx="2315973" cy="7019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3600"/>
            </a:pPr>
            <a:r>
              <a:rPr lang="ar-SY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الفتاة</a:t>
            </a:r>
            <a:r>
              <a:rPr lang="ar-SY" sz="36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36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1911928" y="2397674"/>
            <a:ext cx="2315973" cy="7019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ar-SY" sz="36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مجتهدٌ</a:t>
            </a:r>
            <a:endParaRPr sz="36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1911926" y="3229853"/>
            <a:ext cx="2315973" cy="7019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3600"/>
            </a:pPr>
            <a:r>
              <a:rPr lang="ar-SY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مُضحّ</a:t>
            </a:r>
            <a:r>
              <a:rPr lang="ar-EG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ياتٌ</a:t>
            </a:r>
            <a:endParaRPr sz="36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1911927" y="4060217"/>
            <a:ext cx="2315973" cy="7019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3600"/>
            </a:pPr>
            <a:r>
              <a:rPr lang="ar-SY" sz="36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صغيرةٌ</a:t>
            </a:r>
            <a:endParaRPr sz="36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1911925" y="4911768"/>
            <a:ext cx="2315973" cy="7019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3600"/>
            </a:pPr>
            <a:r>
              <a:rPr lang="ar-SY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</a:t>
            </a:r>
            <a:r>
              <a:rPr lang="ar-EG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ستع</a:t>
            </a:r>
            <a:r>
              <a:rPr lang="ar-EG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دّ</a:t>
            </a:r>
            <a:r>
              <a:rPr lang="ar-EG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ان</a:t>
            </a:r>
            <a:r>
              <a:rPr lang="ar-SY" sz="36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36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1911925" y="5768684"/>
            <a:ext cx="2315973" cy="7019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3600"/>
            </a:pPr>
            <a:r>
              <a:rPr lang="ar-SY" sz="360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سعيدون</a:t>
            </a:r>
            <a:r>
              <a:rPr lang="ar-SY" sz="36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36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91" name="Google Shape;191;p11"/>
          <p:cNvCxnSpPr>
            <a:cxnSpLocks/>
            <a:endCxn id="189" idx="3"/>
          </p:cNvCxnSpPr>
          <p:nvPr/>
        </p:nvCxnSpPr>
        <p:spPr>
          <a:xfrm flipH="1">
            <a:off x="4227898" y="2774756"/>
            <a:ext cx="3650712" cy="2487994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2" name="Google Shape;192;p11"/>
          <p:cNvCxnSpPr>
            <a:cxnSpLocks/>
            <a:endCxn id="186" idx="3"/>
          </p:cNvCxnSpPr>
          <p:nvPr/>
        </p:nvCxnSpPr>
        <p:spPr>
          <a:xfrm flipH="1" flipV="1">
            <a:off x="4227901" y="2748656"/>
            <a:ext cx="3650712" cy="955997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3" name="Google Shape;193;p11"/>
          <p:cNvCxnSpPr>
            <a:cxnSpLocks/>
            <a:stCxn id="183" idx="1"/>
            <a:endCxn id="190" idx="3"/>
          </p:cNvCxnSpPr>
          <p:nvPr/>
        </p:nvCxnSpPr>
        <p:spPr>
          <a:xfrm flipH="1">
            <a:off x="4227898" y="4411199"/>
            <a:ext cx="3650714" cy="1708467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4" name="Google Shape;194;p11"/>
          <p:cNvCxnSpPr>
            <a:cxnSpLocks/>
            <a:stCxn id="184" idx="1"/>
            <a:endCxn id="187" idx="3"/>
          </p:cNvCxnSpPr>
          <p:nvPr/>
        </p:nvCxnSpPr>
        <p:spPr>
          <a:xfrm flipH="1" flipV="1">
            <a:off x="4227899" y="3580835"/>
            <a:ext cx="3632233" cy="1685957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11"/>
          <p:cNvCxnSpPr>
            <a:cxnSpLocks/>
            <a:endCxn id="188" idx="3"/>
          </p:cNvCxnSpPr>
          <p:nvPr/>
        </p:nvCxnSpPr>
        <p:spPr>
          <a:xfrm flipH="1" flipV="1">
            <a:off x="4227900" y="4411199"/>
            <a:ext cx="3632232" cy="1744691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6" name="Google Shape;196;p11"/>
          <p:cNvSpPr txBox="1"/>
          <p:nvPr/>
        </p:nvSpPr>
        <p:spPr>
          <a:xfrm>
            <a:off x="71718" y="6306724"/>
            <a:ext cx="52864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11</a:t>
            </a:fld>
            <a:endParaRPr sz="1800" b="1" i="0" u="none" strike="noStrike" cap="none" dirty="0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4588E-4AB2-D837-7F54-8D39E4E78C02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/>
          <p:nvPr/>
        </p:nvSpPr>
        <p:spPr>
          <a:xfrm>
            <a:off x="3306618" y="1533236"/>
            <a:ext cx="7758546" cy="55418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/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عبّ</a:t>
            </a:r>
            <a:r>
              <a:rPr lang="ar-EG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2800" b="1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ر عن الصور بجملة اسمية: </a:t>
            </a:r>
            <a:endParaRPr sz="2800" b="1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graphicFrame>
        <p:nvGraphicFramePr>
          <p:cNvPr id="203" name="Google Shape;203;p12"/>
          <p:cNvGraphicFramePr/>
          <p:nvPr/>
        </p:nvGraphicFramePr>
        <p:xfrm>
          <a:off x="1013691" y="2592244"/>
          <a:ext cx="10515600" cy="3200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4674" y="2638424"/>
            <a:ext cx="2542309" cy="161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3855" y="2638424"/>
            <a:ext cx="2475345" cy="161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053" y="2638425"/>
            <a:ext cx="2634065" cy="161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620" y="2592244"/>
            <a:ext cx="2634065" cy="173961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/>
        </p:nvSpPr>
        <p:spPr>
          <a:xfrm>
            <a:off x="71718" y="6306724"/>
            <a:ext cx="497242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12</a:t>
            </a:fld>
            <a:endParaRPr sz="1800" b="1" i="0" u="none" strike="noStrike" cap="none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ACB57-575C-CDD6-25D7-E2D7FB2448FB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3AE02-2301-43EF-8CBA-996DBAE2C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268"/>
            <a:ext cx="12192000" cy="4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34341-47C7-49FA-9DD7-1CD2D5D72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007"/>
            <a:ext cx="12192000" cy="37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E78A2-8878-4E5E-9D10-DEAE080C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" y="2138182"/>
            <a:ext cx="11441122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A636B-AB96-4D7A-BDD8-76AC5493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166"/>
            <a:ext cx="12192000" cy="29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693A6-80D5-4643-94FD-60A0D841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285"/>
            <a:ext cx="12192000" cy="46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6C4B1-6B16-40C3-AC30-E9014112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694080"/>
            <a:ext cx="10283687" cy="47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8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6399A-0B44-46BD-810A-D2D53D3C2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152"/>
            <a:ext cx="12192000" cy="45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7A6957D-FBAA-5420-0EC9-0FF3150E5EA0}"/>
              </a:ext>
            </a:extLst>
          </p:cNvPr>
          <p:cNvSpPr txBox="1"/>
          <p:nvPr/>
        </p:nvSpPr>
        <p:spPr>
          <a:xfrm>
            <a:off x="8564880" y="1809115"/>
            <a:ext cx="2692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66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اسم </a:t>
            </a:r>
            <a:endParaRPr lang="ar-SA" sz="66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F7FE4C5-E9E1-B61D-2368-CB78B973D159}"/>
              </a:ext>
            </a:extLst>
          </p:cNvPr>
          <p:cNvSpPr txBox="1"/>
          <p:nvPr/>
        </p:nvSpPr>
        <p:spPr>
          <a:xfrm>
            <a:off x="5303520" y="1809115"/>
            <a:ext cx="2692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66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فعل  </a:t>
            </a:r>
            <a:endParaRPr lang="ar-SA" sz="66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320B2EE-2A0D-3167-6D56-1EF75E127910}"/>
              </a:ext>
            </a:extLst>
          </p:cNvPr>
          <p:cNvSpPr txBox="1"/>
          <p:nvPr/>
        </p:nvSpPr>
        <p:spPr>
          <a:xfrm>
            <a:off x="2042160" y="1809115"/>
            <a:ext cx="2692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66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حرف  </a:t>
            </a:r>
            <a:endParaRPr lang="ar-SA" sz="66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038C4552-14DB-3EDA-F8E1-22DCD5367B7C}"/>
              </a:ext>
            </a:extLst>
          </p:cNvPr>
          <p:cNvSpPr/>
          <p:nvPr/>
        </p:nvSpPr>
        <p:spPr>
          <a:xfrm>
            <a:off x="9001760" y="3312240"/>
            <a:ext cx="741680" cy="1259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D0249184-69E6-C719-EBA4-BA30F6F82B04}"/>
              </a:ext>
            </a:extLst>
          </p:cNvPr>
          <p:cNvSpPr/>
          <p:nvPr/>
        </p:nvSpPr>
        <p:spPr>
          <a:xfrm>
            <a:off x="3017520" y="3312240"/>
            <a:ext cx="741680" cy="1259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261544D5-0192-5B99-836B-109E1D13C9E4}"/>
              </a:ext>
            </a:extLst>
          </p:cNvPr>
          <p:cNvSpPr/>
          <p:nvPr/>
        </p:nvSpPr>
        <p:spPr>
          <a:xfrm>
            <a:off x="6090920" y="3312240"/>
            <a:ext cx="741680" cy="1259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43D6F7F-F070-43F6-F59D-65079221F65E}"/>
              </a:ext>
            </a:extLst>
          </p:cNvPr>
          <p:cNvSpPr txBox="1"/>
          <p:nvPr/>
        </p:nvSpPr>
        <p:spPr>
          <a:xfrm>
            <a:off x="8564880" y="5161915"/>
            <a:ext cx="192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800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طاولة </a:t>
            </a:r>
            <a:endParaRPr lang="ar-SA" sz="4800" dirty="0">
              <a:solidFill>
                <a:srgbClr val="FF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B97138A-9B15-C921-3DFF-EE8BF4400F98}"/>
              </a:ext>
            </a:extLst>
          </p:cNvPr>
          <p:cNvSpPr txBox="1"/>
          <p:nvPr/>
        </p:nvSpPr>
        <p:spPr>
          <a:xfrm>
            <a:off x="2428240" y="5161914"/>
            <a:ext cx="192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800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على </a:t>
            </a:r>
            <a:endParaRPr lang="ar-SA" sz="4800" dirty="0">
              <a:solidFill>
                <a:srgbClr val="FF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4DA53B2-EA29-BF49-E1E3-C1B9189EE7BC}"/>
              </a:ext>
            </a:extLst>
          </p:cNvPr>
          <p:cNvSpPr txBox="1"/>
          <p:nvPr/>
        </p:nvSpPr>
        <p:spPr>
          <a:xfrm>
            <a:off x="5760720" y="5161914"/>
            <a:ext cx="192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800" dirty="0">
                <a:solidFill>
                  <a:srgbClr val="FF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كتبَ </a:t>
            </a:r>
            <a:endParaRPr lang="ar-SA" sz="4800" dirty="0">
              <a:solidFill>
                <a:srgbClr val="FF0000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4" name="Google Shape;28;p2">
            <a:extLst>
              <a:ext uri="{FF2B5EF4-FFF2-40B4-BE49-F238E27FC236}">
                <a16:creationId xmlns:a16="http://schemas.microsoft.com/office/drawing/2014/main" id="{874707DB-B3DC-610A-04A0-5CDB03EFE600}"/>
              </a:ext>
            </a:extLst>
          </p:cNvPr>
          <p:cNvSpPr txBox="1"/>
          <p:nvPr/>
        </p:nvSpPr>
        <p:spPr>
          <a:xfrm>
            <a:off x="71718" y="6306724"/>
            <a:ext cx="4303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2</a:t>
            </a:fld>
            <a:endParaRPr sz="1800" b="1" i="0" u="none" strike="noStrike" cap="none" dirty="0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423C6-65EA-5DA4-48F3-A229379234FB}"/>
              </a:ext>
            </a:extLst>
          </p:cNvPr>
          <p:cNvSpPr txBox="1"/>
          <p:nvPr/>
        </p:nvSpPr>
        <p:spPr>
          <a:xfrm>
            <a:off x="1504950" y="391849"/>
            <a:ext cx="8296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3600" b="1" kern="12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أقسام الكلمة</a:t>
            </a:r>
            <a:endParaRPr lang="en-CA" sz="3600" b="1" kern="12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096FEE-CF62-EA3E-5B26-5F2211F4FEBD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26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10" grpId="0"/>
      <p:bldP spid="12" grpId="0"/>
      <p:bldP spid="1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DABB3-C14A-402D-ADD6-2E595998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70" y="1709103"/>
            <a:ext cx="11267661" cy="47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2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28237-6EAA-424E-B995-4BC257461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653"/>
            <a:ext cx="12192000" cy="39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61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A4050-CBC5-40A2-A344-61E712A9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7" y="1706829"/>
            <a:ext cx="10512287" cy="47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0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>
            <a:off x="1533524" y="454891"/>
            <a:ext cx="8220075" cy="526473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Y" sz="36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اقرأ ولاح</a:t>
            </a:r>
            <a:r>
              <a:rPr lang="ar-EG" sz="36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ِ</a:t>
            </a:r>
            <a:r>
              <a:rPr lang="ar-SY" sz="36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ظ الجمل </a:t>
            </a:r>
            <a:r>
              <a:rPr lang="ar-EG" sz="3600" b="1" i="0" u="none" strike="noStrike" cap="none" dirty="0">
                <a:solidFill>
                  <a:schemeClr val="lt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الآتية</a:t>
            </a:r>
            <a:endParaRPr b="1" i="0" u="none" strike="noStrike" cap="none" dirty="0">
              <a:solidFill>
                <a:schemeClr val="lt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822036" y="1357745"/>
            <a:ext cx="11259128" cy="5403273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graphicFrame>
        <p:nvGraphicFramePr>
          <p:cNvPr id="35" name="Google Shape;35;p3"/>
          <p:cNvGraphicFramePr/>
          <p:nvPr/>
        </p:nvGraphicFramePr>
        <p:xfrm>
          <a:off x="1241135" y="1861342"/>
          <a:ext cx="10282400" cy="4396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5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ar-SY" sz="3600" b="0" i="0" u="none" strike="noStrike" cap="none" dirty="0">
                          <a:solidFill>
                            <a:srgbClr val="00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سافرَ محمدٌ بالقطارِ </a:t>
                      </a:r>
                      <a:endParaRPr sz="3600" b="0" i="0" u="none" strike="noStrike" cap="none" dirty="0">
                        <a:solidFill>
                          <a:srgbClr val="00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Calibri"/>
                      </a:endParaRPr>
                    </a:p>
                  </a:txBody>
                  <a:tcPr marL="91450" marT="0" marB="36576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ar-SY" sz="3600" b="0" i="0" u="none" strike="noStrike" cap="none" dirty="0">
                          <a:solidFill>
                            <a:srgbClr val="00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القطارُ سريعٌ </a:t>
                      </a:r>
                      <a:endParaRPr sz="3600" b="0" i="0" u="none" strike="noStrike" cap="none" dirty="0">
                        <a:solidFill>
                          <a:srgbClr val="00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Calibri"/>
                      </a:endParaRPr>
                    </a:p>
                  </a:txBody>
                  <a:tcPr marL="91450" marT="0" marB="36576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ar-SY" sz="3600" b="0" i="0" u="none" strike="noStrike" cap="none" dirty="0">
                          <a:solidFill>
                            <a:srgbClr val="00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تدرسُ فاطمةُ اللغةَ العربيةَ</a:t>
                      </a:r>
                      <a:endParaRPr sz="3600" b="0" i="0" u="none" strike="noStrike" cap="none" dirty="0">
                        <a:solidFill>
                          <a:srgbClr val="00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Calibri"/>
                      </a:endParaRPr>
                    </a:p>
                  </a:txBody>
                  <a:tcPr marL="91450" marT="0" marB="36576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ar-SY" sz="3600" b="0" i="0" u="none" strike="noStrike" cap="none" dirty="0">
                          <a:solidFill>
                            <a:srgbClr val="00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المدرسةُ بعيدةٌ </a:t>
                      </a:r>
                      <a:endParaRPr sz="3600" b="0" i="0" u="none" strike="noStrike" cap="none" dirty="0">
                        <a:solidFill>
                          <a:srgbClr val="00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Calibri"/>
                      </a:endParaRPr>
                    </a:p>
                  </a:txBody>
                  <a:tcPr marL="91450" marT="0" marB="36576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3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ar-SY" sz="3600" b="0" i="0" u="none" strike="noStrike" cap="none" dirty="0">
                          <a:solidFill>
                            <a:srgbClr val="00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اِشْرَب الشاي يا خالد </a:t>
                      </a:r>
                      <a:endParaRPr sz="3600" b="0" i="0" u="none" strike="noStrike" cap="none" dirty="0">
                        <a:solidFill>
                          <a:srgbClr val="00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Calibri"/>
                      </a:endParaRPr>
                    </a:p>
                  </a:txBody>
                  <a:tcPr marL="91450" marT="0" marB="36576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ar-SY" sz="3600" b="0" i="0" u="none" strike="noStrike" cap="none" dirty="0">
                          <a:solidFill>
                            <a:srgbClr val="000000"/>
                          </a:solidFill>
                          <a:latin typeface="Scheherazade New" panose="01000600020000020003" pitchFamily="2" charset="-78"/>
                          <a:ea typeface="Scheherazade New" panose="01000600020000020003" pitchFamily="2" charset="-78"/>
                          <a:cs typeface="Scheherazade New" panose="01000600020000020003" pitchFamily="2" charset="-78"/>
                          <a:sym typeface="Calibri"/>
                        </a:rPr>
                        <a:t>الحليبُ مفيدٌ</a:t>
                      </a:r>
                      <a:endParaRPr sz="3600" b="0" i="0" u="none" strike="noStrike" cap="none" dirty="0">
                        <a:solidFill>
                          <a:srgbClr val="000000"/>
                        </a:solidFill>
                        <a:latin typeface="Scheherazade New" panose="01000600020000020003" pitchFamily="2" charset="-78"/>
                        <a:ea typeface="Scheherazade New" panose="01000600020000020003" pitchFamily="2" charset="-78"/>
                        <a:cs typeface="Scheherazade New" panose="01000600020000020003" pitchFamily="2" charset="-78"/>
                        <a:sym typeface="Calibri"/>
                      </a:endParaRPr>
                    </a:p>
                  </a:txBody>
                  <a:tcPr marL="91450" marT="0" marB="36576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Google Shape;36;p3"/>
          <p:cNvSpPr txBox="1"/>
          <p:nvPr/>
        </p:nvSpPr>
        <p:spPr>
          <a:xfrm>
            <a:off x="71718" y="6306724"/>
            <a:ext cx="43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3</a:t>
            </a:fld>
            <a:endParaRPr sz="1800" b="1" i="0" u="none" strike="noStrike" cap="none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8D78C-41F0-B74B-9AE9-066F9D9330E2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1662545" y="323273"/>
            <a:ext cx="7924800" cy="66501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cheherazade New"/>
              <a:buNone/>
            </a:pPr>
            <a:r>
              <a:rPr lang="ar-EG" sz="4000" b="1" i="0" u="none" strike="noStrike" cap="none" dirty="0">
                <a:solidFill>
                  <a:srgbClr val="FFFFFF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الجملة</a:t>
            </a:r>
            <a:endParaRPr sz="4000" b="1" i="0" u="none" strike="noStrike" cap="none" dirty="0">
              <a:solidFill>
                <a:srgbClr val="FFFFFF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600364" y="1099128"/>
            <a:ext cx="11591636" cy="5671128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grpSp>
        <p:nvGrpSpPr>
          <p:cNvPr id="43" name="Google Shape;43;p4"/>
          <p:cNvGrpSpPr/>
          <p:nvPr/>
        </p:nvGrpSpPr>
        <p:grpSpPr>
          <a:xfrm>
            <a:off x="2226111" y="1420036"/>
            <a:ext cx="7739778" cy="5114691"/>
            <a:chOff x="2795543" y="2329"/>
            <a:chExt cx="5732695" cy="5943559"/>
          </a:xfrm>
        </p:grpSpPr>
        <p:sp>
          <p:nvSpPr>
            <p:cNvPr id="44" name="Google Shape;44;p4"/>
            <p:cNvSpPr/>
            <p:nvPr/>
          </p:nvSpPr>
          <p:spPr>
            <a:xfrm>
              <a:off x="6936987" y="4203414"/>
              <a:ext cx="91440" cy="4913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5" name="Google Shape;45;p4"/>
            <p:cNvSpPr/>
            <p:nvPr/>
          </p:nvSpPr>
          <p:spPr>
            <a:xfrm>
              <a:off x="6936987" y="2639270"/>
              <a:ext cx="91440" cy="4913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6" name="Google Shape;46;p4"/>
            <p:cNvSpPr/>
            <p:nvPr/>
          </p:nvSpPr>
          <p:spPr>
            <a:xfrm>
              <a:off x="5516141" y="1075126"/>
              <a:ext cx="1466566" cy="4913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7"/>
                  </a:lnTo>
                  <a:lnTo>
                    <a:pt x="120000" y="8177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7" name="Google Shape;47;p4"/>
            <p:cNvSpPr/>
            <p:nvPr/>
          </p:nvSpPr>
          <p:spPr>
            <a:xfrm>
              <a:off x="3976782" y="4203414"/>
              <a:ext cx="91440" cy="4913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8" name="Google Shape;48;p4"/>
            <p:cNvSpPr/>
            <p:nvPr/>
          </p:nvSpPr>
          <p:spPr>
            <a:xfrm>
              <a:off x="3976782" y="2639270"/>
              <a:ext cx="91440" cy="4913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9" name="Google Shape;49;p4"/>
            <p:cNvSpPr/>
            <p:nvPr/>
          </p:nvSpPr>
          <p:spPr>
            <a:xfrm>
              <a:off x="4022502" y="1075126"/>
              <a:ext cx="1493639" cy="4913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50" name="Google Shape;50;p4"/>
            <p:cNvSpPr/>
            <p:nvPr/>
          </p:nvSpPr>
          <p:spPr>
            <a:xfrm>
              <a:off x="4045539" y="2329"/>
              <a:ext cx="2941203" cy="107279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233255" y="180660"/>
              <a:ext cx="2941203" cy="107279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52" name="Google Shape;52;p4"/>
            <p:cNvSpPr txBox="1"/>
            <p:nvPr/>
          </p:nvSpPr>
          <p:spPr>
            <a:xfrm>
              <a:off x="4264676" y="212081"/>
              <a:ext cx="2878361" cy="100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ar-SY" sz="4000" b="1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الجُم</a:t>
              </a:r>
              <a:r>
                <a:rPr lang="ar-EG" sz="4000" b="1" dirty="0"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ْ</a:t>
              </a:r>
              <a:r>
                <a:rPr lang="ar-SY" sz="4000" b="1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ل</a:t>
              </a:r>
              <a:r>
                <a:rPr lang="ar-EG" sz="4000" b="1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ة</a:t>
              </a:r>
              <a:r>
                <a:rPr lang="ar-SY" sz="4000" b="1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 العربية</a:t>
              </a:r>
              <a:endParaRPr sz="4000" b="1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960492" y="1566473"/>
              <a:ext cx="2124019" cy="1072797"/>
            </a:xfrm>
            <a:prstGeom prst="roundRect">
              <a:avLst>
                <a:gd name="adj" fmla="val 10000"/>
              </a:avLst>
            </a:prstGeom>
            <a:solidFill>
              <a:srgbClr val="A5A5A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148208" y="1744803"/>
              <a:ext cx="2124019" cy="107279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55" name="Google Shape;55;p4"/>
            <p:cNvSpPr txBox="1"/>
            <p:nvPr/>
          </p:nvSpPr>
          <p:spPr>
            <a:xfrm>
              <a:off x="3179629" y="1776224"/>
              <a:ext cx="2061177" cy="100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ar-SY" sz="3200" b="1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جملة فعلية </a:t>
              </a:r>
              <a:endParaRPr sz="3200" b="1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2878731" y="3130617"/>
              <a:ext cx="2287541" cy="1072797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066447" y="3308947"/>
              <a:ext cx="2287541" cy="107279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58" name="Google Shape;58;p4"/>
            <p:cNvSpPr txBox="1"/>
            <p:nvPr/>
          </p:nvSpPr>
          <p:spPr>
            <a:xfrm>
              <a:off x="3097868" y="3340368"/>
              <a:ext cx="2224699" cy="100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ar-SY" sz="32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تبدأ بفعل</a:t>
              </a:r>
              <a:endParaRPr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2795543" y="4694760"/>
              <a:ext cx="2453917" cy="1072797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2983259" y="4873091"/>
              <a:ext cx="2453917" cy="107279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61" name="Google Shape;61;p4"/>
            <p:cNvSpPr txBox="1"/>
            <p:nvPr/>
          </p:nvSpPr>
          <p:spPr>
            <a:xfrm>
              <a:off x="3014680" y="4904512"/>
              <a:ext cx="2391075" cy="100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ar-SY" sz="32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مثل:</a:t>
              </a:r>
              <a:endParaRPr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893624" y="1566473"/>
              <a:ext cx="2178166" cy="1072797"/>
            </a:xfrm>
            <a:prstGeom prst="roundRect">
              <a:avLst>
                <a:gd name="adj" fmla="val 10000"/>
              </a:avLst>
            </a:prstGeom>
            <a:solidFill>
              <a:srgbClr val="A5A5A5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081340" y="1744803"/>
              <a:ext cx="2178166" cy="107279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64" name="Google Shape;64;p4"/>
            <p:cNvSpPr txBox="1"/>
            <p:nvPr/>
          </p:nvSpPr>
          <p:spPr>
            <a:xfrm>
              <a:off x="6112761" y="1776224"/>
              <a:ext cx="2115324" cy="100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ar-SY" sz="3200" b="1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جملة اسمية</a:t>
              </a:r>
              <a:endParaRPr sz="3200" b="1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857081" y="3130617"/>
              <a:ext cx="2251251" cy="1072797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044797" y="3308947"/>
              <a:ext cx="2251251" cy="107279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67" name="Google Shape;67;p4"/>
            <p:cNvSpPr txBox="1"/>
            <p:nvPr/>
          </p:nvSpPr>
          <p:spPr>
            <a:xfrm>
              <a:off x="6076218" y="3340368"/>
              <a:ext cx="2188409" cy="100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ar-SY" sz="32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تبدأ باسم </a:t>
              </a:r>
              <a:endParaRPr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24893" y="4694760"/>
              <a:ext cx="2715629" cy="1072797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812609" y="4873091"/>
              <a:ext cx="2715629" cy="1072797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89019"/>
              </a:srgb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Arial"/>
              </a:endParaRPr>
            </a:p>
          </p:txBody>
        </p:sp>
        <p:sp>
          <p:nvSpPr>
            <p:cNvPr id="70" name="Google Shape;70;p4"/>
            <p:cNvSpPr txBox="1"/>
            <p:nvPr/>
          </p:nvSpPr>
          <p:spPr>
            <a:xfrm>
              <a:off x="5844030" y="4904512"/>
              <a:ext cx="2652787" cy="100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ar-SY" sz="3200" b="0" i="0" u="none" strike="noStrike" cap="none" dirty="0">
                  <a:solidFill>
                    <a:srgbClr val="000000"/>
                  </a:solidFill>
                  <a:latin typeface="Scheherazade New" panose="01000600020000020003" pitchFamily="2" charset="-78"/>
                  <a:ea typeface="Scheherazade New" panose="01000600020000020003" pitchFamily="2" charset="-78"/>
                  <a:cs typeface="Scheherazade New" panose="01000600020000020003" pitchFamily="2" charset="-78"/>
                  <a:sym typeface="Calibri"/>
                </a:rPr>
                <a:t>مثل: </a:t>
              </a:r>
              <a:endParaRPr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endParaRPr>
            </a:p>
          </p:txBody>
        </p:sp>
      </p:grpSp>
      <p:sp>
        <p:nvSpPr>
          <p:cNvPr id="71" name="Google Shape;71;p4"/>
          <p:cNvSpPr txBox="1"/>
          <p:nvPr/>
        </p:nvSpPr>
        <p:spPr>
          <a:xfrm>
            <a:off x="71718" y="6306724"/>
            <a:ext cx="43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4</a:t>
            </a:fld>
            <a:endParaRPr sz="1800" b="1" i="0" u="none" strike="noStrike" cap="none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88602-DF45-A189-AD2B-0032119CE787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/>
          <p:nvPr/>
        </p:nvSpPr>
        <p:spPr>
          <a:xfrm>
            <a:off x="1391055" y="1283855"/>
            <a:ext cx="10800945" cy="5227241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7922676" y="1301084"/>
            <a:ext cx="2407909" cy="1151985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SY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الطالبُ </a:t>
            </a:r>
            <a:endParaRPr sz="48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2765170" y="1301084"/>
            <a:ext cx="2407909" cy="1151985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ar-SY" sz="54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نظيفٌ</a:t>
            </a:r>
            <a:endParaRPr sz="54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79" name="Google Shape;79;p5"/>
          <p:cNvCxnSpPr>
            <a:cxnSpLocks/>
          </p:cNvCxnSpPr>
          <p:nvPr/>
        </p:nvCxnSpPr>
        <p:spPr>
          <a:xfrm flipH="1">
            <a:off x="7335972" y="2589529"/>
            <a:ext cx="1413300" cy="882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0" name="Google Shape;80;p5"/>
          <p:cNvCxnSpPr>
            <a:cxnSpLocks/>
          </p:cNvCxnSpPr>
          <p:nvPr/>
        </p:nvCxnSpPr>
        <p:spPr>
          <a:xfrm>
            <a:off x="3796345" y="2581005"/>
            <a:ext cx="1510200" cy="882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1" name="Google Shape;81;p5"/>
          <p:cNvSpPr/>
          <p:nvPr/>
        </p:nvSpPr>
        <p:spPr>
          <a:xfrm>
            <a:off x="4738957" y="3523014"/>
            <a:ext cx="3629187" cy="935447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ar-SY" sz="54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 اسمية </a:t>
            </a:r>
            <a:endParaRPr sz="54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82" name="Google Shape;82;p5"/>
          <p:cNvCxnSpPr>
            <a:cxnSpLocks/>
          </p:cNvCxnSpPr>
          <p:nvPr/>
        </p:nvCxnSpPr>
        <p:spPr>
          <a:xfrm>
            <a:off x="9071480" y="2584939"/>
            <a:ext cx="0" cy="2672603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3" name="Google Shape;83;p5"/>
          <p:cNvCxnSpPr>
            <a:cxnSpLocks/>
          </p:cNvCxnSpPr>
          <p:nvPr/>
        </p:nvCxnSpPr>
        <p:spPr>
          <a:xfrm flipH="1">
            <a:off x="3314207" y="2546749"/>
            <a:ext cx="25973" cy="2609224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4" name="Google Shape;84;p5"/>
          <p:cNvSpPr/>
          <p:nvPr/>
        </p:nvSpPr>
        <p:spPr>
          <a:xfrm>
            <a:off x="7922676" y="5359579"/>
            <a:ext cx="2407909" cy="1151985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44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مبتدأ مرفوع</a:t>
            </a:r>
            <a:endParaRPr sz="44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2672290" y="5257542"/>
            <a:ext cx="2407909" cy="1151985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ar-SY" sz="44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خبر مرفوع </a:t>
            </a:r>
            <a:endParaRPr sz="44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1736436" y="443366"/>
            <a:ext cx="7841673" cy="60036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cheherazade New"/>
              <a:buNone/>
            </a:pPr>
            <a:r>
              <a:rPr lang="ar-SY" sz="4000" b="1" i="0" u="none" strike="noStrike" cap="none" dirty="0">
                <a:solidFill>
                  <a:srgbClr val="FFFFFF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الجملة الاسمية</a:t>
            </a:r>
            <a:endParaRPr sz="4000" b="1" i="0" u="none" strike="noStrike" cap="none" dirty="0">
              <a:solidFill>
                <a:srgbClr val="FFFFFF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71718" y="6306724"/>
            <a:ext cx="43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5</a:t>
            </a:fld>
            <a:endParaRPr sz="1800" b="1" i="0" u="none" strike="noStrike" cap="none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09101-3148-DD16-A0FF-894AF3986AA1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>
            <a:off x="7477917" y="1334458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SY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نحنُ </a:t>
            </a:r>
            <a:endParaRPr sz="48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2457953" y="1334458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800"/>
            </a:pPr>
            <a:r>
              <a:rPr lang="ar-SY" sz="48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ط</a:t>
            </a:r>
            <a:r>
              <a:rPr lang="ar-EG" sz="48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48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لّ</a:t>
            </a:r>
            <a:r>
              <a:rPr lang="ar-EG" sz="48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َ</a:t>
            </a:r>
            <a:r>
              <a:rPr lang="ar-SY" sz="48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ابٌ</a:t>
            </a:r>
            <a:endParaRPr sz="48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96" name="Google Shape;96;p6"/>
          <p:cNvCxnSpPr>
            <a:cxnSpLocks/>
          </p:cNvCxnSpPr>
          <p:nvPr/>
        </p:nvCxnSpPr>
        <p:spPr>
          <a:xfrm flipH="1">
            <a:off x="7348471" y="2634549"/>
            <a:ext cx="1413300" cy="882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7" name="Google Shape;97;p6"/>
          <p:cNvCxnSpPr>
            <a:cxnSpLocks/>
          </p:cNvCxnSpPr>
          <p:nvPr/>
        </p:nvCxnSpPr>
        <p:spPr>
          <a:xfrm>
            <a:off x="4083553" y="2634549"/>
            <a:ext cx="1510200" cy="882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8" name="Google Shape;98;p6"/>
          <p:cNvSpPr/>
          <p:nvPr/>
        </p:nvSpPr>
        <p:spPr>
          <a:xfrm>
            <a:off x="4471481" y="3516549"/>
            <a:ext cx="3870036" cy="997527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ar-SY" sz="54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 اسمية </a:t>
            </a:r>
            <a:endParaRPr sz="54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7699590" y="5299541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SY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مبتدأ </a:t>
            </a:r>
            <a:endParaRPr sz="48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00" name="Google Shape;100;p6"/>
          <p:cNvCxnSpPr>
            <a:cxnSpLocks/>
          </p:cNvCxnSpPr>
          <p:nvPr/>
        </p:nvCxnSpPr>
        <p:spPr>
          <a:xfrm>
            <a:off x="9182026" y="2634549"/>
            <a:ext cx="0" cy="2631401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1" name="Google Shape;101;p6"/>
          <p:cNvCxnSpPr>
            <a:cxnSpLocks/>
          </p:cNvCxnSpPr>
          <p:nvPr/>
        </p:nvCxnSpPr>
        <p:spPr>
          <a:xfrm>
            <a:off x="3499451" y="2634549"/>
            <a:ext cx="0" cy="2521111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2" name="Google Shape;102;p6"/>
          <p:cNvSpPr/>
          <p:nvPr/>
        </p:nvSpPr>
        <p:spPr>
          <a:xfrm>
            <a:off x="2457952" y="5265950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SY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خبر </a:t>
            </a:r>
            <a:endParaRPr sz="48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71718" y="6306724"/>
            <a:ext cx="43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6</a:t>
            </a:fld>
            <a:endParaRPr sz="1800" b="1" i="0" u="none" strike="noStrike" cap="none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5" name="Google Shape;86;p5">
            <a:extLst>
              <a:ext uri="{FF2B5EF4-FFF2-40B4-BE49-F238E27FC236}">
                <a16:creationId xmlns:a16="http://schemas.microsoft.com/office/drawing/2014/main" id="{328BEC04-A675-7906-9076-4F147271090F}"/>
              </a:ext>
            </a:extLst>
          </p:cNvPr>
          <p:cNvSpPr/>
          <p:nvPr/>
        </p:nvSpPr>
        <p:spPr>
          <a:xfrm>
            <a:off x="1736436" y="443366"/>
            <a:ext cx="7841673" cy="60036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cheherazade New"/>
              <a:buNone/>
            </a:pPr>
            <a:r>
              <a:rPr lang="ar-SY" sz="4000" b="1" i="0" u="none" strike="noStrike" cap="none" dirty="0">
                <a:solidFill>
                  <a:srgbClr val="FFFFFF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الجملة الاسمية</a:t>
            </a:r>
            <a:endParaRPr sz="4000" b="1" i="0" u="none" strike="noStrike" cap="none" dirty="0">
              <a:solidFill>
                <a:srgbClr val="FFFFFF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22A4C-A9C6-6576-D5C9-1679D5DD075F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/>
          <p:nvPr/>
        </p:nvSpPr>
        <p:spPr>
          <a:xfrm>
            <a:off x="7471640" y="1339273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SY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أنا</a:t>
            </a:r>
            <a:endParaRPr sz="48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2816802" y="1339273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ar-SY" sz="54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طالبٌ</a:t>
            </a:r>
            <a:endParaRPr sz="54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12" name="Google Shape;112;p7"/>
          <p:cNvCxnSpPr/>
          <p:nvPr/>
        </p:nvCxnSpPr>
        <p:spPr>
          <a:xfrm flipH="1">
            <a:off x="7342194" y="2646254"/>
            <a:ext cx="1413300" cy="882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" name="Google Shape;113;p7"/>
          <p:cNvCxnSpPr/>
          <p:nvPr/>
        </p:nvCxnSpPr>
        <p:spPr>
          <a:xfrm>
            <a:off x="4326660" y="2627745"/>
            <a:ext cx="1510200" cy="88200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4" name="Google Shape;114;p7"/>
          <p:cNvSpPr/>
          <p:nvPr/>
        </p:nvSpPr>
        <p:spPr>
          <a:xfrm>
            <a:off x="4470400" y="3569781"/>
            <a:ext cx="3870036" cy="997527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ar-SY" sz="54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جملة اسمية </a:t>
            </a:r>
            <a:endParaRPr sz="54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15" name="Google Shape;115;p7"/>
          <p:cNvCxnSpPr>
            <a:cxnSpLocks/>
          </p:cNvCxnSpPr>
          <p:nvPr/>
        </p:nvCxnSpPr>
        <p:spPr>
          <a:xfrm>
            <a:off x="9180369" y="2567709"/>
            <a:ext cx="0" cy="2691590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6" name="Google Shape;116;p7"/>
          <p:cNvSpPr/>
          <p:nvPr/>
        </p:nvSpPr>
        <p:spPr>
          <a:xfrm>
            <a:off x="7587095" y="5280081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SY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مبتدأ </a:t>
            </a:r>
            <a:endParaRPr sz="48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17" name="Google Shape;117;p7"/>
          <p:cNvCxnSpPr>
            <a:cxnSpLocks/>
          </p:cNvCxnSpPr>
          <p:nvPr/>
        </p:nvCxnSpPr>
        <p:spPr>
          <a:xfrm>
            <a:off x="3551385" y="2567709"/>
            <a:ext cx="12121" cy="2617134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8" name="Google Shape;118;p7"/>
          <p:cNvSpPr/>
          <p:nvPr/>
        </p:nvSpPr>
        <p:spPr>
          <a:xfrm>
            <a:off x="2354696" y="5259299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SY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خبر </a:t>
            </a:r>
            <a:endParaRPr sz="48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71718" y="6306724"/>
            <a:ext cx="43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7</a:t>
            </a:fld>
            <a:endParaRPr sz="1800" b="1" i="0" u="none" strike="noStrike" cap="none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5" name="Google Shape;86;p5">
            <a:extLst>
              <a:ext uri="{FF2B5EF4-FFF2-40B4-BE49-F238E27FC236}">
                <a16:creationId xmlns:a16="http://schemas.microsoft.com/office/drawing/2014/main" id="{F2D26938-9B95-BE1E-6A3D-1AF9587F16B5}"/>
              </a:ext>
            </a:extLst>
          </p:cNvPr>
          <p:cNvSpPr/>
          <p:nvPr/>
        </p:nvSpPr>
        <p:spPr>
          <a:xfrm>
            <a:off x="1736436" y="443366"/>
            <a:ext cx="7841673" cy="60036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cheherazade New"/>
              <a:buNone/>
            </a:pPr>
            <a:r>
              <a:rPr lang="ar-SY" sz="4000" b="1" i="0" u="none" strike="noStrike" cap="none" dirty="0">
                <a:solidFill>
                  <a:srgbClr val="FFFFFF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الجملة الاسمية</a:t>
            </a:r>
            <a:endParaRPr sz="4000" b="1" i="0" u="none" strike="noStrike" cap="none" dirty="0">
              <a:solidFill>
                <a:srgbClr val="FFFFFF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4D1B2-FF3D-D157-A6D5-1BABC4851DED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/>
          <p:nvPr/>
        </p:nvSpPr>
        <p:spPr>
          <a:xfrm>
            <a:off x="7075054" y="1677211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ar-EG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الطالب</a:t>
            </a:r>
            <a:r>
              <a:rPr lang="ar-SY" sz="48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 </a:t>
            </a:r>
            <a:endParaRPr sz="48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3186545" y="1677211"/>
            <a:ext cx="2567709" cy="1228436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ar-SY" sz="54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نظيفٌ</a:t>
            </a:r>
            <a:endParaRPr sz="54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cxnSp>
        <p:nvCxnSpPr>
          <p:cNvPr id="128" name="Google Shape;128;p8"/>
          <p:cNvCxnSpPr>
            <a:cxnSpLocks/>
          </p:cNvCxnSpPr>
          <p:nvPr/>
        </p:nvCxnSpPr>
        <p:spPr>
          <a:xfrm flipH="1">
            <a:off x="8350451" y="2986465"/>
            <a:ext cx="8458" cy="1343891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8"/>
          <p:cNvCxnSpPr/>
          <p:nvPr/>
        </p:nvCxnSpPr>
        <p:spPr>
          <a:xfrm flipH="1">
            <a:off x="4327525" y="2986465"/>
            <a:ext cx="1" cy="1343891"/>
          </a:xfrm>
          <a:prstGeom prst="straightConnector1">
            <a:avLst/>
          </a:prstGeom>
          <a:noFill/>
          <a:ln w="38100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8"/>
          <p:cNvSpPr/>
          <p:nvPr/>
        </p:nvSpPr>
        <p:spPr>
          <a:xfrm>
            <a:off x="6823924" y="4488587"/>
            <a:ext cx="3106917" cy="1818137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مبتدأ مرفوع</a:t>
            </a:r>
            <a:r>
              <a:rPr lang="ar-EG" sz="32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Y" sz="3200" b="0" i="0" u="none" strike="noStrike" cap="none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وعلامة رفعه الضمة</a:t>
            </a:r>
            <a:endParaRPr sz="3200" b="0" i="0" u="none" strike="noStrike" cap="none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2873221" y="4488587"/>
            <a:ext cx="3106917" cy="1818137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lnSpc>
                <a:spcPct val="150000"/>
              </a:lnSpc>
              <a:buSzPts val="3200"/>
            </a:pPr>
            <a:r>
              <a:rPr lang="ar-SY" sz="32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خبر مرفوع</a:t>
            </a:r>
            <a:r>
              <a:rPr lang="ar-EG" sz="32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،</a:t>
            </a:r>
          </a:p>
          <a:p>
            <a:pPr algn="ctr" rtl="1">
              <a:lnSpc>
                <a:spcPct val="150000"/>
              </a:lnSpc>
              <a:buSzPts val="3200"/>
            </a:pPr>
            <a:r>
              <a:rPr lang="ar-SY" sz="3200" dirty="0">
                <a:solidFill>
                  <a:srgbClr val="FFFFFF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وعلامة رفعه الضمة</a:t>
            </a:r>
            <a:endParaRPr sz="3200" dirty="0">
              <a:solidFill>
                <a:srgbClr val="FFFFFF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  <a:sym typeface="Calibri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71718" y="6306724"/>
            <a:ext cx="43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8</a:t>
            </a:fld>
            <a:endParaRPr sz="1800" b="1" i="0" u="none" strike="noStrike" cap="none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7" name="Google Shape;86;p5">
            <a:extLst>
              <a:ext uri="{FF2B5EF4-FFF2-40B4-BE49-F238E27FC236}">
                <a16:creationId xmlns:a16="http://schemas.microsoft.com/office/drawing/2014/main" id="{E3A8C2F7-A178-4769-C441-61277DC34EAA}"/>
              </a:ext>
            </a:extLst>
          </p:cNvPr>
          <p:cNvSpPr/>
          <p:nvPr/>
        </p:nvSpPr>
        <p:spPr>
          <a:xfrm>
            <a:off x="1736436" y="443366"/>
            <a:ext cx="7841673" cy="60036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cheherazade New"/>
              <a:buNone/>
            </a:pPr>
            <a:r>
              <a:rPr lang="ar-EG" sz="4000" b="1" i="0" u="none" strike="noStrike" cap="none" dirty="0">
                <a:solidFill>
                  <a:srgbClr val="FFFFFF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إعراب </a:t>
            </a:r>
            <a:r>
              <a:rPr lang="ar-SY" sz="4000" b="1" i="0" u="none" strike="noStrike" cap="none" dirty="0">
                <a:solidFill>
                  <a:srgbClr val="FFFFFF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جملة اسمية</a:t>
            </a:r>
            <a:endParaRPr sz="4000" b="1" i="0" u="none" strike="noStrike" cap="none" dirty="0">
              <a:solidFill>
                <a:srgbClr val="FFFFFF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CD80C-26E7-06EB-7BBD-8EF1356ABEBB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/>
          <p:nvPr/>
        </p:nvSpPr>
        <p:spPr>
          <a:xfrm>
            <a:off x="1098538" y="1434563"/>
            <a:ext cx="10547927" cy="5056811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أنا ماهرٌ</a:t>
            </a:r>
            <a:r>
              <a:rPr lang="ar-EG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2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أنتِ نشيطةٌ</a:t>
            </a:r>
            <a:r>
              <a:rPr lang="ar-EG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2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  <a:p>
            <a:pPr marL="228600" indent="-228600" algn="r" rtl="1">
              <a:lnSpc>
                <a:spcPct val="150000"/>
              </a:lnSpc>
              <a:spcBef>
                <a:spcPts val="1000"/>
              </a:spcBef>
              <a:buSzPts val="2800"/>
              <a:buFont typeface="Arial"/>
              <a:buChar char="•"/>
            </a:pPr>
            <a:r>
              <a:rPr lang="ar-SY" sz="32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العصفورانِ جميلانِ</a:t>
            </a:r>
            <a:r>
              <a:rPr lang="ar-EG" sz="32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32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النِّعامَتانِ سريعتان</a:t>
            </a:r>
            <a:r>
              <a:rPr lang="ar-EG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2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</a:t>
            </a:r>
            <a:r>
              <a:rPr lang="ar-EG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علِّمُون مُجْتَهِدُونَ</a:t>
            </a:r>
            <a:r>
              <a:rPr lang="ar-EG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2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ar-SY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الم</a:t>
            </a:r>
            <a:r>
              <a:rPr lang="ar-EG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ُ</a:t>
            </a:r>
            <a:r>
              <a:rPr lang="ar-SY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هندِساتُ بارعاتٌ</a:t>
            </a:r>
            <a:r>
              <a:rPr lang="ar-EG" sz="3200" b="0" i="0" u="none" strike="noStrike" cap="none" dirty="0">
                <a:solidFill>
                  <a:srgbClr val="000000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  <a:sym typeface="Calibri"/>
              </a:rPr>
              <a:t>.</a:t>
            </a:r>
            <a:endParaRPr sz="12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71718" y="6306724"/>
            <a:ext cx="497242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Y" sz="1800" b="1" i="0" u="none" strike="noStrike" cap="none">
                <a:solidFill>
                  <a:schemeClr val="lt1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9</a:t>
            </a:fld>
            <a:endParaRPr sz="1800" b="1" i="0" u="none" strike="noStrike" cap="none" dirty="0">
              <a:solidFill>
                <a:schemeClr val="lt1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5" name="Google Shape;86;p5">
            <a:extLst>
              <a:ext uri="{FF2B5EF4-FFF2-40B4-BE49-F238E27FC236}">
                <a16:creationId xmlns:a16="http://schemas.microsoft.com/office/drawing/2014/main" id="{90AC9D97-0ED7-CF6E-5A77-87D82E73B92E}"/>
              </a:ext>
            </a:extLst>
          </p:cNvPr>
          <p:cNvSpPr/>
          <p:nvPr/>
        </p:nvSpPr>
        <p:spPr>
          <a:xfrm>
            <a:off x="1736436" y="443366"/>
            <a:ext cx="7841673" cy="60036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cheherazade New"/>
              <a:buNone/>
            </a:pPr>
            <a:r>
              <a:rPr lang="ar-EG" sz="4000" b="1" i="0" u="none" strike="noStrike" cap="none" dirty="0">
                <a:solidFill>
                  <a:srgbClr val="FFFFFF"/>
                </a:solidFill>
                <a:latin typeface="Scheherazade New"/>
                <a:ea typeface="Scheherazade New"/>
                <a:cs typeface="Scheherazade New"/>
                <a:sym typeface="Scheherazade New"/>
              </a:rPr>
              <a:t>لاحِظ الجمل الاسمية الآتية</a:t>
            </a:r>
            <a:endParaRPr sz="4000" b="1" i="0" u="none" strike="noStrike" cap="none" dirty="0">
              <a:solidFill>
                <a:srgbClr val="FFFFFF"/>
              </a:solidFill>
              <a:latin typeface="Scheherazade New"/>
              <a:ea typeface="Scheherazade New"/>
              <a:cs typeface="Scheherazade New"/>
              <a:sym typeface="Scheherazade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037B0-30BF-228C-3F20-1C2C15B661D5}"/>
              </a:ext>
            </a:extLst>
          </p:cNvPr>
          <p:cNvSpPr txBox="1"/>
          <p:nvPr/>
        </p:nvSpPr>
        <p:spPr>
          <a:xfrm rot="16200000">
            <a:off x="-496084" y="2583449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الجملة الاسمية</a:t>
            </a:r>
            <a:r>
              <a:rPr lang="en-US" sz="1600" dirty="0">
                <a:solidFill>
                  <a:schemeClr val="bg1"/>
                </a:solidFill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 | A2</a:t>
            </a:r>
            <a:endParaRPr lang="en-CA" sz="1600" dirty="0">
              <a:solidFill>
                <a:schemeClr val="bg1"/>
              </a:solidFill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255</Words>
  <Application>Microsoft Office PowerPoint</Application>
  <PresentationFormat>Widescreen</PresentationFormat>
  <Paragraphs>118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Scheherazade New</vt:lpstr>
      <vt:lpstr>Office Theme</vt:lpstr>
      <vt:lpstr>الجُمْلَة الاسْمِيَّة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45</cp:revision>
  <dcterms:created xsi:type="dcterms:W3CDTF">2020-09-13T16:40:33Z</dcterms:created>
  <dcterms:modified xsi:type="dcterms:W3CDTF">2022-10-23T18:31:35Z</dcterms:modified>
</cp:coreProperties>
</file>