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9" r:id="rId2"/>
    <p:sldId id="270" r:id="rId3"/>
    <p:sldId id="271" r:id="rId4"/>
    <p:sldId id="272" r:id="rId5"/>
    <p:sldId id="273"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j46twgjoQliy83qpA1zjTfINECT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06" y="-22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36" Type="http://customschemas.google.com/relationships/presentationmetadata" Target="metadata"/><Relationship Id="rId4"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30727917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4489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6" name="Google Shape;86;p1"/>
          <p:cNvSpPr txBox="1"/>
          <p:nvPr/>
        </p:nvSpPr>
        <p:spPr>
          <a:xfrm>
            <a:off x="2624447" y="974250"/>
            <a:ext cx="6282047" cy="1893763"/>
          </a:xfrm>
          <a:prstGeom prst="rect">
            <a:avLst/>
          </a:prstGeom>
          <a:noFill/>
          <a:ln>
            <a:noFill/>
          </a:ln>
        </p:spPr>
        <p:txBody>
          <a:bodyPr spcFirstLastPara="1" wrap="square" lIns="91425" tIns="45700" rIns="91425" bIns="45700" anchor="b" anchorCtr="0">
            <a:normAutofit fontScale="40000" lnSpcReduction="20000"/>
          </a:bodyPr>
          <a:lstStyle/>
          <a:p>
            <a:pPr marL="0" marR="0" lvl="0" indent="0" algn="ctr" rtl="0">
              <a:lnSpc>
                <a:spcPct val="270000"/>
              </a:lnSpc>
              <a:spcBef>
                <a:spcPts val="0"/>
              </a:spcBef>
              <a:spcAft>
                <a:spcPts val="0"/>
              </a:spcAft>
              <a:buClr>
                <a:schemeClr val="dk1"/>
              </a:buClr>
              <a:buSzPts val="6000"/>
              <a:buFont typeface="Calibri"/>
              <a:buNone/>
            </a:pPr>
            <a:r>
              <a:rPr lang="ar-EG" sz="8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مقرر</a:t>
            </a:r>
            <a:endParaRPr lang="en-US" sz="8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a:p>
            <a:pPr algn="ctr">
              <a:lnSpc>
                <a:spcPct val="90000"/>
              </a:lnSpc>
              <a:buClr>
                <a:schemeClr val="dk1"/>
              </a:buClr>
              <a:buSzPts val="6000"/>
            </a:pPr>
            <a:r>
              <a:rPr lang="ar-KW" sz="8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 </a:t>
            </a:r>
            <a:r>
              <a:rPr lang="ar-SA" sz="8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rPr>
              <a:t>التزكية</a:t>
            </a:r>
            <a:endParaRPr lang="en-US" sz="8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endParaRPr>
          </a:p>
          <a:p>
            <a:pPr marL="0" marR="0" lvl="0" indent="0" algn="ctr" rtl="0">
              <a:lnSpc>
                <a:spcPct val="90000"/>
              </a:lnSpc>
              <a:spcBef>
                <a:spcPts val="0"/>
              </a:spcBef>
              <a:spcAft>
                <a:spcPts val="0"/>
              </a:spcAft>
              <a:buClr>
                <a:schemeClr val="dk1"/>
              </a:buClr>
              <a:buSzPts val="6000"/>
              <a:buFont typeface="Calibri"/>
              <a:buNone/>
            </a:pPr>
            <a:endParaRPr sz="9400" b="1" i="0" u="none" strike="noStrike"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p:txBody>
      </p:sp>
      <p:pic>
        <p:nvPicPr>
          <p:cNvPr id="2" name="Picture 1"/>
          <p:cNvPicPr>
            <a:picLocks noChangeAspect="1"/>
          </p:cNvPicPr>
          <p:nvPr/>
        </p:nvPicPr>
        <p:blipFill>
          <a:blip r:embed="rId3"/>
          <a:stretch>
            <a:fillRect/>
          </a:stretch>
        </p:blipFill>
        <p:spPr>
          <a:xfrm>
            <a:off x="9863312" y="185367"/>
            <a:ext cx="2160417" cy="1577768"/>
          </a:xfrm>
          <a:prstGeom prst="rect">
            <a:avLst/>
          </a:prstGeom>
        </p:spPr>
      </p:pic>
      <p:sp>
        <p:nvSpPr>
          <p:cNvPr id="4" name="TextBox 3"/>
          <p:cNvSpPr txBox="1"/>
          <p:nvPr/>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6" name="Rectangle 5"/>
          <p:cNvSpPr/>
          <p:nvPr/>
        </p:nvSpPr>
        <p:spPr>
          <a:xfrm>
            <a:off x="9971138" y="1609246"/>
            <a:ext cx="2031325" cy="369332"/>
          </a:xfrm>
          <a:prstGeom prst="rect">
            <a:avLst/>
          </a:prstGeom>
        </p:spPr>
        <p:txBody>
          <a:bodyPr wrap="none">
            <a:spAutoFit/>
          </a:bodyPr>
          <a:lstStyle/>
          <a:p>
            <a:r>
              <a:rPr lang="ar-KW" b="1" dirty="0">
                <a:solidFill>
                  <a:schemeClr val="accent1">
                    <a:lumMod val="75000"/>
                  </a:schemeClr>
                </a:solidFill>
              </a:rPr>
              <a:t>أكاديمية </a:t>
            </a:r>
            <a:r>
              <a:rPr lang="ar-KW" sz="1800" b="1" dirty="0">
                <a:solidFill>
                  <a:schemeClr val="accent1">
                    <a:lumMod val="75000"/>
                  </a:schemeClr>
                </a:solidFill>
              </a:rPr>
              <a:t>آيات </a:t>
            </a:r>
            <a:r>
              <a:rPr lang="ar-KW" b="1" dirty="0">
                <a:solidFill>
                  <a:schemeClr val="accent1">
                    <a:lumMod val="75000"/>
                  </a:schemeClr>
                </a:solidFill>
              </a:rPr>
              <a:t>للعلوم الإسلامية </a:t>
            </a:r>
            <a:endParaRPr lang="en-US" dirty="0">
              <a:solidFill>
                <a:schemeClr val="accent1">
                  <a:lumMod val="75000"/>
                </a:schemeClr>
              </a:solidFill>
            </a:endParaRPr>
          </a:p>
        </p:txBody>
      </p:sp>
      <p:sp>
        <p:nvSpPr>
          <p:cNvPr id="12" name="Google Shape;86;p1"/>
          <p:cNvSpPr txBox="1"/>
          <p:nvPr/>
        </p:nvSpPr>
        <p:spPr>
          <a:xfrm>
            <a:off x="3829034" y="3138984"/>
            <a:ext cx="4139513" cy="751123"/>
          </a:xfrm>
          <a:prstGeom prst="rect">
            <a:avLst/>
          </a:prstGeom>
          <a:solidFill>
            <a:schemeClr val="accent5">
              <a:lumMod val="50000"/>
            </a:schemeClr>
          </a:solidFill>
          <a:ln>
            <a:noFill/>
          </a:ln>
        </p:spPr>
        <p:txBody>
          <a:bodyPr spcFirstLastPara="1" wrap="square" lIns="91425" tIns="45700" rIns="91425" bIns="45700" anchor="b" anchorCtr="0">
            <a:normAutofit fontScale="85000" lnSpcReduction="10000"/>
          </a:bodyPr>
          <a:lstStyle/>
          <a:p>
            <a:pPr marR="0" lvl="0" algn="ctr" rtl="1">
              <a:lnSpc>
                <a:spcPct val="170000"/>
              </a:lnSpc>
              <a:spcBef>
                <a:spcPts val="0"/>
              </a:spcBef>
              <a:spcAft>
                <a:spcPts val="0"/>
              </a:spcAft>
              <a:buClr>
                <a:schemeClr val="dk1"/>
              </a:buClr>
              <a:buSzPts val="6000"/>
            </a:pPr>
            <a:r>
              <a:rPr lang="ar-KW" sz="3200" b="1" dirty="0" smtClean="0">
                <a:ln w="22225">
                  <a:solidFill>
                    <a:srgbClr val="FFFF00"/>
                  </a:solidFill>
                  <a:prstDash val="solid"/>
                </a:ln>
                <a:solidFill>
                  <a:srgbClr val="FFFF00"/>
                </a:solidFill>
                <a:latin typeface="Calibri"/>
                <a:ea typeface="Calibri"/>
                <a:cs typeface="Calibri"/>
                <a:sym typeface="Calibri"/>
              </a:rPr>
              <a:t>الفصل الدراسي الأول</a:t>
            </a:r>
            <a:endParaRPr lang="en-US" sz="3200" b="1" dirty="0" smtClean="0">
              <a:ln w="22225">
                <a:solidFill>
                  <a:srgbClr val="FFFF00"/>
                </a:solidFill>
                <a:prstDash val="solid"/>
              </a:ln>
              <a:solidFill>
                <a:srgbClr val="FFFF00"/>
              </a:solidFill>
              <a:latin typeface="Calibri"/>
              <a:ea typeface="Calibri"/>
              <a:cs typeface="Calibri"/>
              <a:sym typeface="Calibri"/>
            </a:endParaRPr>
          </a:p>
        </p:txBody>
      </p:sp>
      <p:sp>
        <p:nvSpPr>
          <p:cNvPr id="13" name="Google Shape;86;p1"/>
          <p:cNvSpPr txBox="1"/>
          <p:nvPr/>
        </p:nvSpPr>
        <p:spPr>
          <a:xfrm>
            <a:off x="3829035" y="4771390"/>
            <a:ext cx="4139513" cy="1022094"/>
          </a:xfrm>
          <a:prstGeom prst="rect">
            <a:avLst/>
          </a:prstGeom>
          <a:noFill/>
          <a:ln>
            <a:noFill/>
          </a:ln>
        </p:spPr>
        <p:txBody>
          <a:bodyPr spcFirstLastPara="1" wrap="square" lIns="91425" tIns="45700" rIns="91425" bIns="45700" anchor="b" anchorCtr="0">
            <a:normAutofit fontScale="85000" lnSpcReduction="20000"/>
          </a:bodyPr>
          <a:lstStyle/>
          <a:p>
            <a:pPr marR="0" lvl="0" algn="r" rtl="1">
              <a:lnSpc>
                <a:spcPct val="170000"/>
              </a:lnSpc>
              <a:spcBef>
                <a:spcPts val="0"/>
              </a:spcBef>
              <a:spcAft>
                <a:spcPts val="0"/>
              </a:spcAft>
              <a:buClr>
                <a:schemeClr val="dk1"/>
              </a:buClr>
              <a:buSzPts val="6000"/>
            </a:pPr>
            <a:r>
              <a:rPr lang="ar-KW"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د. </a:t>
            </a:r>
            <a:r>
              <a:rPr lang="ar-EG"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 محمد عزب </a:t>
            </a:r>
            <a:endParaRPr lang="en-US"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p:txBody>
      </p:sp>
    </p:spTree>
    <p:extLst>
      <p:ext uri="{BB962C8B-B14F-4D97-AF65-F5344CB8AC3E}">
        <p14:creationId xmlns:p14="http://schemas.microsoft.com/office/powerpoint/2010/main" xmlns="" val="2013193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3180083" y="974251"/>
            <a:ext cx="6468884" cy="830421"/>
          </a:xfrm>
          <a:prstGeom prst="rect">
            <a:avLst/>
          </a:prstGeom>
          <a:noFill/>
          <a:ln>
            <a:noFill/>
          </a:ln>
        </p:spPr>
        <p:txBody>
          <a:bodyPr spcFirstLastPara="1" wrap="square" lIns="91425" tIns="45700" rIns="91425" bIns="45700" anchor="b" anchorCtr="0">
            <a:normAutofit fontScale="90000"/>
          </a:bodyPr>
          <a:lstStyle/>
          <a:p>
            <a:pPr lvl="0">
              <a:lnSpc>
                <a:spcPct val="100000"/>
              </a:lnSpc>
              <a:buSzPts val="5000"/>
            </a:pPr>
            <a:r>
              <a:rPr lang="ar-EG"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المحاضرة (3)</a:t>
            </a:r>
            <a:br>
              <a:rPr lang="ar-EG"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br>
            <a:r>
              <a:rPr lang="ar-EG"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محبة </a:t>
            </a:r>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الله ورسله </a:t>
            </a:r>
            <a:r>
              <a:rPr lang="ar-EG"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ودينه</a:t>
            </a:r>
            <a:endParaRPr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endParaRP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
        <p:nvSpPr>
          <p:cNvPr id="7" name="Google Shape;86;p1"/>
          <p:cNvSpPr txBox="1"/>
          <p:nvPr/>
        </p:nvSpPr>
        <p:spPr>
          <a:xfrm>
            <a:off x="1170628" y="2048493"/>
            <a:ext cx="9737594" cy="2268187"/>
          </a:xfrm>
          <a:prstGeom prst="rect">
            <a:avLst/>
          </a:prstGeom>
          <a:ln/>
        </p:spPr>
        <p:style>
          <a:lnRef idx="1">
            <a:schemeClr val="dk1"/>
          </a:lnRef>
          <a:fillRef idx="2">
            <a:schemeClr val="dk1"/>
          </a:fillRef>
          <a:effectRef idx="1">
            <a:schemeClr val="dk1"/>
          </a:effectRef>
          <a:fontRef idx="minor">
            <a:schemeClr val="dk1"/>
          </a:fontRef>
        </p:style>
        <p:txBody>
          <a:bodyPr spcFirstLastPara="1" wrap="square" lIns="91425" tIns="45700" rIns="91425" bIns="45700" anchor="b" anchorCtr="0">
            <a:normAutofit/>
          </a:bodyPr>
          <a:lstStyle/>
          <a:p>
            <a:pPr algn="ctr" rtl="1"/>
            <a:r>
              <a:rPr lang="ar-EG"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rPr>
              <a:t>محبّة </a:t>
            </a:r>
            <a:r>
              <a:rPr lang="ar-EG"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rPr>
              <a:t>العبد </a:t>
            </a:r>
            <a:r>
              <a:rPr lang="ar-EG"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ربّه</a:t>
            </a:r>
            <a:r>
              <a:rPr lang="ar-EG"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rPr>
              <a:t> انفعال النّفس نحوَ تعظيمه والأنس بذكره وامتثال أمره والدّفاع عن دينه. فهي صفة تحصل للعبد من كثرة تصوّر عظمة الله تعالى ونِعمه حتّى تتمكّن من قلبه، فمنشؤها السمع والتّصوّر. وليست هي كمحبّة استحسان الذّات</a:t>
            </a:r>
            <a:endParaRPr lang="en-US"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endParaRPr>
          </a:p>
        </p:txBody>
      </p:sp>
    </p:spTree>
    <p:extLst>
      <p:ext uri="{BB962C8B-B14F-4D97-AF65-F5344CB8AC3E}">
        <p14:creationId xmlns:p14="http://schemas.microsoft.com/office/powerpoint/2010/main" xmlns="" val="88622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anim calcmode="lin" valueType="num">
                                      <p:cBhvr additive="base">
                                        <p:cTn id="7" dur="2250" fill="hold"/>
                                        <p:tgtEl>
                                          <p:spTgt spid="85"/>
                                        </p:tgtEl>
                                        <p:attrNameLst>
                                          <p:attrName>ppt_x</p:attrName>
                                        </p:attrNameLst>
                                      </p:cBhvr>
                                      <p:tavLst>
                                        <p:tav tm="0">
                                          <p:val>
                                            <p:strVal val="1+#ppt_w/2"/>
                                          </p:val>
                                        </p:tav>
                                        <p:tav tm="100000">
                                          <p:val>
                                            <p:strVal val="#ppt_x"/>
                                          </p:val>
                                        </p:tav>
                                      </p:tavLst>
                                    </p:anim>
                                    <p:anim calcmode="lin" valueType="num">
                                      <p:cBhvr additive="base">
                                        <p:cTn id="8" dur="2250" fill="hold"/>
                                        <p:tgtEl>
                                          <p:spTgt spid="8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2250" fill="hold"/>
                                        <p:tgtEl>
                                          <p:spTgt spid="7"/>
                                        </p:tgtEl>
                                        <p:attrNameLst>
                                          <p:attrName>ppt_x</p:attrName>
                                        </p:attrNameLst>
                                      </p:cBhvr>
                                      <p:tavLst>
                                        <p:tav tm="0">
                                          <p:val>
                                            <p:strVal val="1+#ppt_w/2"/>
                                          </p:val>
                                        </p:tav>
                                        <p:tav tm="100000">
                                          <p:val>
                                            <p:strVal val="#ppt_x"/>
                                          </p:val>
                                        </p:tav>
                                      </p:tavLst>
                                    </p:anim>
                                    <p:anim calcmode="lin" valueType="num">
                                      <p:cBhvr additive="base">
                                        <p:cTn id="14" dur="225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3180083" y="974251"/>
            <a:ext cx="6468884" cy="830421"/>
          </a:xfrm>
          <a:prstGeom prst="rect">
            <a:avLst/>
          </a:prstGeom>
          <a:noFill/>
          <a:ln>
            <a:noFill/>
          </a:ln>
        </p:spPr>
        <p:txBody>
          <a:bodyPr spcFirstLastPara="1" wrap="square" lIns="91425" tIns="45700" rIns="91425" bIns="45700" anchor="b" anchorCtr="0">
            <a:normAutofit fontScale="90000"/>
          </a:bodyPr>
          <a:lstStyle/>
          <a:p>
            <a:pPr lvl="0">
              <a:lnSpc>
                <a:spcPct val="100000"/>
              </a:lnSpc>
              <a:buSzPts val="5000"/>
            </a:pPr>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أهمية محبة الله تعالى ورسوله </a:t>
            </a:r>
            <a:b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br>
            <a:endParaRPr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endParaRP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
        <p:nvSpPr>
          <p:cNvPr id="7" name="Google Shape;86;p1"/>
          <p:cNvSpPr txBox="1"/>
          <p:nvPr/>
        </p:nvSpPr>
        <p:spPr>
          <a:xfrm>
            <a:off x="1170628" y="1377538"/>
            <a:ext cx="9737594" cy="3906981"/>
          </a:xfrm>
          <a:prstGeom prst="rect">
            <a:avLst/>
          </a:prstGeom>
          <a:ln/>
        </p:spPr>
        <p:style>
          <a:lnRef idx="2">
            <a:schemeClr val="accent6"/>
          </a:lnRef>
          <a:fillRef idx="1">
            <a:schemeClr val="lt1"/>
          </a:fillRef>
          <a:effectRef idx="0">
            <a:schemeClr val="accent6"/>
          </a:effectRef>
          <a:fontRef idx="minor">
            <a:schemeClr val="dk1"/>
          </a:fontRef>
        </p:style>
        <p:txBody>
          <a:bodyPr spcFirstLastPara="1" wrap="square" lIns="91425" tIns="45700" rIns="91425" bIns="45700" anchor="b" anchorCtr="0">
            <a:normAutofit lnSpcReduction="10000"/>
          </a:bodyPr>
          <a:lstStyle/>
          <a:p>
            <a:pPr algn="ctr" rtl="1"/>
            <a:r>
              <a:rPr lang="ar-SA"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rPr>
              <a:t>علامة حب الله </a:t>
            </a:r>
            <a:r>
              <a:rPr lang="ar-SA"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rPr>
              <a:t>تعالى</a:t>
            </a:r>
            <a:r>
              <a:rPr lang="ar-EG"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rPr>
              <a:t>: </a:t>
            </a:r>
            <a:r>
              <a:rPr lang="ar-SA"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rPr>
              <a:t>حب </a:t>
            </a:r>
            <a:r>
              <a:rPr lang="ar-SA"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rPr>
              <a:t>القرآن </a:t>
            </a:r>
            <a:endParaRPr lang="ar-EG"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endParaRPr>
          </a:p>
          <a:p>
            <a:pPr algn="ctr" rtl="1"/>
            <a:r>
              <a:rPr lang="ar-SA"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rPr>
              <a:t>وعلامة </a:t>
            </a:r>
            <a:r>
              <a:rPr lang="ar-SA"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rPr>
              <a:t>حب القرآن حب النبي صلى الله عليه </a:t>
            </a:r>
            <a:r>
              <a:rPr lang="ar-SA"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rPr>
              <a:t>وسلم</a:t>
            </a:r>
            <a:endParaRPr lang="ar-EG"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endParaRPr>
          </a:p>
          <a:p>
            <a:pPr algn="ctr" rtl="1"/>
            <a:r>
              <a:rPr lang="ar-SA"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rPr>
              <a:t>وعلامة </a:t>
            </a:r>
            <a:r>
              <a:rPr lang="ar-SA"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rPr>
              <a:t>حب النبي صلى الله عليه وسلم حب </a:t>
            </a:r>
            <a:r>
              <a:rPr lang="ar-SA"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rPr>
              <a:t>السنة</a:t>
            </a:r>
            <a:endParaRPr lang="ar-EG"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endParaRPr>
          </a:p>
          <a:p>
            <a:pPr algn="ctr" rtl="1"/>
            <a:r>
              <a:rPr lang="ar-SA"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rPr>
              <a:t> </a:t>
            </a:r>
            <a:r>
              <a:rPr lang="ar-SA"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rPr>
              <a:t>وعلامة ذلك كله حب الآخرة</a:t>
            </a:r>
            <a:endParaRPr lang="ar-EG"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endParaRPr>
          </a:p>
          <a:p>
            <a:pPr algn="ctr" rtl="1"/>
            <a:r>
              <a:rPr lang="ar-EG"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معنى </a:t>
            </a:r>
            <a:r>
              <a:rPr lang="ar-EG"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محبة الله </a:t>
            </a:r>
            <a:r>
              <a:rPr lang="ar-EG" sz="3200" b="1" dirty="0" smtClean="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تعالى</a:t>
            </a:r>
            <a:endParaRPr lang="ar-EG"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endParaRPr>
          </a:p>
          <a:p>
            <a:pPr algn="ctr" rtl="1"/>
            <a:r>
              <a:rPr lang="ar-EG"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ولا بد في المحبة من أمرين</a:t>
            </a:r>
          </a:p>
          <a:p>
            <a:pPr algn="ctr" rtl="1"/>
            <a:r>
              <a:rPr lang="ar-EG"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قطع علائق الدنيا وإخراج حب غير الله من القلب</a:t>
            </a:r>
          </a:p>
          <a:p>
            <a:pPr algn="ctr" rtl="1"/>
            <a:r>
              <a:rPr lang="ar-EG" sz="32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قوة معرفة الله تعالى واتساعها واستيلاؤها على القلب </a:t>
            </a:r>
          </a:p>
        </p:txBody>
      </p:sp>
    </p:spTree>
    <p:extLst>
      <p:ext uri="{BB962C8B-B14F-4D97-AF65-F5344CB8AC3E}">
        <p14:creationId xmlns:p14="http://schemas.microsoft.com/office/powerpoint/2010/main" xmlns="" val="1144625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3180083" y="974251"/>
            <a:ext cx="6468884" cy="830421"/>
          </a:xfrm>
          <a:prstGeom prst="rect">
            <a:avLst/>
          </a:prstGeom>
          <a:noFill/>
          <a:ln>
            <a:noFill/>
          </a:ln>
        </p:spPr>
        <p:txBody>
          <a:bodyPr spcFirstLastPara="1" wrap="square" lIns="91425" tIns="45700" rIns="91425" bIns="45700" anchor="b" anchorCtr="0">
            <a:normAutofit/>
          </a:bodyPr>
          <a:lstStyle/>
          <a:p>
            <a:pPr lvl="0">
              <a:lnSpc>
                <a:spcPct val="100000"/>
              </a:lnSpc>
              <a:buSzPts val="5000"/>
            </a:pPr>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الأسباب الموجبة لمحبة الله </a:t>
            </a:r>
            <a:endParaRPr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endParaRP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
        <p:nvSpPr>
          <p:cNvPr id="7" name="Google Shape;86;p1"/>
          <p:cNvSpPr txBox="1"/>
          <p:nvPr/>
        </p:nvSpPr>
        <p:spPr>
          <a:xfrm>
            <a:off x="885620" y="2541319"/>
            <a:ext cx="9737594" cy="3158835"/>
          </a:xfrm>
          <a:prstGeom prst="rect">
            <a:avLst/>
          </a:prstGeom>
          <a:ln/>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b" anchorCtr="0">
            <a:noAutofit/>
          </a:bodyPr>
          <a:lstStyle/>
          <a:p>
            <a:pPr algn="ctr" rtl="1"/>
            <a:r>
              <a:rPr lang="ar-EG" sz="28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قراءة القرآن بالتدبر </a:t>
            </a:r>
          </a:p>
          <a:p>
            <a:pPr algn="ctr" rtl="1"/>
            <a:r>
              <a:rPr lang="ar-EG" sz="28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التقرب إلى الله بالنوافل بعد الفرائض</a:t>
            </a:r>
          </a:p>
          <a:p>
            <a:pPr algn="ctr" rtl="1"/>
            <a:r>
              <a:rPr lang="ar-EG" sz="28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دوام ذكره، باللسان والقلب</a:t>
            </a:r>
          </a:p>
          <a:p>
            <a:pPr algn="ctr" rtl="1"/>
            <a:r>
              <a:rPr lang="ar-EG" sz="28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إيثار </a:t>
            </a:r>
            <a:r>
              <a:rPr lang="ar-EG" sz="2800" b="1" dirty="0" err="1">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محابه</a:t>
            </a:r>
            <a:r>
              <a:rPr lang="ar-EG" sz="28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 تعالى دائما عند </a:t>
            </a:r>
            <a:r>
              <a:rPr lang="ar-EG" sz="2800" b="1" dirty="0" err="1">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غلبات</a:t>
            </a:r>
            <a:r>
              <a:rPr lang="ar-EG" sz="28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 الهوى</a:t>
            </a:r>
          </a:p>
          <a:p>
            <a:pPr algn="ctr" rtl="1"/>
            <a:r>
              <a:rPr lang="ar-EG" sz="28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مطالعة القلب لأسمائه وصفاته</a:t>
            </a:r>
          </a:p>
          <a:p>
            <a:pPr algn="ctr" rtl="1"/>
            <a:r>
              <a:rPr lang="ar-EG" sz="28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مشاهدة بره وإحسانه وآلائه</a:t>
            </a:r>
          </a:p>
          <a:p>
            <a:pPr algn="ctr" rtl="1"/>
            <a:r>
              <a:rPr lang="ar-EG" sz="2800" b="1" dirty="0">
                <a:ln w="9525">
                  <a:solidFill>
                    <a:schemeClr val="accent4">
                      <a:lumMod val="20000"/>
                      <a:lumOff val="80000"/>
                    </a:schemeClr>
                  </a:solidFill>
                  <a:prstDash val="solid"/>
                </a:ln>
                <a:solidFill>
                  <a:schemeClr val="accent1">
                    <a:lumMod val="50000"/>
                  </a:schemeClr>
                </a:solidFill>
                <a:effectLst/>
                <a:latin typeface="Calibri"/>
                <a:ea typeface="Calibri"/>
                <a:cs typeface="Calibri"/>
                <a:sym typeface="Calibri"/>
              </a:rPr>
              <a:t>انكسار القلب بكليته بين يدي الله تعالى</a:t>
            </a:r>
          </a:p>
        </p:txBody>
      </p:sp>
    </p:spTree>
    <p:extLst>
      <p:ext uri="{BB962C8B-B14F-4D97-AF65-F5344CB8AC3E}">
        <p14:creationId xmlns:p14="http://schemas.microsoft.com/office/powerpoint/2010/main" xmlns="" val="296783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3180083" y="974251"/>
            <a:ext cx="6468884" cy="830421"/>
          </a:xfrm>
          <a:prstGeom prst="rect">
            <a:avLst/>
          </a:prstGeom>
          <a:noFill/>
          <a:ln>
            <a:noFill/>
          </a:ln>
        </p:spPr>
        <p:txBody>
          <a:bodyPr spcFirstLastPara="1" wrap="square" lIns="91425" tIns="45700" rIns="91425" bIns="45700" anchor="b" anchorCtr="0">
            <a:normAutofit/>
          </a:bodyPr>
          <a:lstStyle/>
          <a:p>
            <a:pPr lvl="0">
              <a:lnSpc>
                <a:spcPct val="100000"/>
              </a:lnSpc>
              <a:buSzPts val="5000"/>
            </a:pPr>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الأعمال المانعة محبة الله </a:t>
            </a:r>
            <a:endParaRPr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endParaRP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
        <p:nvSpPr>
          <p:cNvPr id="7" name="Google Shape;86;p1"/>
          <p:cNvSpPr txBox="1"/>
          <p:nvPr/>
        </p:nvSpPr>
        <p:spPr>
          <a:xfrm>
            <a:off x="1296768" y="2327563"/>
            <a:ext cx="9737594" cy="247006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spcFirstLastPara="1" wrap="square" lIns="91425" tIns="45700" rIns="91425" bIns="45700" anchor="b" anchorCtr="0">
            <a:normAutofit/>
          </a:bodyPr>
          <a:lstStyle/>
          <a:p>
            <a:pPr algn="ctr" rtl="1"/>
            <a:r>
              <a:rPr lang="ar-EG" sz="3600" b="1" dirty="0">
                <a:ln w="9525">
                  <a:solidFill>
                    <a:schemeClr val="accent4">
                      <a:lumMod val="20000"/>
                      <a:lumOff val="80000"/>
                    </a:schemeClr>
                  </a:solidFill>
                  <a:prstDash val="solid"/>
                </a:ln>
                <a:solidFill>
                  <a:schemeClr val="accent1">
                    <a:lumMod val="50000"/>
                  </a:schemeClr>
                </a:solidFill>
                <a:effectLst>
                  <a:outerShdw blurRad="50800" dist="38100" dir="10800000" algn="r" rotWithShape="0">
                    <a:prstClr val="black">
                      <a:alpha val="40000"/>
                    </a:prstClr>
                  </a:outerShdw>
                </a:effectLst>
                <a:latin typeface="Calibri"/>
                <a:ea typeface="Calibri"/>
                <a:cs typeface="Calibri"/>
                <a:sym typeface="Calibri"/>
              </a:rPr>
              <a:t>مناقضة القول الفعل</a:t>
            </a:r>
          </a:p>
          <a:p>
            <a:pPr algn="ctr" rtl="1"/>
            <a:r>
              <a:rPr lang="ar-EG" sz="3600" b="1" dirty="0">
                <a:ln w="9525">
                  <a:solidFill>
                    <a:schemeClr val="accent4">
                      <a:lumMod val="20000"/>
                      <a:lumOff val="80000"/>
                    </a:schemeClr>
                  </a:solidFill>
                  <a:prstDash val="solid"/>
                </a:ln>
                <a:solidFill>
                  <a:schemeClr val="accent1">
                    <a:lumMod val="50000"/>
                  </a:schemeClr>
                </a:solidFill>
                <a:effectLst>
                  <a:outerShdw blurRad="50800" dist="38100" dir="10800000" algn="r" rotWithShape="0">
                    <a:prstClr val="black">
                      <a:alpha val="40000"/>
                    </a:prstClr>
                  </a:outerShdw>
                </a:effectLst>
                <a:latin typeface="Calibri"/>
                <a:ea typeface="Calibri"/>
                <a:cs typeface="Calibri"/>
                <a:sym typeface="Calibri"/>
              </a:rPr>
              <a:t>الغلظة وسوء الطباع</a:t>
            </a:r>
          </a:p>
          <a:p>
            <a:pPr algn="ctr" rtl="1"/>
            <a:r>
              <a:rPr lang="ar-EG" sz="3600" b="1" dirty="0">
                <a:ln w="9525">
                  <a:solidFill>
                    <a:schemeClr val="accent4">
                      <a:lumMod val="20000"/>
                      <a:lumOff val="80000"/>
                    </a:schemeClr>
                  </a:solidFill>
                  <a:prstDash val="solid"/>
                </a:ln>
                <a:solidFill>
                  <a:schemeClr val="accent1">
                    <a:lumMod val="50000"/>
                  </a:schemeClr>
                </a:solidFill>
                <a:effectLst>
                  <a:outerShdw blurRad="50800" dist="38100" dir="10800000" algn="r" rotWithShape="0">
                    <a:prstClr val="black">
                      <a:alpha val="40000"/>
                    </a:prstClr>
                  </a:outerShdw>
                </a:effectLst>
                <a:latin typeface="Calibri"/>
                <a:ea typeface="Calibri"/>
                <a:cs typeface="Calibri"/>
                <a:sym typeface="Calibri"/>
              </a:rPr>
              <a:t>التفحش في القول والفعل</a:t>
            </a:r>
          </a:p>
          <a:p>
            <a:pPr algn="ctr" rtl="1"/>
            <a:r>
              <a:rPr lang="ar-EG" sz="3600" b="1" dirty="0">
                <a:ln w="9525">
                  <a:solidFill>
                    <a:schemeClr val="accent4">
                      <a:lumMod val="20000"/>
                      <a:lumOff val="80000"/>
                    </a:schemeClr>
                  </a:solidFill>
                  <a:prstDash val="solid"/>
                </a:ln>
                <a:solidFill>
                  <a:schemeClr val="accent1">
                    <a:lumMod val="50000"/>
                  </a:schemeClr>
                </a:solidFill>
                <a:effectLst>
                  <a:outerShdw blurRad="50800" dist="38100" dir="10800000" algn="r" rotWithShape="0">
                    <a:prstClr val="black">
                      <a:alpha val="40000"/>
                    </a:prstClr>
                  </a:outerShdw>
                </a:effectLst>
                <a:latin typeface="Calibri"/>
                <a:ea typeface="Calibri"/>
                <a:cs typeface="Calibri"/>
                <a:sym typeface="Calibri"/>
              </a:rPr>
              <a:t>الجهر بالسوء من القول إلا من ظلم</a:t>
            </a:r>
          </a:p>
        </p:txBody>
      </p:sp>
    </p:spTree>
    <p:extLst>
      <p:ext uri="{BB962C8B-B14F-4D97-AF65-F5344CB8AC3E}">
        <p14:creationId xmlns:p14="http://schemas.microsoft.com/office/powerpoint/2010/main" xmlns="" val="830112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203</Words>
  <Application>Microsoft Office PowerPoint</Application>
  <PresentationFormat>Custom</PresentationFormat>
  <Paragraphs>34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المحاضرة (3) محبة الله ورسله ودينه</vt:lpstr>
      <vt:lpstr>أهمية محبة الله تعالى ورسوله  </vt:lpstr>
      <vt:lpstr>الأسباب الموجبة لمحبة الله </vt:lpstr>
      <vt:lpstr>الأعمال المانعة محبة الله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Habiba Hani</dc:creator>
  <cp:lastModifiedBy>Dr-Kamal</cp:lastModifiedBy>
  <cp:revision>32</cp:revision>
  <dcterms:created xsi:type="dcterms:W3CDTF">2020-06-30T02:42:41Z</dcterms:created>
  <dcterms:modified xsi:type="dcterms:W3CDTF">2020-09-21T21:33:39Z</dcterms:modified>
</cp:coreProperties>
</file>