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71" r:id="rId2"/>
    <p:sldId id="272" r:id="rId3"/>
    <p:sldId id="273" r:id="rId4"/>
    <p:sldId id="274" r:id="rId5"/>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86" y="-75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B9B0C5-9F32-409C-8E35-AEB7A0BA3F65}" type="datetimeFigureOut">
              <a:rPr lang="ar-KW" smtClean="0"/>
              <a:t>04/11/1442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33603-2E15-47FC-AF17-8258FEB3AD33}" type="slidenum">
              <a:rPr lang="ar-KW" smtClean="0"/>
              <a:t>‹#›</a:t>
            </a:fld>
            <a:endParaRPr lang="ar-KW"/>
          </a:p>
        </p:txBody>
      </p:sp>
    </p:spTree>
    <p:extLst>
      <p:ext uri="{BB962C8B-B14F-4D97-AF65-F5344CB8AC3E}">
        <p14:creationId xmlns:p14="http://schemas.microsoft.com/office/powerpoint/2010/main" val="3852496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04/11/1442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862030" y="185367"/>
            <a:ext cx="2160136" cy="1577768"/>
          </a:xfrm>
          <a:prstGeom prst="rect">
            <a:avLst/>
          </a:prstGeom>
        </p:spPr>
      </p:pic>
      <p:pic>
        <p:nvPicPr>
          <p:cNvPr id="3" name="Picture 2"/>
          <p:cNvPicPr>
            <a:picLocks noChangeAspect="1"/>
          </p:cNvPicPr>
          <p:nvPr/>
        </p:nvPicPr>
        <p:blipFill>
          <a:blip r:embed="rId4"/>
          <a:stretch>
            <a:fillRect/>
          </a:stretch>
        </p:blipFill>
        <p:spPr>
          <a:xfrm>
            <a:off x="2" y="0"/>
            <a:ext cx="1583992" cy="6858000"/>
          </a:xfrm>
          <a:prstGeom prst="rect">
            <a:avLst/>
          </a:prstGeom>
        </p:spPr>
      </p:pic>
      <p:sp>
        <p:nvSpPr>
          <p:cNvPr id="4" name="TextBox 3"/>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536766" y="1609246"/>
            <a:ext cx="2464136"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1" name="Google Shape;86;p1"/>
          <p:cNvSpPr txBox="1"/>
          <p:nvPr/>
        </p:nvSpPr>
        <p:spPr>
          <a:xfrm>
            <a:off x="3894498" y="480846"/>
            <a:ext cx="3640868" cy="1363978"/>
          </a:xfrm>
          <a:prstGeom prst="rect">
            <a:avLst/>
          </a:prstGeom>
          <a:noFill/>
          <a:ln>
            <a:noFill/>
          </a:ln>
        </p:spPr>
        <p:txBody>
          <a:bodyPr spcFirstLastPara="1" wrap="square" lIns="91425" tIns="45700" rIns="91425" bIns="45700" anchor="b" anchorCtr="0">
            <a:noAutofit/>
          </a:bodyPr>
          <a:lstStyle/>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المحاضرة (13)</a:t>
            </a:r>
          </a:p>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سورة  الإنسان</a:t>
            </a:r>
            <a:endParaRPr lang="en-US"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endParaRPr>
          </a:p>
        </p:txBody>
      </p:sp>
      <p:sp>
        <p:nvSpPr>
          <p:cNvPr id="14" name="Google Shape;86;p1"/>
          <p:cNvSpPr txBox="1"/>
          <p:nvPr/>
        </p:nvSpPr>
        <p:spPr>
          <a:xfrm>
            <a:off x="6557641" y="3191163"/>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5" name="Google Shape;86;p1"/>
          <p:cNvSpPr txBox="1"/>
          <p:nvPr/>
        </p:nvSpPr>
        <p:spPr>
          <a:xfrm>
            <a:off x="6527254" y="4154307"/>
            <a:ext cx="5100918" cy="786861"/>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6" name="Google Shape;86;p1"/>
          <p:cNvSpPr txBox="1"/>
          <p:nvPr/>
        </p:nvSpPr>
        <p:spPr>
          <a:xfrm>
            <a:off x="6527254" y="5345756"/>
            <a:ext cx="5100918" cy="675532"/>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0" name="Google Shape;86;p1"/>
          <p:cNvSpPr txBox="1"/>
          <p:nvPr/>
        </p:nvSpPr>
        <p:spPr>
          <a:xfrm>
            <a:off x="6557641" y="2255059"/>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Tree>
    <p:extLst>
      <p:ext uri="{BB962C8B-B14F-4D97-AF65-F5344CB8AC3E}">
        <p14:creationId xmlns:p14="http://schemas.microsoft.com/office/powerpoint/2010/main" val="381811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القيامة</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412776"/>
            <a:ext cx="5010173" cy="597877"/>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p:txBody>
      </p:sp>
      <p:sp>
        <p:nvSpPr>
          <p:cNvPr id="11" name="Google Shape;86;p1"/>
          <p:cNvSpPr txBox="1"/>
          <p:nvPr/>
        </p:nvSpPr>
        <p:spPr>
          <a:xfrm>
            <a:off x="1414685" y="2276872"/>
            <a:ext cx="9721081" cy="3960440"/>
          </a:xfrm>
          <a:prstGeom prst="rect">
            <a:avLst/>
          </a:prstGeom>
          <a:noFill/>
          <a:ln>
            <a:noFill/>
          </a:ln>
        </p:spPr>
        <p:txBody>
          <a:bodyPr spcFirstLastPara="1" wrap="square" lIns="91425" tIns="45700" rIns="91425" bIns="45700" anchor="b" anchorCtr="0">
            <a:noAutofit/>
          </a:bodyPr>
          <a:lstStyle/>
          <a:p>
            <a:r>
              <a:rPr lang="ar-KW" sz="3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a:t>
            </a:r>
            <a:r>
              <a:rPr lang="ar-KW"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en-US" sz="3600" b="1" dirty="0">
                <a:effectLst>
                  <a:outerShdw blurRad="38100" dist="38100" dir="2700000" algn="tl">
                    <a:srgbClr val="000000">
                      <a:alpha val="43137"/>
                    </a:srgbClr>
                  </a:outerShdw>
                </a:effectLst>
                <a:latin typeface="AGA Arabesque" panose="05010101010101010101" pitchFamily="2" charset="2"/>
                <a:cs typeface="Traditional Arabic" panose="02020603050405020304" pitchFamily="18" charset="-78"/>
              </a:rPr>
              <a:t>U</a:t>
            </a:r>
            <a:r>
              <a:rPr lang="ar-KW"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﴿وَيُطْعِمُونَ الطَّعَامَ عَلَى حُبِّهِ مِسْكِيناً... ﴾ الآيات، قال عطاء عن ابن عباس: وذلك أن علي بن أبي طالب </a:t>
            </a:r>
            <a:r>
              <a:rPr lang="ar-KW" sz="3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600" b="1" dirty="0">
                <a:cs typeface="SC_DUBAI" pitchFamily="2" charset="-78"/>
              </a:rPr>
              <a:t>&gt;</a:t>
            </a:r>
            <a:r>
              <a:rPr lang="ar-KW" sz="3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نَوْبةً أجَّرَ نفسه يسقي نخلاً بشيءٍ من شعيرٍ ليلةً. حتى أصبح وقَبَض الشعيرَ وطَحن ثُلثَه، فجعلوا منه شيئاً ليأكلوه، يقال له الخَزِيرَةُ. فلما تم إنضاجُه أتَى مسكينٌ فأخرجوا إليه الطعام. ثم عمل الثلث الثاني، فلما تم إنضاجه أتى يَتيمٌ فسأل فأطعموه. ثم عمل الثلث الباقي، فلما تم إنضاجه أتَى أسيرٌ من المشركين فسأل فأطعموه، وطَوَوْا يومهم ذَلِكَ. فأنزلت فيهم هذه الآيات.</a:t>
            </a:r>
            <a:endParaRPr lang="en-US"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260648"/>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الإنسان</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124744"/>
            <a:ext cx="5010173" cy="741893"/>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p:txBody>
      </p:sp>
      <p:sp>
        <p:nvSpPr>
          <p:cNvPr id="11" name="Google Shape;86;p1"/>
          <p:cNvSpPr txBox="1"/>
          <p:nvPr/>
        </p:nvSpPr>
        <p:spPr>
          <a:xfrm>
            <a:off x="232194" y="1836896"/>
            <a:ext cx="12190411" cy="4514691"/>
          </a:xfrm>
          <a:prstGeom prst="rect">
            <a:avLst/>
          </a:prstGeom>
          <a:noFill/>
          <a:ln>
            <a:noFill/>
          </a:ln>
        </p:spPr>
        <p:txBody>
          <a:bodyPr spcFirstLastPara="1" wrap="square" lIns="91425" tIns="45700" rIns="91425" bIns="45700" anchor="b" anchorCtr="0">
            <a:noAutofit/>
          </a:bodyPr>
          <a:lstStyle/>
          <a:p>
            <a:r>
              <a:rPr lang="ar-KW" sz="3200" b="1" dirty="0">
                <a:solidFill>
                  <a:srgbClr val="FF0000"/>
                </a:solidFill>
                <a:latin typeface="Traditional Arabic" panose="02020603050405020304" pitchFamily="18" charset="-78"/>
                <a:cs typeface="Traditional Arabic" panose="02020603050405020304" pitchFamily="18" charset="-78"/>
              </a:rPr>
              <a:t>﴿هَلْ أَتَى﴾: </a:t>
            </a:r>
            <a:r>
              <a:rPr lang="ar-KW" sz="3200" b="1" dirty="0">
                <a:latin typeface="Traditional Arabic" panose="02020603050405020304" pitchFamily="18" charset="-78"/>
                <a:cs typeface="Traditional Arabic" panose="02020603050405020304" pitchFamily="18" charset="-78"/>
              </a:rPr>
              <a:t>هذا أُسْلُوبٌ اسْتِفْهَامِيٌّ للتَّشْوِيقِ</a:t>
            </a:r>
            <a:r>
              <a:rPr lang="ar-KW" sz="3200" dirty="0" smtClean="0"/>
              <a:t>	</a:t>
            </a:r>
            <a:r>
              <a:rPr lang="ar-KW" sz="3200" b="1" dirty="0">
                <a:solidFill>
                  <a:srgbClr val="FF0000"/>
                </a:solidFill>
                <a:latin typeface="Traditional Arabic" panose="02020603050405020304" pitchFamily="18" charset="-78"/>
                <a:cs typeface="Traditional Arabic" panose="02020603050405020304" pitchFamily="18" charset="-78"/>
              </a:rPr>
              <a:t>﴿أَمْشَاجٍ﴾: </a:t>
            </a:r>
            <a:r>
              <a:rPr lang="ar-KW" sz="3200" b="1" dirty="0">
                <a:latin typeface="Traditional Arabic" panose="02020603050405020304" pitchFamily="18" charset="-78"/>
                <a:cs typeface="Traditional Arabic" panose="02020603050405020304" pitchFamily="18" charset="-78"/>
              </a:rPr>
              <a:t>أَخْلَاطٍ</a:t>
            </a:r>
          </a:p>
          <a:p>
            <a:r>
              <a:rPr lang="ar-KW" sz="3200" b="1" dirty="0">
                <a:solidFill>
                  <a:srgbClr val="FF0000"/>
                </a:solidFill>
                <a:latin typeface="Traditional Arabic" panose="02020603050405020304" pitchFamily="18" charset="-78"/>
                <a:cs typeface="Traditional Arabic" panose="02020603050405020304" pitchFamily="18" charset="-78"/>
              </a:rPr>
              <a:t>﴿نَبْتَلِيهِ﴾: </a:t>
            </a:r>
            <a:r>
              <a:rPr lang="ar-KW" sz="3200" b="1" dirty="0">
                <a:latin typeface="Traditional Arabic" panose="02020603050405020304" pitchFamily="18" charset="-78"/>
                <a:cs typeface="Traditional Arabic" panose="02020603050405020304" pitchFamily="18" charset="-78"/>
              </a:rPr>
              <a:t>نَخْتَبِرُهُ بالخَيْرِ وَالشَّرِّ وَالأَمْرِ وَالنَّهْيِ </a:t>
            </a:r>
            <a:r>
              <a:rPr lang="ar-KW" sz="3200" b="1" dirty="0" smtClean="0">
                <a:latin typeface="Traditional Arabic" panose="02020603050405020304" pitchFamily="18" charset="-78"/>
                <a:cs typeface="Traditional Arabic" panose="02020603050405020304" pitchFamily="18" charset="-78"/>
              </a:rPr>
              <a:t>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هَدَيْنَاهُ السَّبِيلَ﴾: </a:t>
            </a:r>
            <a:r>
              <a:rPr lang="ar-KW" sz="3200" b="1" dirty="0">
                <a:latin typeface="Traditional Arabic" panose="02020603050405020304" pitchFamily="18" charset="-78"/>
                <a:cs typeface="Traditional Arabic" panose="02020603050405020304" pitchFamily="18" charset="-78"/>
              </a:rPr>
              <a:t>بَيَّنَا له طريقَ الحقِّ </a:t>
            </a:r>
            <a:r>
              <a:rPr lang="ar-KW" sz="3200" b="1" dirty="0" smtClean="0">
                <a:latin typeface="Traditional Arabic" panose="02020603050405020304" pitchFamily="18" charset="-78"/>
                <a:cs typeface="Traditional Arabic" panose="02020603050405020304" pitchFamily="18" charset="-78"/>
              </a:rPr>
              <a:t>وعرَّفْنَاهُ</a:t>
            </a:r>
            <a:endParaRPr lang="ar-KW" sz="3200" dirty="0" smtClean="0"/>
          </a:p>
          <a:p>
            <a:r>
              <a:rPr lang="ar-KW" sz="3200" b="1" dirty="0">
                <a:solidFill>
                  <a:srgbClr val="FF0000"/>
                </a:solidFill>
                <a:latin typeface="Traditional Arabic" panose="02020603050405020304" pitchFamily="18" charset="-78"/>
                <a:cs typeface="Traditional Arabic" panose="02020603050405020304" pitchFamily="18" charset="-78"/>
              </a:rPr>
              <a:t>﴿سَلَاسِلُ﴾: </a:t>
            </a:r>
            <a:r>
              <a:rPr lang="ar-KW" sz="3200" b="1" dirty="0">
                <a:latin typeface="Traditional Arabic" panose="02020603050405020304" pitchFamily="18" charset="-78"/>
                <a:cs typeface="Traditional Arabic" panose="02020603050405020304" pitchFamily="18" charset="-78"/>
              </a:rPr>
              <a:t>قُيُودٌ تُوضَعُ في الأَرْجُلِ</a:t>
            </a:r>
            <a:r>
              <a:rPr lang="ar-KW" sz="3200" dirty="0" smtClean="0"/>
              <a:t>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أَغْلَالًا﴾: </a:t>
            </a:r>
            <a:r>
              <a:rPr lang="ar-KW" sz="3200" b="1" dirty="0">
                <a:latin typeface="Traditional Arabic" panose="02020603050405020304" pitchFamily="18" charset="-78"/>
                <a:cs typeface="Traditional Arabic" panose="02020603050405020304" pitchFamily="18" charset="-78"/>
              </a:rPr>
              <a:t>جَمْعُ غُلٍّ وهو القيدُ الثقيلُ في أيديهم </a:t>
            </a:r>
          </a:p>
          <a:p>
            <a:r>
              <a:rPr lang="ar-KW" sz="3200" b="1" dirty="0">
                <a:solidFill>
                  <a:srgbClr val="FF0000"/>
                </a:solidFill>
                <a:latin typeface="Traditional Arabic" panose="02020603050405020304" pitchFamily="18" charset="-78"/>
                <a:cs typeface="Traditional Arabic" panose="02020603050405020304" pitchFamily="18" charset="-78"/>
              </a:rPr>
              <a:t>﴿وَسَعِيرًا﴾: </a:t>
            </a:r>
            <a:r>
              <a:rPr lang="ar-KW" sz="3200" b="1" dirty="0">
                <a:latin typeface="Traditional Arabic" panose="02020603050405020304" pitchFamily="18" charset="-78"/>
                <a:cs typeface="Traditional Arabic" panose="02020603050405020304" pitchFamily="18" charset="-78"/>
              </a:rPr>
              <a:t>نَارًا مُوقَدَةً	</a:t>
            </a:r>
            <a:r>
              <a:rPr lang="ar-KW" sz="3200" dirty="0" smtClean="0"/>
              <a:t>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كَأْسٍ﴾: </a:t>
            </a:r>
            <a:r>
              <a:rPr lang="ar-KW" sz="3200" b="1" dirty="0">
                <a:latin typeface="Traditional Arabic" panose="02020603050405020304" pitchFamily="18" charset="-78"/>
                <a:cs typeface="Traditional Arabic" panose="02020603050405020304" pitchFamily="18" charset="-78"/>
              </a:rPr>
              <a:t>الكَأْسُ</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تُطْلَقُ عَلَى إِنَاءِ الخَمْرِ</a:t>
            </a:r>
          </a:p>
          <a:p>
            <a:r>
              <a:rPr lang="ar-KW" sz="3200" b="1" dirty="0">
                <a:solidFill>
                  <a:srgbClr val="FF0000"/>
                </a:solidFill>
                <a:latin typeface="Traditional Arabic" panose="02020603050405020304" pitchFamily="18" charset="-78"/>
                <a:cs typeface="Traditional Arabic" panose="02020603050405020304" pitchFamily="18" charset="-78"/>
              </a:rPr>
              <a:t>﴿مِزَاجُهَا﴾: </a:t>
            </a:r>
            <a:r>
              <a:rPr lang="ar-KW" sz="3200" b="1" dirty="0">
                <a:latin typeface="Traditional Arabic" panose="02020603050405020304" pitchFamily="18" charset="-78"/>
                <a:cs typeface="Traditional Arabic" panose="02020603050405020304" pitchFamily="18" charset="-78"/>
              </a:rPr>
              <a:t>المِزَاجُ: ما يُمْزَجُ بِهِ وَيُخْلَطُ. </a:t>
            </a:r>
            <a:r>
              <a:rPr lang="ar-KW" sz="3200" b="1" dirty="0" smtClean="0">
                <a:latin typeface="Traditional Arabic" panose="02020603050405020304" pitchFamily="18" charset="-78"/>
                <a:cs typeface="Traditional Arabic" panose="02020603050405020304" pitchFamily="18" charset="-78"/>
              </a:rPr>
              <a:t>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كَافُورًا﴾: </a:t>
            </a:r>
            <a:r>
              <a:rPr lang="ar-KW" sz="3200" b="1" dirty="0">
                <a:latin typeface="Traditional Arabic" panose="02020603050405020304" pitchFamily="18" charset="-78"/>
                <a:cs typeface="Traditional Arabic" panose="02020603050405020304" pitchFamily="18" charset="-78"/>
              </a:rPr>
              <a:t>ماءُ كَافُورٍ، وهو اسمُ عَيْنٍ في الجنةِ</a:t>
            </a:r>
            <a:r>
              <a:rPr lang="ar-KW" sz="3200" b="1" dirty="0" smtClean="0">
                <a:latin typeface="Traditional Arabic" panose="02020603050405020304" pitchFamily="18" charset="-78"/>
                <a:cs typeface="Traditional Arabic" panose="02020603050405020304" pitchFamily="18" charset="-78"/>
              </a:rPr>
              <a:t>	</a:t>
            </a:r>
          </a:p>
          <a:p>
            <a:r>
              <a:rPr lang="ar-KW" sz="3200" b="1" dirty="0">
                <a:solidFill>
                  <a:srgbClr val="FF0000"/>
                </a:solidFill>
                <a:latin typeface="Traditional Arabic" panose="02020603050405020304" pitchFamily="18" charset="-78"/>
                <a:cs typeface="Traditional Arabic" panose="02020603050405020304" pitchFamily="18" charset="-78"/>
              </a:rPr>
              <a:t>﴿يُفَجِّرُونَهَا﴾: </a:t>
            </a:r>
            <a:r>
              <a:rPr lang="ar-KW" sz="3200" b="1" dirty="0">
                <a:latin typeface="Traditional Arabic" panose="02020603050405020304" pitchFamily="18" charset="-78"/>
                <a:cs typeface="Traditional Arabic" panose="02020603050405020304" pitchFamily="18" charset="-78"/>
              </a:rPr>
              <a:t>يُجْرُونَها حيث شَاءُوا في مَنَازِلهِمْ . </a:t>
            </a:r>
            <a:r>
              <a:rPr lang="ar-KW" sz="3200" b="1" dirty="0" smtClean="0">
                <a:latin typeface="Traditional Arabic" panose="02020603050405020304" pitchFamily="18" charset="-78"/>
                <a:cs typeface="Traditional Arabic" panose="02020603050405020304" pitchFamily="18" charset="-78"/>
              </a:rPr>
              <a:t>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مُسْتَطِيرًا﴾: </a:t>
            </a:r>
            <a:r>
              <a:rPr lang="ar-KW" sz="3200" b="1" dirty="0">
                <a:latin typeface="Traditional Arabic" panose="02020603050405020304" pitchFamily="18" charset="-78"/>
                <a:cs typeface="Traditional Arabic" panose="02020603050405020304" pitchFamily="18" charset="-78"/>
              </a:rPr>
              <a:t>مُنْتَشِرًا فَاشِيًا</a:t>
            </a:r>
          </a:p>
          <a:p>
            <a:r>
              <a:rPr lang="ar-KW" sz="3200" b="1" dirty="0">
                <a:solidFill>
                  <a:srgbClr val="FF0000"/>
                </a:solidFill>
                <a:latin typeface="Traditional Arabic" panose="02020603050405020304" pitchFamily="18" charset="-78"/>
                <a:cs typeface="Traditional Arabic" panose="02020603050405020304" pitchFamily="18" charset="-78"/>
              </a:rPr>
              <a:t>﴿يَوْمًا عَبُوسًا﴾: </a:t>
            </a:r>
            <a:r>
              <a:rPr lang="ar-KW" sz="3200" b="1" dirty="0">
                <a:latin typeface="Traditional Arabic" panose="02020603050405020304" pitchFamily="18" charset="-78"/>
                <a:cs typeface="Traditional Arabic" panose="02020603050405020304" pitchFamily="18" charset="-78"/>
              </a:rPr>
              <a:t>تَعْبَسُ فيه الوجوهُ </a:t>
            </a:r>
            <a:r>
              <a:rPr lang="ar-KW" sz="3200" dirty="0" smtClean="0"/>
              <a:t>		</a:t>
            </a:r>
            <a:r>
              <a:rPr lang="ar-KW" sz="3200" b="1" dirty="0">
                <a:solidFill>
                  <a:srgbClr val="FF0000"/>
                </a:solidFill>
                <a:latin typeface="Traditional Arabic" panose="02020603050405020304" pitchFamily="18" charset="-78"/>
                <a:cs typeface="Traditional Arabic" panose="02020603050405020304" pitchFamily="18" charset="-78"/>
              </a:rPr>
              <a:t>﴿قَمْطَرِيرًا﴾: </a:t>
            </a:r>
            <a:r>
              <a:rPr lang="ar-KW" sz="3200" dirty="0"/>
              <a:t>تَن</a:t>
            </a:r>
            <a:r>
              <a:rPr lang="ar-KW" sz="3200" b="1" dirty="0">
                <a:latin typeface="Traditional Arabic" panose="02020603050405020304" pitchFamily="18" charset="-78"/>
                <a:cs typeface="Traditional Arabic" panose="02020603050405020304" pitchFamily="18" charset="-78"/>
              </a:rPr>
              <a:t>ْقَبِضُ فيه العيونُ والحواجبُ </a:t>
            </a:r>
          </a:p>
          <a:p>
            <a:r>
              <a:rPr lang="ar-KW" sz="3200" b="1" dirty="0">
                <a:solidFill>
                  <a:srgbClr val="FF0000"/>
                </a:solidFill>
                <a:latin typeface="Traditional Arabic" panose="02020603050405020304" pitchFamily="18" charset="-78"/>
                <a:cs typeface="Traditional Arabic" panose="02020603050405020304" pitchFamily="18" charset="-78"/>
              </a:rPr>
              <a:t>﴿لَقَّاهُمْ نَضْرَةً﴾: </a:t>
            </a:r>
            <a:r>
              <a:rPr lang="ar-KW" sz="3200" b="1" dirty="0">
                <a:latin typeface="Traditional Arabic" panose="02020603050405020304" pitchFamily="18" charset="-78"/>
                <a:cs typeface="Traditional Arabic" panose="02020603050405020304" pitchFamily="18" charset="-78"/>
              </a:rPr>
              <a:t>البياضُ والنقاءُ في </a:t>
            </a:r>
            <a:r>
              <a:rPr lang="ar-KW" sz="3200" b="1" dirty="0" smtClean="0">
                <a:latin typeface="Traditional Arabic" panose="02020603050405020304" pitchFamily="18" charset="-78"/>
                <a:cs typeface="Traditional Arabic" panose="02020603050405020304" pitchFamily="18" charset="-78"/>
              </a:rPr>
              <a:t>وجوههم	</a:t>
            </a:r>
            <a:r>
              <a:rPr lang="ar-KW"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الْأَرَائِكِ﴾: </a:t>
            </a:r>
            <a:r>
              <a:rPr lang="ar-KW" sz="3200" dirty="0"/>
              <a:t>الأَسِرَّةِ</a:t>
            </a:r>
            <a:r>
              <a:rPr lang="ar-KW" sz="3200" b="1" dirty="0" smtClean="0">
                <a:latin typeface="Traditional Arabic" panose="02020603050405020304" pitchFamily="18" charset="-78"/>
                <a:cs typeface="Traditional Arabic" panose="02020603050405020304" pitchFamily="18" charset="-78"/>
              </a:rPr>
              <a:t>. </a:t>
            </a:r>
          </a:p>
          <a:p>
            <a:r>
              <a:rPr lang="ar-KW" sz="3200" b="1" dirty="0">
                <a:solidFill>
                  <a:srgbClr val="FF0000"/>
                </a:solidFill>
                <a:latin typeface="Traditional Arabic" panose="02020603050405020304" pitchFamily="18" charset="-78"/>
                <a:cs typeface="Traditional Arabic" panose="02020603050405020304" pitchFamily="18" charset="-78"/>
              </a:rPr>
              <a:t>﴿وَلَا زَمْهَرِيرًا﴾: </a:t>
            </a:r>
            <a:r>
              <a:rPr lang="ar-KW" sz="3200" b="1" dirty="0">
                <a:latin typeface="Traditional Arabic" panose="02020603050405020304" pitchFamily="18" charset="-78"/>
                <a:cs typeface="Traditional Arabic" panose="02020603050405020304" pitchFamily="18" charset="-78"/>
              </a:rPr>
              <a:t>ولا بَرْدًا شَدِيدًا		</a:t>
            </a: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9" name="Google Shape;86;p1"/>
          <p:cNvSpPr txBox="1"/>
          <p:nvPr/>
        </p:nvSpPr>
        <p:spPr>
          <a:xfrm>
            <a:off x="3862958" y="332656"/>
            <a:ext cx="2652203" cy="747995"/>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الإنسان</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0" name="Google Shape;86;p1"/>
          <p:cNvSpPr txBox="1"/>
          <p:nvPr/>
        </p:nvSpPr>
        <p:spPr>
          <a:xfrm>
            <a:off x="6594165" y="1124744"/>
            <a:ext cx="5010172" cy="729760"/>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1" name="Google Shape;86;p1"/>
          <p:cNvSpPr txBox="1"/>
          <p:nvPr/>
        </p:nvSpPr>
        <p:spPr>
          <a:xfrm>
            <a:off x="190549" y="1916832"/>
            <a:ext cx="11413787" cy="1080120"/>
          </a:xfrm>
          <a:prstGeom prst="rect">
            <a:avLst/>
          </a:prstGeom>
          <a:noFill/>
          <a:ln>
            <a:noFill/>
          </a:ln>
        </p:spPr>
        <p:txBody>
          <a:bodyPr spcFirstLastPara="1" wrap="square" lIns="91425" tIns="45700" rIns="91425" bIns="45700" anchor="b" anchorCtr="0">
            <a:noAutofit/>
          </a:bodyPr>
          <a:lstStyle/>
          <a:p>
            <a:r>
              <a:rPr lang="ar-KW" sz="3600" b="1" dirty="0">
                <a:latin typeface="Traditional Arabic" panose="02020603050405020304" pitchFamily="18" charset="-78"/>
                <a:cs typeface="Traditional Arabic" panose="02020603050405020304" pitchFamily="18" charset="-78"/>
              </a:rPr>
              <a:t>تذكير الإنسان بأصله وحكمة خلقه ومصيره في الدارين، وإظهار نعيم الجنّة، تثبيتَا للمؤمنين ودعوة للكافرين</a:t>
            </a:r>
            <a:r>
              <a:rPr lang="ar-KW" sz="3600" dirty="0"/>
              <a:t>.</a:t>
            </a:r>
            <a:endParaRPr lang="en-US" sz="3600" dirty="0"/>
          </a:p>
        </p:txBody>
      </p:sp>
      <p:sp>
        <p:nvSpPr>
          <p:cNvPr id="12" name="Google Shape;86;p1"/>
          <p:cNvSpPr txBox="1"/>
          <p:nvPr/>
        </p:nvSpPr>
        <p:spPr>
          <a:xfrm>
            <a:off x="6726140" y="3203294"/>
            <a:ext cx="4876839" cy="72976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3" name="Google Shape;86;p1"/>
          <p:cNvSpPr txBox="1"/>
          <p:nvPr/>
        </p:nvSpPr>
        <p:spPr>
          <a:xfrm>
            <a:off x="387058" y="4221088"/>
            <a:ext cx="11020768" cy="1794302"/>
          </a:xfrm>
          <a:prstGeom prst="rect">
            <a:avLst/>
          </a:prstGeom>
          <a:noFill/>
          <a:ln>
            <a:noFill/>
          </a:ln>
        </p:spPr>
        <p:txBody>
          <a:bodyPr spcFirstLastPara="1" wrap="square" lIns="91425" tIns="45700" rIns="91425" bIns="45700" anchor="b" anchorCtr="0">
            <a:noAutofit/>
          </a:bodyPr>
          <a:lstStyle/>
          <a:p>
            <a:pPr marL="361950" lvl="0" indent="-361950">
              <a:buFont typeface="Arial" panose="020B0604020202020204" pitchFamily="34" charset="0"/>
              <a:buChar char="•"/>
              <a:tabLst>
                <a:tab pos="266700" algn="l"/>
              </a:tabLst>
            </a:pPr>
            <a:r>
              <a:rPr lang="ar-KW" sz="3600" b="1" dirty="0" smtClean="0">
                <a:latin typeface="Traditional Arabic" panose="02020603050405020304" pitchFamily="18" charset="-78"/>
                <a:cs typeface="Traditional Arabic" panose="02020603050405020304" pitchFamily="18" charset="-78"/>
              </a:rPr>
              <a:t>النظر </a:t>
            </a:r>
            <a:r>
              <a:rPr lang="ar-KW" sz="3600" b="1" dirty="0">
                <a:latin typeface="Traditional Arabic" panose="02020603050405020304" pitchFamily="18" charset="-78"/>
                <a:cs typeface="Traditional Arabic" panose="02020603050405020304" pitchFamily="18" charset="-78"/>
              </a:rPr>
              <a:t>لوجه الله الكريم من أعظم النعيم.</a:t>
            </a:r>
            <a:endParaRPr lang="en-US" sz="3600" b="1" dirty="0">
              <a:latin typeface="Traditional Arabic" panose="02020603050405020304" pitchFamily="18" charset="-78"/>
              <a:cs typeface="Traditional Arabic" panose="02020603050405020304" pitchFamily="18" charset="-78"/>
            </a:endParaRPr>
          </a:p>
          <a:p>
            <a:pPr marL="361950" indent="-361950">
              <a:buFont typeface="Arial" panose="020B0604020202020204" pitchFamily="34" charset="0"/>
              <a:buChar char="•"/>
              <a:tabLst>
                <a:tab pos="266700" algn="l"/>
              </a:tabLst>
            </a:pPr>
            <a:r>
              <a:rPr lang="ar-KW" sz="3600" b="1" dirty="0">
                <a:latin typeface="Traditional Arabic" panose="02020603050405020304" pitchFamily="18" charset="-78"/>
                <a:cs typeface="Traditional Arabic" panose="02020603050405020304" pitchFamily="18" charset="-78"/>
              </a:rPr>
              <a:t>الوفاء بالنذر وإطعام المحتاج، والإخلاص في العمل، والخوف من الله: أسباب للنجاة من النار، ولدخول الجنّة</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7935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3706</TotalTime>
  <Words>223</Words>
  <Application>Microsoft Office PowerPoint</Application>
  <PresentationFormat>مخصص</PresentationFormat>
  <Paragraphs>34</Paragraphs>
  <Slides>4</Slides>
  <Notes>4</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114</cp:revision>
  <dcterms:created xsi:type="dcterms:W3CDTF">2020-09-26T19:22:49Z</dcterms:created>
  <dcterms:modified xsi:type="dcterms:W3CDTF">2021-06-13T14:44:33Z</dcterms:modified>
</cp:coreProperties>
</file>