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98" r:id="rId4"/>
    <p:sldId id="269" r:id="rId5"/>
    <p:sldId id="274" r:id="rId6"/>
    <p:sldId id="275" r:id="rId7"/>
    <p:sldId id="284" r:id="rId8"/>
    <p:sldId id="305" r:id="rId9"/>
    <p:sldId id="304" r:id="rId10"/>
    <p:sldId id="287" r:id="rId11"/>
    <p:sldId id="283" r:id="rId12"/>
    <p:sldId id="279" r:id="rId13"/>
    <p:sldId id="306" r:id="rId14"/>
    <p:sldId id="290" r:id="rId15"/>
    <p:sldId id="286"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2683"/>
  </p:normalViewPr>
  <p:slideViewPr>
    <p:cSldViewPr snapToGrid="0" snapToObjects="1">
      <p:cViewPr varScale="1">
        <p:scale>
          <a:sx n="73" d="100"/>
          <a:sy n="73" d="100"/>
        </p:scale>
        <p:origin x="41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2021-01-30</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2021-01-30</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2021-01-30</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2021-01-30</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2021-01-30</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2021-01-30</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2021-01-30</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2021-01-30</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2021-01-30</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2021-01-30</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2021-01-30</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2021-01-30</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042988" y="2665442"/>
            <a:ext cx="10501312" cy="1649381"/>
          </a:xfrm>
        </p:spPr>
        <p:txBody>
          <a:bodyPr>
            <a:normAutofit/>
          </a:bodyPr>
          <a:lstStyle/>
          <a:p>
            <a:pPr>
              <a:lnSpc>
                <a:spcPct val="120000"/>
              </a:lnSpc>
            </a:pPr>
            <a:r>
              <a:rPr lang="en-US" sz="5300" dirty="0" smtClean="0"/>
              <a:t>TAFSEER</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a:xfrm>
            <a:off x="1721644" y="4537098"/>
            <a:ext cx="9144000" cy="1141418"/>
          </a:xfrm>
        </p:spPr>
        <p:txBody>
          <a:bodyPr/>
          <a:lstStyle/>
          <a:p>
            <a:r>
              <a:rPr lang="en-US" b="1" dirty="0" smtClean="0"/>
              <a:t>Imam Adnan </a:t>
            </a:r>
            <a:r>
              <a:rPr lang="en-US" b="1" dirty="0" err="1" smtClean="0"/>
              <a:t>Balihodzic</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2021-01-30</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70070" cy="369332"/>
          </a:xfrm>
          <a:prstGeom prst="rect">
            <a:avLst/>
          </a:prstGeom>
          <a:noFill/>
        </p:spPr>
        <p:txBody>
          <a:bodyPr wrap="none" rtlCol="0">
            <a:spAutoFit/>
          </a:bodyPr>
          <a:lstStyle/>
          <a:p>
            <a:r>
              <a:rPr lang="en-CA" b="1" dirty="0">
                <a:solidFill>
                  <a:schemeClr val="bg1"/>
                </a:solidFill>
              </a:rPr>
              <a:t>QRN 111 – Tafsir Curriculum – Lecture No. </a:t>
            </a:r>
            <a:r>
              <a:rPr lang="en-CA" b="1" dirty="0" smtClean="0">
                <a:solidFill>
                  <a:schemeClr val="bg1"/>
                </a:solidFill>
              </a:rPr>
              <a:t>15</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6" name="Title 1">
            <a:extLst>
              <a:ext uri="{FF2B5EF4-FFF2-40B4-BE49-F238E27FC236}">
                <a16:creationId xmlns:a16="http://schemas.microsoft.com/office/drawing/2014/main" id="{F71A355E-EAEE-6945-81DD-54F14A9971FD}"/>
              </a:ext>
            </a:extLst>
          </p:cNvPr>
          <p:cNvSpPr txBox="1">
            <a:spLocks noGrp="1"/>
          </p:cNvSpPr>
          <p:nvPr>
            <p:ph type="title"/>
          </p:nvPr>
        </p:nvSpPr>
        <p:spPr>
          <a:xfrm>
            <a:off x="838200" y="365125"/>
            <a:ext cx="10515600" cy="12414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8902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endParaRPr lang="en-US" sz="3200" dirty="0" smtClean="0"/>
          </a:p>
          <a:p>
            <a:r>
              <a:rPr lang="en-US" sz="2800" dirty="0"/>
              <a:t>Tafseer of Surah al-</a:t>
            </a:r>
            <a:r>
              <a:rPr lang="en-US" sz="2800" dirty="0" err="1"/>
              <a:t>Humazah</a:t>
            </a:r>
            <a:r>
              <a:rPr lang="en-US" sz="3200" dirty="0" smtClean="0"/>
              <a:t/>
            </a:r>
            <a:br>
              <a:rPr lang="en-US" sz="3200" dirty="0" smtClean="0"/>
            </a:br>
            <a:endParaRPr lang="en-US" sz="3200" dirty="0"/>
          </a:p>
        </p:txBody>
      </p:sp>
      <p:sp>
        <p:nvSpPr>
          <p:cNvPr id="3" name="Content Placeholder 2"/>
          <p:cNvSpPr>
            <a:spLocks noGrp="1"/>
          </p:cNvSpPr>
          <p:nvPr>
            <p:ph idx="1"/>
          </p:nvPr>
        </p:nvSpPr>
        <p:spPr>
          <a:xfrm>
            <a:off x="838200" y="1758951"/>
            <a:ext cx="10515600" cy="4768855"/>
          </a:xfrm>
        </p:spPr>
        <p:txBody>
          <a:bodyPr>
            <a:normAutofit fontScale="70000" lnSpcReduction="20000"/>
          </a:bodyPr>
          <a:lstStyle/>
          <a:p>
            <a:r>
              <a:rPr lang="en-US" sz="2400" b="1" dirty="0">
                <a:solidFill>
                  <a:srgbClr val="C00000"/>
                </a:solidFill>
              </a:rPr>
              <a:t>Name-</a:t>
            </a:r>
            <a:r>
              <a:rPr lang="en-US" sz="2400" dirty="0">
                <a:solidFill>
                  <a:srgbClr val="C00000"/>
                </a:solidFill>
              </a:rPr>
              <a:t> </a:t>
            </a:r>
            <a:r>
              <a:rPr lang="en-US" dirty="0"/>
              <a:t>from the word </a:t>
            </a:r>
            <a:r>
              <a:rPr lang="en-US" b="1" i="1" dirty="0" err="1">
                <a:solidFill>
                  <a:srgbClr val="006600"/>
                </a:solidFill>
              </a:rPr>
              <a:t>humazah</a:t>
            </a:r>
            <a:r>
              <a:rPr lang="en-US" dirty="0"/>
              <a:t> (</a:t>
            </a:r>
            <a:r>
              <a:rPr lang="en-US" b="1" dirty="0">
                <a:solidFill>
                  <a:srgbClr val="006600"/>
                </a:solidFill>
              </a:rPr>
              <a:t>The One Who </a:t>
            </a:r>
            <a:r>
              <a:rPr lang="en-US" b="1" dirty="0" smtClean="0">
                <a:solidFill>
                  <a:srgbClr val="006600"/>
                </a:solidFill>
              </a:rPr>
              <a:t>Slanders/The Backbiter</a:t>
            </a:r>
            <a:r>
              <a:rPr lang="en-US" dirty="0" smtClean="0"/>
              <a:t>) occurring </a:t>
            </a:r>
            <a:r>
              <a:rPr lang="en-US" dirty="0"/>
              <a:t>in the first verse</a:t>
            </a:r>
            <a:r>
              <a:rPr lang="en-US" dirty="0" smtClean="0"/>
              <a:t>.</a:t>
            </a:r>
          </a:p>
          <a:p>
            <a:r>
              <a:rPr lang="en-US" sz="2400" b="1" dirty="0" smtClean="0">
                <a:solidFill>
                  <a:srgbClr val="C00000"/>
                </a:solidFill>
              </a:rPr>
              <a:t>Theme </a:t>
            </a:r>
            <a:r>
              <a:rPr lang="en-US" sz="2400" b="1" dirty="0">
                <a:solidFill>
                  <a:srgbClr val="C00000"/>
                </a:solidFill>
              </a:rPr>
              <a:t>and Subject Matter- </a:t>
            </a:r>
            <a:r>
              <a:rPr lang="en-US" sz="2400" dirty="0"/>
              <a:t>The theme of this </a:t>
            </a:r>
            <a:r>
              <a:rPr lang="en-US" sz="2400" dirty="0" err="1"/>
              <a:t>sūrah</a:t>
            </a:r>
            <a:r>
              <a:rPr lang="en-US" sz="2400" dirty="0"/>
              <a:t> is similar to that of at-</a:t>
            </a:r>
            <a:r>
              <a:rPr lang="en-US" sz="2400" dirty="0" err="1"/>
              <a:t>Takāthur</a:t>
            </a:r>
            <a:r>
              <a:rPr lang="en-US" sz="2400" dirty="0"/>
              <a:t> and </a:t>
            </a:r>
            <a:r>
              <a:rPr lang="en-US" sz="2400" dirty="0" err="1"/>
              <a:t>alʽAṣr</a:t>
            </a:r>
            <a:r>
              <a:rPr lang="en-US" sz="2400" dirty="0"/>
              <a:t> in that it portrays the ultimate loss, degradation and despair </a:t>
            </a:r>
            <a:r>
              <a:rPr lang="en-US" sz="2400" dirty="0" smtClean="0"/>
              <a:t>of </a:t>
            </a:r>
            <a:r>
              <a:rPr lang="en-US" sz="2400" dirty="0"/>
              <a:t>those human beings whose only concern is worldly wealth and status. The </a:t>
            </a:r>
            <a:r>
              <a:rPr lang="en-US" sz="2400" dirty="0" err="1"/>
              <a:t>sūrah</a:t>
            </a:r>
            <a:r>
              <a:rPr lang="en-US" sz="2400" dirty="0"/>
              <a:t> shows an image of moral decline and how such people will be rendered hopeless and miserable. </a:t>
            </a:r>
            <a:r>
              <a:rPr lang="en-US" sz="2400" dirty="0">
                <a:solidFill>
                  <a:srgbClr val="C00000"/>
                </a:solidFill>
              </a:rPr>
              <a:t>Gossip, backbiting and the ridicule of others by speech or gesture of the body are all sinful acts which anger Allah, and He has prepared a severe punishment in the depths of Hellfire for those who engage in it. </a:t>
            </a:r>
            <a:r>
              <a:rPr lang="en-US" sz="2400" dirty="0"/>
              <a:t>Thus, He honors and reassures the believers, conveying to them that He is fully aware of their enemies' abuse, and that He will adequately punish them by His own appropriate means. </a:t>
            </a:r>
            <a:endParaRPr lang="en-US" sz="2400" dirty="0" smtClean="0"/>
          </a:p>
          <a:p>
            <a:r>
              <a:rPr lang="en-US" sz="2400" b="1" dirty="0" smtClean="0">
                <a:solidFill>
                  <a:srgbClr val="C00000"/>
                </a:solidFill>
              </a:rPr>
              <a:t>Period </a:t>
            </a:r>
            <a:r>
              <a:rPr lang="en-US" sz="2400" b="1" dirty="0">
                <a:solidFill>
                  <a:srgbClr val="C00000"/>
                </a:solidFill>
              </a:rPr>
              <a:t>of Revelation-</a:t>
            </a:r>
            <a:r>
              <a:rPr lang="en-US" sz="2400" dirty="0">
                <a:solidFill>
                  <a:srgbClr val="C00000"/>
                </a:solidFill>
              </a:rPr>
              <a:t> </a:t>
            </a:r>
            <a:r>
              <a:rPr lang="en-US" dirty="0"/>
              <a:t>All commentators are agreed that it is a </a:t>
            </a:r>
            <a:r>
              <a:rPr lang="en-US" dirty="0" err="1">
                <a:solidFill>
                  <a:srgbClr val="C00000"/>
                </a:solidFill>
              </a:rPr>
              <a:t>Makki</a:t>
            </a:r>
            <a:r>
              <a:rPr lang="en-US" dirty="0">
                <a:solidFill>
                  <a:srgbClr val="C00000"/>
                </a:solidFill>
              </a:rPr>
              <a:t> Surah</a:t>
            </a:r>
            <a:r>
              <a:rPr lang="en-US" dirty="0"/>
              <a:t>; a study of its subject matter and style shows that this too is </a:t>
            </a:r>
            <a:r>
              <a:rPr lang="en-US" dirty="0">
                <a:solidFill>
                  <a:srgbClr val="C00000"/>
                </a:solidFill>
              </a:rPr>
              <a:t>one of the earliest </a:t>
            </a:r>
            <a:r>
              <a:rPr lang="en-US" dirty="0" err="1">
                <a:solidFill>
                  <a:srgbClr val="C00000"/>
                </a:solidFill>
              </a:rPr>
              <a:t>Surahs</a:t>
            </a:r>
            <a:r>
              <a:rPr lang="en-US" dirty="0">
                <a:solidFill>
                  <a:srgbClr val="C00000"/>
                </a:solidFill>
              </a:rPr>
              <a:t> to be revealed at Makkah</a:t>
            </a:r>
            <a:r>
              <a:rPr lang="en-US" dirty="0"/>
              <a:t>.</a:t>
            </a:r>
            <a:endParaRPr lang="en-US" dirty="0">
              <a:solidFill>
                <a:srgbClr val="006600"/>
              </a:solidFill>
            </a:endParaRPr>
          </a:p>
        </p:txBody>
      </p:sp>
    </p:spTree>
    <p:extLst>
      <p:ext uri="{BB962C8B-B14F-4D97-AF65-F5344CB8AC3E}">
        <p14:creationId xmlns:p14="http://schemas.microsoft.com/office/powerpoint/2010/main" val="1307375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0"/>
            <a:ext cx="10515600" cy="1018903"/>
          </a:xfrm>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7844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t>
            </a:r>
            <a:r>
              <a:rPr lang="en-US" sz="2800" dirty="0" smtClean="0"/>
              <a:t>al-</a:t>
            </a:r>
            <a:r>
              <a:rPr lang="en-US" sz="2800" dirty="0" err="1" smtClean="0"/>
              <a:t>Humazah</a:t>
            </a:r>
            <a:r>
              <a:rPr lang="en-US" sz="2800" dirty="0"/>
              <a:t> </a:t>
            </a:r>
            <a:r>
              <a:rPr lang="en-US" sz="2800" dirty="0" smtClean="0"/>
              <a:t>(The Backbiter</a:t>
            </a:r>
            <a:r>
              <a:rPr lang="en-US" sz="2800" dirty="0"/>
              <a:t>)</a:t>
            </a:r>
          </a:p>
        </p:txBody>
      </p:sp>
      <p:sp>
        <p:nvSpPr>
          <p:cNvPr id="3" name="Content Placeholder 2"/>
          <p:cNvSpPr>
            <a:spLocks noGrp="1"/>
          </p:cNvSpPr>
          <p:nvPr>
            <p:ph idx="1"/>
          </p:nvPr>
        </p:nvSpPr>
        <p:spPr>
          <a:xfrm>
            <a:off x="692331" y="927463"/>
            <a:ext cx="10776858" cy="5812971"/>
          </a:xfrm>
        </p:spPr>
        <p:txBody>
          <a:bodyPr>
            <a:normAutofit fontScale="55000" lnSpcReduction="20000"/>
          </a:bodyPr>
          <a:lstStyle/>
          <a:p>
            <a:pPr algn="r" rtl="1"/>
            <a:r>
              <a:rPr lang="en-US" sz="3300" b="1" dirty="0" smtClean="0">
                <a:solidFill>
                  <a:srgbClr val="006600"/>
                </a:solidFill>
              </a:rPr>
              <a:t>                        </a:t>
            </a:r>
            <a:r>
              <a:rPr lang="ar-EG" sz="3300" b="1" dirty="0" smtClean="0">
                <a:solidFill>
                  <a:srgbClr val="006600"/>
                </a:solidFill>
              </a:rPr>
              <a:t>وَيْلٌ </a:t>
            </a:r>
            <a:r>
              <a:rPr lang="ar-EG" sz="3300" b="1" dirty="0">
                <a:solidFill>
                  <a:srgbClr val="006600"/>
                </a:solidFill>
              </a:rPr>
              <a:t>لِّكُلِّ هُمَزَةٍ </a:t>
            </a:r>
            <a:r>
              <a:rPr lang="ar-EG" sz="3300" b="1" dirty="0" smtClean="0">
                <a:solidFill>
                  <a:srgbClr val="006600"/>
                </a:solidFill>
              </a:rPr>
              <a:t>لُّمَزَةٍ</a:t>
            </a:r>
            <a:r>
              <a:rPr lang="en-US" sz="3300" b="1" dirty="0" smtClean="0">
                <a:solidFill>
                  <a:srgbClr val="006600"/>
                </a:solidFill>
              </a:rPr>
              <a:t> - </a:t>
            </a:r>
            <a:r>
              <a:rPr lang="ar-EG" sz="3300" b="1" dirty="0">
                <a:solidFill>
                  <a:srgbClr val="006600"/>
                </a:solidFill>
              </a:rPr>
              <a:t>الَّذِى جَمَعَ مَالاً </a:t>
            </a:r>
            <a:r>
              <a:rPr lang="ar-EG" sz="3300" b="1" dirty="0" smtClean="0">
                <a:solidFill>
                  <a:srgbClr val="006600"/>
                </a:solidFill>
              </a:rPr>
              <a:t>وَعَدَّدَهُ</a:t>
            </a:r>
            <a:r>
              <a:rPr lang="en-US" sz="3300" b="1" dirty="0" smtClean="0">
                <a:solidFill>
                  <a:srgbClr val="006600"/>
                </a:solidFill>
              </a:rPr>
              <a:t> - </a:t>
            </a:r>
            <a:r>
              <a:rPr lang="ar-EG" sz="3300" b="1" dirty="0">
                <a:solidFill>
                  <a:srgbClr val="006600"/>
                </a:solidFill>
              </a:rPr>
              <a:t>يَحْسَبُ أَنَّ مَالَهُ </a:t>
            </a:r>
            <a:r>
              <a:rPr lang="ar-EG" sz="3300" b="1" dirty="0" smtClean="0">
                <a:solidFill>
                  <a:srgbClr val="006600"/>
                </a:solidFill>
              </a:rPr>
              <a:t>أَخْلَدَهُ</a:t>
            </a:r>
            <a:r>
              <a:rPr lang="en-US" sz="3300" b="1" dirty="0" smtClean="0">
                <a:solidFill>
                  <a:srgbClr val="006600"/>
                </a:solidFill>
              </a:rPr>
              <a:t>- </a:t>
            </a:r>
            <a:r>
              <a:rPr lang="ar-EG" sz="3300" b="1" dirty="0" smtClean="0">
                <a:solidFill>
                  <a:srgbClr val="006600"/>
                </a:solidFill>
              </a:rPr>
              <a:t> كَلاَّ</a:t>
            </a:r>
            <a:r>
              <a:rPr lang="en-US" sz="3300" b="1" dirty="0" smtClean="0">
                <a:solidFill>
                  <a:srgbClr val="006600"/>
                </a:solidFill>
              </a:rPr>
              <a:t> </a:t>
            </a:r>
            <a:r>
              <a:rPr lang="ar-EG" sz="3300" b="1" dirty="0" smtClean="0">
                <a:solidFill>
                  <a:srgbClr val="006600"/>
                </a:solidFill>
              </a:rPr>
              <a:t>لَيُنبَذَنَّ </a:t>
            </a:r>
            <a:r>
              <a:rPr lang="ar-EG" sz="3300" b="1" dirty="0">
                <a:solidFill>
                  <a:srgbClr val="006600"/>
                </a:solidFill>
              </a:rPr>
              <a:t>فِى </a:t>
            </a:r>
            <a:r>
              <a:rPr lang="ar-EG" sz="3300" b="1" dirty="0" smtClean="0">
                <a:solidFill>
                  <a:srgbClr val="006600"/>
                </a:solidFill>
              </a:rPr>
              <a:t>الْحُطَمَةِ</a:t>
            </a:r>
            <a:endParaRPr lang="en-US" sz="3300" b="1" dirty="0" smtClean="0">
              <a:solidFill>
                <a:srgbClr val="006600"/>
              </a:solidFill>
            </a:endParaRPr>
          </a:p>
          <a:p>
            <a:pPr algn="r" rtl="1"/>
            <a:r>
              <a:rPr lang="en-US" sz="3300" b="1" dirty="0" smtClean="0">
                <a:solidFill>
                  <a:srgbClr val="006600"/>
                </a:solidFill>
              </a:rPr>
              <a:t> –  </a:t>
            </a:r>
            <a:r>
              <a:rPr lang="en-US" sz="3300" b="1" dirty="0" smtClean="0">
                <a:solidFill>
                  <a:srgbClr val="006600"/>
                </a:solidFill>
              </a:rPr>
              <a:t>                   </a:t>
            </a:r>
            <a:r>
              <a:rPr lang="ar-EG" sz="3300" b="1" dirty="0" smtClean="0">
                <a:solidFill>
                  <a:srgbClr val="006600"/>
                </a:solidFill>
              </a:rPr>
              <a:t>وَمَآ </a:t>
            </a:r>
            <a:r>
              <a:rPr lang="ar-EG" sz="3300" b="1" dirty="0">
                <a:solidFill>
                  <a:srgbClr val="006600"/>
                </a:solidFill>
              </a:rPr>
              <a:t>أَدْرَاكَ مَا الْحُطَمَةُ </a:t>
            </a:r>
            <a:r>
              <a:rPr lang="ar-EG" sz="3300" b="1" dirty="0" smtClean="0">
                <a:solidFill>
                  <a:srgbClr val="006600"/>
                </a:solidFill>
              </a:rPr>
              <a:t>– نَارُ اللَّهِ الْمُوقَدَةُ – الَّتِى تَطَّلِعُ عَلَى الاٌّفْئِدَةِ</a:t>
            </a:r>
            <a:r>
              <a:rPr lang="en-US" sz="3300" b="1" dirty="0" smtClean="0">
                <a:solidFill>
                  <a:srgbClr val="006600"/>
                </a:solidFill>
              </a:rPr>
              <a:t> - </a:t>
            </a:r>
            <a:r>
              <a:rPr lang="ar-EG" sz="3300" b="1" dirty="0" smtClean="0">
                <a:solidFill>
                  <a:srgbClr val="006600"/>
                </a:solidFill>
              </a:rPr>
              <a:t>إِنَّهَا عَلَيْهِم مُّؤْصَدَةٌ </a:t>
            </a:r>
            <a:r>
              <a:rPr lang="en-US" sz="3300" b="1" dirty="0" smtClean="0">
                <a:solidFill>
                  <a:srgbClr val="006600"/>
                </a:solidFill>
              </a:rPr>
              <a:t> -</a:t>
            </a:r>
            <a:r>
              <a:rPr lang="ar-EG" sz="3300" b="1" dirty="0" smtClean="0">
                <a:solidFill>
                  <a:srgbClr val="006600"/>
                </a:solidFill>
              </a:rPr>
              <a:t>فِى عَمَدٍ مُّمَدَّدَةِ</a:t>
            </a:r>
            <a:endParaRPr lang="en-US" sz="3300" b="1" dirty="0" smtClean="0">
              <a:solidFill>
                <a:srgbClr val="006600"/>
              </a:solidFill>
            </a:endParaRPr>
          </a:p>
          <a:p>
            <a:r>
              <a:rPr lang="en-US" b="1" dirty="0" smtClean="0">
                <a:solidFill>
                  <a:srgbClr val="006600"/>
                </a:solidFill>
              </a:rPr>
              <a:t>Woe </a:t>
            </a:r>
            <a:r>
              <a:rPr lang="en-US" b="1" dirty="0">
                <a:solidFill>
                  <a:srgbClr val="006600"/>
                </a:solidFill>
              </a:rPr>
              <a:t>to every slandering backbiter. Who amasses wealth and counts it over. Thinking that his wealth has eternalized </a:t>
            </a:r>
            <a:r>
              <a:rPr lang="en-US" b="1" dirty="0" smtClean="0">
                <a:solidFill>
                  <a:srgbClr val="006600"/>
                </a:solidFill>
              </a:rPr>
              <a:t>him/made </a:t>
            </a:r>
            <a:r>
              <a:rPr lang="en-US" b="1" dirty="0">
                <a:solidFill>
                  <a:srgbClr val="006600"/>
                </a:solidFill>
              </a:rPr>
              <a:t>him last forever. By no means. He will be thrown into the Crusher. And what will make you realize what the Crusher is? Allah's kindled Fire. That laps to the hearts. It closes in on them. In extended columns</a:t>
            </a:r>
            <a:r>
              <a:rPr lang="en-US" b="1" dirty="0" smtClean="0">
                <a:solidFill>
                  <a:srgbClr val="006600"/>
                </a:solidFill>
              </a:rPr>
              <a:t>.</a:t>
            </a:r>
          </a:p>
          <a:p>
            <a:r>
              <a:rPr lang="en-US" dirty="0"/>
              <a:t>People who respect others only for what they possess </a:t>
            </a:r>
            <a:r>
              <a:rPr lang="en-US" b="1" dirty="0"/>
              <a:t>look down on those who have less than themselves</a:t>
            </a:r>
            <a:r>
              <a:rPr lang="en-US" dirty="0"/>
              <a:t>. But Allah has cursed them with </a:t>
            </a:r>
            <a:r>
              <a:rPr lang="en-US" b="1" dirty="0">
                <a:solidFill>
                  <a:srgbClr val="006600"/>
                </a:solidFill>
              </a:rPr>
              <a:t>a </a:t>
            </a:r>
            <a:r>
              <a:rPr lang="en-US" b="1" dirty="0" smtClean="0">
                <a:solidFill>
                  <a:srgbClr val="006600"/>
                </a:solidFill>
              </a:rPr>
              <a:t>promise </a:t>
            </a:r>
            <a:r>
              <a:rPr lang="en-US" b="1" dirty="0">
                <a:solidFill>
                  <a:srgbClr val="006600"/>
                </a:solidFill>
              </a:rPr>
              <a:t>of death and destruction</a:t>
            </a:r>
            <a:r>
              <a:rPr lang="en-US" dirty="0"/>
              <a:t>, which is the meaning of </a:t>
            </a:r>
            <a:r>
              <a:rPr lang="en-US" b="1" i="1" dirty="0" err="1">
                <a:solidFill>
                  <a:srgbClr val="006600"/>
                </a:solidFill>
              </a:rPr>
              <a:t>wayl</a:t>
            </a:r>
            <a:r>
              <a:rPr lang="en-US" b="1" i="1" dirty="0" smtClean="0">
                <a:solidFill>
                  <a:srgbClr val="006600"/>
                </a:solidFill>
              </a:rPr>
              <a:t>.</a:t>
            </a:r>
            <a:r>
              <a:rPr lang="en-US" dirty="0" smtClean="0"/>
              <a:t> Many </a:t>
            </a:r>
            <a:r>
              <a:rPr lang="en-US" dirty="0"/>
              <a:t>scholars have understood that </a:t>
            </a:r>
            <a:r>
              <a:rPr lang="en-US" b="1" i="1" dirty="0" err="1">
                <a:solidFill>
                  <a:srgbClr val="006600"/>
                </a:solidFill>
              </a:rPr>
              <a:t>humazah</a:t>
            </a:r>
            <a:r>
              <a:rPr lang="en-US" b="1" i="1" dirty="0">
                <a:solidFill>
                  <a:srgbClr val="006600"/>
                </a:solidFill>
              </a:rPr>
              <a:t> </a:t>
            </a:r>
            <a:r>
              <a:rPr lang="en-US" dirty="0"/>
              <a:t>refers to </a:t>
            </a:r>
            <a:r>
              <a:rPr lang="en-US" b="1" dirty="0">
                <a:solidFill>
                  <a:srgbClr val="006600"/>
                </a:solidFill>
              </a:rPr>
              <a:t>one who insults with words</a:t>
            </a:r>
            <a:r>
              <a:rPr lang="en-US" dirty="0"/>
              <a:t>, while </a:t>
            </a:r>
            <a:r>
              <a:rPr lang="en-US" b="1" i="1" dirty="0" err="1">
                <a:solidFill>
                  <a:srgbClr val="006600"/>
                </a:solidFill>
              </a:rPr>
              <a:t>lumazah</a:t>
            </a:r>
            <a:r>
              <a:rPr lang="en-US" dirty="0"/>
              <a:t> refers to </a:t>
            </a:r>
            <a:r>
              <a:rPr lang="en-US" b="1" dirty="0">
                <a:solidFill>
                  <a:srgbClr val="006600"/>
                </a:solidFill>
              </a:rPr>
              <a:t>one who ridicules by </a:t>
            </a:r>
            <a:r>
              <a:rPr lang="en-US" b="1" dirty="0" smtClean="0">
                <a:solidFill>
                  <a:srgbClr val="006600"/>
                </a:solidFill>
              </a:rPr>
              <a:t>gestures</a:t>
            </a:r>
            <a:r>
              <a:rPr lang="en-US" dirty="0" smtClean="0"/>
              <a:t>. </a:t>
            </a:r>
            <a:r>
              <a:rPr lang="en-US" dirty="0">
                <a:solidFill>
                  <a:srgbClr val="006600"/>
                </a:solidFill>
              </a:rPr>
              <a:t>The one with an attitude of superiority due to wealth is obsessed with obtaining more and more of it, hoarding it and calculating for the future, spending it only when he perceives some worldly benefit for himself. He is deluded by the power of wealth, taking pleasure in counting it again and again, imagining that possessions and property will bring him security and wellbeing</a:t>
            </a:r>
            <a:r>
              <a:rPr lang="en-US" b="1" dirty="0">
                <a:solidFill>
                  <a:srgbClr val="006600"/>
                </a:solidFill>
              </a:rPr>
              <a:t>. He forgets about death and never considers that one day he will have to </a:t>
            </a:r>
            <a:r>
              <a:rPr lang="en-US" b="1" dirty="0" smtClean="0">
                <a:solidFill>
                  <a:srgbClr val="006600"/>
                </a:solidFill>
              </a:rPr>
              <a:t>depart </a:t>
            </a:r>
            <a:r>
              <a:rPr lang="en-US" b="1" dirty="0">
                <a:solidFill>
                  <a:srgbClr val="006600"/>
                </a:solidFill>
              </a:rPr>
              <a:t>from the world with nothing, leaving all his treasures </a:t>
            </a:r>
            <a:r>
              <a:rPr lang="en-US" b="1" dirty="0" smtClean="0">
                <a:solidFill>
                  <a:srgbClr val="006600"/>
                </a:solidFill>
              </a:rPr>
              <a:t>behind. </a:t>
            </a:r>
            <a:r>
              <a:rPr lang="en-US" b="1" dirty="0">
                <a:solidFill>
                  <a:srgbClr val="006600"/>
                </a:solidFill>
              </a:rPr>
              <a:t>This person has put his trust in creations rather than in the wisdom of his Creator, so Allah blames him for his shirk and is angry with </a:t>
            </a:r>
            <a:r>
              <a:rPr lang="en-US" b="1" dirty="0" smtClean="0">
                <a:solidFill>
                  <a:srgbClr val="006600"/>
                </a:solidFill>
              </a:rPr>
              <a:t>him.</a:t>
            </a:r>
          </a:p>
          <a:p>
            <a:r>
              <a:rPr lang="en-US" b="1" dirty="0"/>
              <a:t>The lesson for believers is that although they should work hard to earn lawfully, they must not become overly preoccupied with wealth and property. Material possessions are not to be cherished in the heart; rather, they should be available in hand to use in ways acceptable to Allah and approved by </a:t>
            </a:r>
            <a:r>
              <a:rPr lang="en-US" b="1" dirty="0" smtClean="0"/>
              <a:t>Him</a:t>
            </a:r>
            <a:r>
              <a:rPr lang="en-US" dirty="0"/>
              <a:t>.</a:t>
            </a:r>
            <a:r>
              <a:rPr lang="en-US" dirty="0" smtClean="0"/>
              <a:t> </a:t>
            </a:r>
            <a:r>
              <a:rPr lang="en-US" dirty="0"/>
              <a:t>But worldly prosperity cannot save wrongdoers from death or from Allah's punishment.</a:t>
            </a:r>
            <a:endParaRPr lang="en-US" b="1" dirty="0">
              <a:solidFill>
                <a:srgbClr val="006600"/>
              </a:solidFill>
            </a:endParaRPr>
          </a:p>
        </p:txBody>
      </p:sp>
    </p:spTree>
    <p:extLst>
      <p:ext uri="{BB962C8B-B14F-4D97-AF65-F5344CB8AC3E}">
        <p14:creationId xmlns:p14="http://schemas.microsoft.com/office/powerpoint/2010/main" val="1071416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6"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941161"/>
          </a:xfrm>
        </p:spPr>
        <p:txBody>
          <a:bodyPr>
            <a:normAutofit fontScale="90000"/>
          </a:bodyPr>
          <a:lstStyle/>
          <a:p>
            <a:r>
              <a:rPr lang="en-US" sz="3600" dirty="0" smtClean="0"/>
              <a:t/>
            </a:r>
            <a:br>
              <a:rPr lang="en-US" sz="3600" dirty="0" smtClean="0"/>
            </a:br>
            <a:r>
              <a:rPr lang="en-US" sz="3600" dirty="0"/>
              <a:t/>
            </a:r>
            <a:br>
              <a:rPr lang="en-US" sz="3600" dirty="0"/>
            </a:br>
            <a:r>
              <a:rPr lang="fr-FR" b="0" dirty="0"/>
              <a:t/>
            </a:r>
            <a:br>
              <a:rPr lang="fr-FR" b="0" dirty="0"/>
            </a:br>
            <a:r>
              <a:rPr lang="en-US" sz="2700" dirty="0" smtClean="0"/>
              <a:t/>
            </a:r>
            <a:br>
              <a:rPr lang="en-US" sz="2700" dirty="0" smtClean="0"/>
            </a:br>
            <a:r>
              <a:rPr lang="en-US" dirty="0" smtClean="0"/>
              <a:t/>
            </a:r>
            <a:br>
              <a:rPr lang="en-US" dirty="0" smtClean="0"/>
            </a:br>
            <a:endParaRPr lang="en-US"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4572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6096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1" name="Title 1">
            <a:extLst>
              <a:ext uri="{FF2B5EF4-FFF2-40B4-BE49-F238E27FC236}">
                <a16:creationId xmlns:a16="http://schemas.microsoft.com/office/drawing/2014/main" id="{F71A355E-EAEE-6945-81DD-54F14A9971FD}"/>
              </a:ext>
            </a:extLst>
          </p:cNvPr>
          <p:cNvSpPr txBox="1">
            <a:spLocks/>
          </p:cNvSpPr>
          <p:nvPr/>
        </p:nvSpPr>
        <p:spPr>
          <a:xfrm>
            <a:off x="990600" y="457200"/>
            <a:ext cx="10515600" cy="857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a:t>
            </a:r>
            <a:r>
              <a:rPr lang="en-US" sz="2800" dirty="0" err="1"/>
              <a:t>Humazah</a:t>
            </a:r>
            <a:r>
              <a:rPr lang="en-US" sz="2800" dirty="0"/>
              <a:t> (The Backbiter)</a:t>
            </a:r>
          </a:p>
        </p:txBody>
      </p:sp>
      <p:sp>
        <p:nvSpPr>
          <p:cNvPr id="3" name="Content Placeholder 2"/>
          <p:cNvSpPr>
            <a:spLocks noGrp="1"/>
          </p:cNvSpPr>
          <p:nvPr>
            <p:ph idx="1"/>
          </p:nvPr>
        </p:nvSpPr>
        <p:spPr>
          <a:xfrm>
            <a:off x="838200" y="1628503"/>
            <a:ext cx="10668000" cy="4908012"/>
          </a:xfrm>
        </p:spPr>
        <p:txBody>
          <a:bodyPr>
            <a:noAutofit/>
          </a:bodyPr>
          <a:lstStyle/>
          <a:p>
            <a:r>
              <a:rPr lang="en-US" sz="1400" dirty="0"/>
              <a:t>The reply to those arrogant ones comes in the form of an awesome </a:t>
            </a:r>
            <a:r>
              <a:rPr lang="en-US" sz="1400" dirty="0" smtClean="0"/>
              <a:t>warning - </a:t>
            </a:r>
            <a:r>
              <a:rPr lang="en-US" sz="1400" b="1" i="1" dirty="0" err="1">
                <a:solidFill>
                  <a:srgbClr val="006600"/>
                </a:solidFill>
              </a:rPr>
              <a:t>Kallā</a:t>
            </a:r>
            <a:r>
              <a:rPr lang="en-US" sz="1400" b="1" i="1" dirty="0">
                <a:solidFill>
                  <a:srgbClr val="006600"/>
                </a:solidFill>
              </a:rPr>
              <a:t>, </a:t>
            </a:r>
            <a:r>
              <a:rPr lang="en-US" sz="1400" b="1" dirty="0">
                <a:solidFill>
                  <a:srgbClr val="006600"/>
                </a:solidFill>
              </a:rPr>
              <a:t>no</a:t>
            </a:r>
            <a:r>
              <a:rPr lang="en-US" sz="1400" b="1" i="1" dirty="0">
                <a:solidFill>
                  <a:srgbClr val="006600"/>
                </a:solidFill>
              </a:rPr>
              <a:t>! </a:t>
            </a:r>
            <a:r>
              <a:rPr lang="en-US" sz="1400" dirty="0"/>
              <a:t>The reality is not at all as they imagine, for </a:t>
            </a:r>
            <a:r>
              <a:rPr lang="en-US" sz="1400" dirty="0">
                <a:solidFill>
                  <a:srgbClr val="006600"/>
                </a:solidFill>
              </a:rPr>
              <a:t>they will end up being thrown into </a:t>
            </a:r>
            <a:r>
              <a:rPr lang="en-US" sz="1400" b="1" i="1" dirty="0">
                <a:solidFill>
                  <a:srgbClr val="006600"/>
                </a:solidFill>
              </a:rPr>
              <a:t>al-</a:t>
            </a:r>
            <a:r>
              <a:rPr lang="en-US" sz="1400" b="1" i="1" dirty="0" err="1">
                <a:solidFill>
                  <a:srgbClr val="006600"/>
                </a:solidFill>
              </a:rPr>
              <a:t>ḥutamah</a:t>
            </a:r>
            <a:r>
              <a:rPr lang="en-US" sz="1400" dirty="0"/>
              <a:t>. It is </a:t>
            </a:r>
            <a:r>
              <a:rPr lang="en-US" sz="1400" b="1" dirty="0">
                <a:solidFill>
                  <a:srgbClr val="006600"/>
                </a:solidFill>
              </a:rPr>
              <a:t>the depths of Hellfire</a:t>
            </a:r>
            <a:r>
              <a:rPr lang="en-US" sz="1400" dirty="0"/>
              <a:t>, which will crush and break them just as they thoughtlessly broke and destroyed others throughout their worldly lives. Its identification as Allah's Fire suggests that it is an </a:t>
            </a:r>
            <a:r>
              <a:rPr lang="en-US" sz="1400" b="1" dirty="0">
                <a:solidFill>
                  <a:srgbClr val="006600"/>
                </a:solidFill>
              </a:rPr>
              <a:t>exceptional, unfamiliar sort of fire, filling one with dread</a:t>
            </a:r>
            <a:r>
              <a:rPr lang="en-US" sz="1400" dirty="0"/>
              <a:t>. It is a fire which </a:t>
            </a:r>
            <a:r>
              <a:rPr lang="en-US" sz="1400" b="1" dirty="0">
                <a:solidFill>
                  <a:srgbClr val="006600"/>
                </a:solidFill>
              </a:rPr>
              <a:t>will never subside or burn itself out</a:t>
            </a:r>
            <a:r>
              <a:rPr lang="en-US" sz="1400" dirty="0"/>
              <a:t>. From the depths of Hell it slowly and painfully burns its way up the bodies of those who had scorned and mocked the humble servants of </a:t>
            </a:r>
            <a:r>
              <a:rPr lang="en-US" sz="1400" dirty="0" smtClean="0"/>
              <a:t>Allah. </a:t>
            </a:r>
            <a:endParaRPr lang="en-US" sz="1400" dirty="0" smtClean="0"/>
          </a:p>
          <a:p>
            <a:r>
              <a:rPr lang="en-US" sz="1400" dirty="0" smtClean="0"/>
              <a:t>When </a:t>
            </a:r>
            <a:r>
              <a:rPr lang="en-US" sz="1400" dirty="0"/>
              <a:t>the fire of Allah reaches their hearts it will cover, penetrate and burn them, causing unbearable torment; but they will not be relieved by death. </a:t>
            </a:r>
            <a:r>
              <a:rPr lang="en-US" sz="1400" b="1" dirty="0">
                <a:solidFill>
                  <a:srgbClr val="006600"/>
                </a:solidFill>
              </a:rPr>
              <a:t>The process will be </a:t>
            </a:r>
            <a:r>
              <a:rPr lang="en-US" sz="1400" b="1" dirty="0" smtClean="0">
                <a:solidFill>
                  <a:srgbClr val="006600"/>
                </a:solidFill>
              </a:rPr>
              <a:t>repeated eternally. </a:t>
            </a:r>
            <a:r>
              <a:rPr lang="en-US" sz="1400" dirty="0"/>
              <a:t>Any hope they might have of escape could only be through the </a:t>
            </a:r>
            <a:r>
              <a:rPr lang="en-US" sz="1400" b="1" dirty="0">
                <a:solidFill>
                  <a:srgbClr val="006600"/>
                </a:solidFill>
              </a:rPr>
              <a:t>opening from which they were thrown </a:t>
            </a:r>
            <a:r>
              <a:rPr lang="en-US" sz="1400" dirty="0">
                <a:solidFill>
                  <a:srgbClr val="006600"/>
                </a:solidFill>
              </a:rPr>
              <a:t>into </a:t>
            </a:r>
            <a:r>
              <a:rPr lang="en-US" sz="1400" b="1" i="1" dirty="0">
                <a:solidFill>
                  <a:srgbClr val="006600"/>
                </a:solidFill>
              </a:rPr>
              <a:t>al-</a:t>
            </a:r>
            <a:r>
              <a:rPr lang="en-US" sz="1400" b="1" i="1" dirty="0" err="1">
                <a:solidFill>
                  <a:srgbClr val="006600"/>
                </a:solidFill>
              </a:rPr>
              <a:t>ḥutamah</a:t>
            </a:r>
            <a:r>
              <a:rPr lang="en-US" sz="1400" dirty="0"/>
              <a:t>. </a:t>
            </a:r>
            <a:r>
              <a:rPr lang="en-US" sz="1400" b="1" dirty="0">
                <a:solidFill>
                  <a:srgbClr val="006600"/>
                </a:solidFill>
              </a:rPr>
              <a:t>But this hope will be removed as that entrance to the Hellfire is closed and sealed above them, leaving them in utter despair. </a:t>
            </a:r>
            <a:r>
              <a:rPr lang="en-US" sz="1400" dirty="0"/>
              <a:t>Their cries of anguish unheard, they are forgotten and left to suffer therein forever. The </a:t>
            </a:r>
            <a:r>
              <a:rPr lang="en-US" sz="1400" b="1" dirty="0">
                <a:solidFill>
                  <a:srgbClr val="006600"/>
                </a:solidFill>
              </a:rPr>
              <a:t>extended columns </a:t>
            </a:r>
            <a:r>
              <a:rPr lang="en-US" sz="1400" dirty="0"/>
              <a:t>have been interpreted to be either </a:t>
            </a:r>
            <a:r>
              <a:rPr lang="en-US" sz="1400" b="1" dirty="0">
                <a:solidFill>
                  <a:srgbClr val="006600"/>
                </a:solidFill>
              </a:rPr>
              <a:t>columns of fire or columns of iron to which are chained the inmates of Hell</a:t>
            </a:r>
            <a:r>
              <a:rPr lang="en-US" sz="1400" dirty="0"/>
              <a:t>.</a:t>
            </a:r>
            <a:endParaRPr lang="en-US" sz="1400" b="1" dirty="0" smtClean="0">
              <a:solidFill>
                <a:srgbClr val="C00000"/>
              </a:solidFill>
            </a:endParaRPr>
          </a:p>
          <a:p>
            <a:r>
              <a:rPr lang="en-US" sz="1400" b="1" dirty="0" smtClean="0">
                <a:solidFill>
                  <a:srgbClr val="C00000"/>
                </a:solidFill>
              </a:rPr>
              <a:t>DISCUSSION:</a:t>
            </a:r>
            <a:r>
              <a:rPr lang="en-US" sz="1400" dirty="0" smtClean="0"/>
              <a:t> </a:t>
            </a:r>
            <a:r>
              <a:rPr lang="en-US" sz="1400" dirty="0"/>
              <a:t>1. </a:t>
            </a:r>
            <a:r>
              <a:rPr lang="en-US" sz="1400" dirty="0" err="1"/>
              <a:t>Humazah</a:t>
            </a:r>
            <a:r>
              <a:rPr lang="en-US" sz="1400" dirty="0"/>
              <a:t> and </a:t>
            </a:r>
            <a:r>
              <a:rPr lang="en-US" sz="1400" dirty="0" err="1"/>
              <a:t>lumazah</a:t>
            </a:r>
            <a:r>
              <a:rPr lang="en-US" sz="1400" dirty="0"/>
              <a:t> refer to ………………………………..…. Complete</a:t>
            </a:r>
          </a:p>
          <a:p>
            <a:pPr marL="0" indent="0">
              <a:buNone/>
            </a:pPr>
            <a:r>
              <a:rPr lang="en-US" sz="1400" dirty="0" smtClean="0"/>
              <a:t>                              2</a:t>
            </a:r>
            <a:r>
              <a:rPr lang="en-US" sz="1400" dirty="0"/>
              <a:t>. “Al-</a:t>
            </a:r>
            <a:r>
              <a:rPr lang="en-US" sz="1400" dirty="0" err="1"/>
              <a:t>ḥutamah</a:t>
            </a:r>
            <a:r>
              <a:rPr lang="en-US" sz="1400" dirty="0"/>
              <a:t>” is reward for those who ……………………….. Complete</a:t>
            </a:r>
          </a:p>
          <a:p>
            <a:endParaRPr lang="en-US" sz="1400" dirty="0"/>
          </a:p>
        </p:txBody>
      </p:sp>
    </p:spTree>
    <p:extLst>
      <p:ext uri="{BB962C8B-B14F-4D97-AF65-F5344CB8AC3E}">
        <p14:creationId xmlns:p14="http://schemas.microsoft.com/office/powerpoint/2010/main" val="3445599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Tafseer of Surah al-Fil </a:t>
            </a:r>
          </a:p>
        </p:txBody>
      </p:sp>
      <p:sp>
        <p:nvSpPr>
          <p:cNvPr id="3" name="Content Placeholder 2"/>
          <p:cNvSpPr>
            <a:spLocks noGrp="1"/>
          </p:cNvSpPr>
          <p:nvPr>
            <p:ph idx="1"/>
          </p:nvPr>
        </p:nvSpPr>
        <p:spPr>
          <a:xfrm>
            <a:off x="705395" y="1567544"/>
            <a:ext cx="10776856" cy="5068784"/>
          </a:xfrm>
        </p:spPr>
        <p:txBody>
          <a:bodyPr>
            <a:normAutofit fontScale="85000" lnSpcReduction="10000"/>
          </a:bodyPr>
          <a:lstStyle/>
          <a:p>
            <a:r>
              <a:rPr lang="en-US" sz="2000" b="1" dirty="0">
                <a:solidFill>
                  <a:srgbClr val="C00000"/>
                </a:solidFill>
              </a:rPr>
              <a:t>Name-</a:t>
            </a:r>
            <a:r>
              <a:rPr lang="en-US" sz="2000" dirty="0">
                <a:solidFill>
                  <a:srgbClr val="C00000"/>
                </a:solidFill>
              </a:rPr>
              <a:t> </a:t>
            </a:r>
            <a:r>
              <a:rPr lang="en-US" sz="2000" dirty="0" smtClean="0"/>
              <a:t>from </a:t>
            </a:r>
            <a:r>
              <a:rPr lang="en-US" sz="2000" dirty="0"/>
              <a:t>the word </a:t>
            </a:r>
            <a:r>
              <a:rPr lang="en-US" sz="2000" b="1" i="1" dirty="0" smtClean="0">
                <a:solidFill>
                  <a:srgbClr val="006600"/>
                </a:solidFill>
              </a:rPr>
              <a:t>al </a:t>
            </a:r>
            <a:r>
              <a:rPr lang="en-US" sz="2000" b="1" i="1" dirty="0">
                <a:solidFill>
                  <a:srgbClr val="006600"/>
                </a:solidFill>
              </a:rPr>
              <a:t>fil </a:t>
            </a:r>
            <a:r>
              <a:rPr lang="en-US" sz="2000" b="1" i="1" dirty="0" smtClean="0">
                <a:solidFill>
                  <a:srgbClr val="006600"/>
                </a:solidFill>
              </a:rPr>
              <a:t>(The Elephant) </a:t>
            </a:r>
            <a:r>
              <a:rPr lang="en-US" sz="2000" dirty="0" smtClean="0"/>
              <a:t>in </a:t>
            </a:r>
            <a:r>
              <a:rPr lang="en-US" sz="2000" dirty="0"/>
              <a:t>the very first verse</a:t>
            </a:r>
            <a:r>
              <a:rPr lang="en-US" sz="2000" dirty="0" smtClean="0"/>
              <a:t>.</a:t>
            </a:r>
          </a:p>
          <a:p>
            <a:r>
              <a:rPr lang="en-US" sz="2000" b="1" dirty="0" smtClean="0">
                <a:solidFill>
                  <a:srgbClr val="C00000"/>
                </a:solidFill>
              </a:rPr>
              <a:t>Theme and Subject Matter- </a:t>
            </a:r>
            <a:r>
              <a:rPr lang="en-US" sz="2000" b="1" dirty="0">
                <a:solidFill>
                  <a:srgbClr val="006600"/>
                </a:solidFill>
              </a:rPr>
              <a:t>During a period of difficulty at the outset of </a:t>
            </a:r>
            <a:r>
              <a:rPr lang="en-US" sz="2000" b="1" dirty="0" err="1">
                <a:solidFill>
                  <a:srgbClr val="006600"/>
                </a:solidFill>
              </a:rPr>
              <a:t>Muḥammad's</a:t>
            </a:r>
            <a:r>
              <a:rPr lang="en-US" sz="2000" b="1" dirty="0">
                <a:solidFill>
                  <a:srgbClr val="006600"/>
                </a:solidFill>
              </a:rPr>
              <a:t> </a:t>
            </a:r>
            <a:r>
              <a:rPr lang="en-US" sz="2000" b="1" dirty="0" err="1">
                <a:solidFill>
                  <a:srgbClr val="006600"/>
                </a:solidFill>
              </a:rPr>
              <a:t>prophethood</a:t>
            </a:r>
            <a:r>
              <a:rPr lang="en-US" sz="2000" b="1" dirty="0">
                <a:solidFill>
                  <a:srgbClr val="006600"/>
                </a:solidFill>
              </a:rPr>
              <a:t>, Allah reassured him with this </a:t>
            </a:r>
            <a:r>
              <a:rPr lang="en-US" sz="2000" b="1" dirty="0" err="1">
                <a:solidFill>
                  <a:srgbClr val="006600"/>
                </a:solidFill>
              </a:rPr>
              <a:t>sūrah</a:t>
            </a:r>
            <a:r>
              <a:rPr lang="en-US" sz="2000" b="1" dirty="0">
                <a:solidFill>
                  <a:srgbClr val="006600"/>
                </a:solidFill>
              </a:rPr>
              <a:t>. </a:t>
            </a:r>
            <a:r>
              <a:rPr lang="en-US" sz="2000" dirty="0"/>
              <a:t>It was </a:t>
            </a:r>
            <a:r>
              <a:rPr lang="en-US" sz="2000" dirty="0">
                <a:solidFill>
                  <a:srgbClr val="006600"/>
                </a:solidFill>
              </a:rPr>
              <a:t>also a warning to the disbelievers of Quraysh and a reminder of how Allah had protected His House from harm</a:t>
            </a:r>
            <a:r>
              <a:rPr lang="en-US" sz="2000" dirty="0"/>
              <a:t>, while the polytheists and their revered idols were helpless to do so. Similarly, Allah's Messenger (</a:t>
            </a:r>
            <a:r>
              <a:rPr lang="en-US" sz="2000" dirty="0" err="1"/>
              <a:t>pbuh</a:t>
            </a:r>
            <a:r>
              <a:rPr lang="en-US" sz="2000" dirty="0"/>
              <a:t>) would be protected by Him until his mission was complete. </a:t>
            </a:r>
            <a:r>
              <a:rPr lang="en-US" sz="2000" b="1" i="1" dirty="0" err="1"/>
              <a:t>Abrahah</a:t>
            </a:r>
            <a:r>
              <a:rPr lang="en-US" sz="2000" b="1" i="1" dirty="0"/>
              <a:t> al-Ashram </a:t>
            </a:r>
            <a:r>
              <a:rPr lang="en-US" sz="2000" dirty="0"/>
              <a:t>was a </a:t>
            </a:r>
            <a:r>
              <a:rPr lang="en-US" sz="2000" b="1" dirty="0"/>
              <a:t>Christian Abyssinian ruler of Yemen. </a:t>
            </a:r>
            <a:r>
              <a:rPr lang="en-US" sz="2000" dirty="0"/>
              <a:t>He </a:t>
            </a:r>
            <a:r>
              <a:rPr lang="en-US" sz="2000" b="1" dirty="0"/>
              <a:t>had built a magnificent cathedral in </a:t>
            </a:r>
            <a:r>
              <a:rPr lang="en-US" sz="2000" b="1" dirty="0" err="1"/>
              <a:t>Ṣanʽā</a:t>
            </a:r>
            <a:r>
              <a:rPr lang="en-US" sz="2000" b="1" dirty="0"/>
              <a:t>' and decided to compel the Arabs to make their pilgrimage to it rather than to the </a:t>
            </a:r>
            <a:r>
              <a:rPr lang="en-US" sz="2000" b="1" dirty="0" err="1"/>
              <a:t>Kaʽbah</a:t>
            </a:r>
            <a:r>
              <a:rPr lang="en-US" sz="2000" b="1" dirty="0"/>
              <a:t> in Makkah. </a:t>
            </a:r>
            <a:r>
              <a:rPr lang="en-US" sz="2000" dirty="0"/>
              <a:t>So </a:t>
            </a:r>
            <a:r>
              <a:rPr lang="en-US" sz="2000" dirty="0" err="1"/>
              <a:t>Abrahah</a:t>
            </a:r>
            <a:r>
              <a:rPr lang="en-US" sz="2000" dirty="0"/>
              <a:t> </a:t>
            </a:r>
            <a:r>
              <a:rPr lang="en-US" sz="2000" b="1" dirty="0"/>
              <a:t>determined to destroy the </a:t>
            </a:r>
            <a:r>
              <a:rPr lang="en-US" sz="2000" b="1" dirty="0" err="1"/>
              <a:t>Kaʽbah</a:t>
            </a:r>
            <a:r>
              <a:rPr lang="en-US" sz="2000" b="1" dirty="0"/>
              <a:t>. He commanded an army </a:t>
            </a:r>
            <a:r>
              <a:rPr lang="en-US" sz="2000" dirty="0"/>
              <a:t>of 60,000 men </a:t>
            </a:r>
            <a:r>
              <a:rPr lang="en-US" sz="2000" b="1" dirty="0"/>
              <a:t>led by a great elephant</a:t>
            </a:r>
            <a:r>
              <a:rPr lang="en-US" sz="2000" dirty="0" smtClean="0"/>
              <a:t>. His </a:t>
            </a:r>
            <a:r>
              <a:rPr lang="en-US" sz="2000" dirty="0"/>
              <a:t>army advanced unopposed until it reached the outskirts of Makkah. The Quraysh, powerless to resist, could only hide in the nearby </a:t>
            </a:r>
            <a:r>
              <a:rPr lang="en-US" sz="2000" dirty="0" smtClean="0"/>
              <a:t>mountains</a:t>
            </a:r>
            <a:r>
              <a:rPr lang="en-US" sz="2000" dirty="0"/>
              <a:t>. The way was now clear for the invading army to enter the city and attack the </a:t>
            </a:r>
            <a:r>
              <a:rPr lang="en-US" sz="2000" dirty="0" err="1"/>
              <a:t>Ka‘bah</a:t>
            </a:r>
            <a:r>
              <a:rPr lang="en-US" sz="2000" dirty="0"/>
              <a:t>. </a:t>
            </a:r>
            <a:endParaRPr lang="en-US" sz="2000" dirty="0" smtClean="0">
              <a:solidFill>
                <a:srgbClr val="C00000"/>
              </a:solidFill>
            </a:endParaRPr>
          </a:p>
          <a:p>
            <a:r>
              <a:rPr lang="en-US" sz="2000" b="1" dirty="0" smtClean="0">
                <a:solidFill>
                  <a:srgbClr val="C00000"/>
                </a:solidFill>
              </a:rPr>
              <a:t>Period </a:t>
            </a:r>
            <a:r>
              <a:rPr lang="en-US" sz="2000" b="1" dirty="0">
                <a:solidFill>
                  <a:srgbClr val="C00000"/>
                </a:solidFill>
              </a:rPr>
              <a:t>of Revelation-</a:t>
            </a:r>
            <a:r>
              <a:rPr lang="en-US" sz="2000" dirty="0">
                <a:solidFill>
                  <a:srgbClr val="C00000"/>
                </a:solidFill>
              </a:rPr>
              <a:t> </a:t>
            </a:r>
            <a:r>
              <a:rPr lang="en-US" sz="2000" dirty="0"/>
              <a:t>This is unanimously a </a:t>
            </a:r>
            <a:r>
              <a:rPr lang="en-US" sz="2000" dirty="0" err="1">
                <a:solidFill>
                  <a:srgbClr val="C00000"/>
                </a:solidFill>
              </a:rPr>
              <a:t>Makki</a:t>
            </a:r>
            <a:r>
              <a:rPr lang="en-US" sz="2000" dirty="0">
                <a:solidFill>
                  <a:srgbClr val="C00000"/>
                </a:solidFill>
              </a:rPr>
              <a:t> Surah</a:t>
            </a:r>
            <a:r>
              <a:rPr lang="en-US" sz="2000" dirty="0"/>
              <a:t>; and if it is studied against its historical background it appears that it must have been sent down in the very earliest stage at Makkah.</a:t>
            </a:r>
            <a:endParaRPr lang="en-US" sz="1200" dirty="0"/>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Tree>
    <p:extLst>
      <p:ext uri="{BB962C8B-B14F-4D97-AF65-F5344CB8AC3E}">
        <p14:creationId xmlns:p14="http://schemas.microsoft.com/office/powerpoint/2010/main" val="748359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559526" y="320948"/>
            <a:ext cx="10515600" cy="117316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11200" dirty="0" smtClean="0"/>
              <a:t/>
            </a:r>
            <a:br>
              <a:rPr lang="en-US" sz="11200" dirty="0" smtClean="0"/>
            </a:br>
            <a:r>
              <a:rPr lang="en-US" sz="11200" dirty="0" smtClean="0"/>
              <a:t/>
            </a:r>
            <a:br>
              <a:rPr lang="en-US" sz="11200" dirty="0" smtClean="0"/>
            </a:br>
            <a:r>
              <a:rPr lang="en-US" sz="2700" dirty="0" smtClean="0"/>
              <a:t/>
            </a:r>
            <a:br>
              <a:rPr lang="en-US" sz="27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4"/>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838200" y="365125"/>
            <a:ext cx="10515600" cy="10587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al-Fil </a:t>
            </a:r>
          </a:p>
        </p:txBody>
      </p:sp>
      <p:sp>
        <p:nvSpPr>
          <p:cNvPr id="2" name="Content Placeholder 1"/>
          <p:cNvSpPr>
            <a:spLocks noGrp="1"/>
          </p:cNvSpPr>
          <p:nvPr>
            <p:ph idx="1"/>
          </p:nvPr>
        </p:nvSpPr>
        <p:spPr>
          <a:xfrm>
            <a:off x="559525" y="1690687"/>
            <a:ext cx="11009019" cy="5036683"/>
          </a:xfrm>
        </p:spPr>
        <p:txBody>
          <a:bodyPr>
            <a:normAutofit fontScale="55000" lnSpcReduction="20000"/>
          </a:bodyPr>
          <a:lstStyle/>
          <a:p>
            <a:pPr algn="r" rtl="1"/>
            <a:r>
              <a:rPr lang="ar-EG" sz="3300" b="1" dirty="0">
                <a:solidFill>
                  <a:srgbClr val="006600"/>
                </a:solidFill>
              </a:rPr>
              <a:t>أَلَمْ تَرَ كَيْفَ فَعَلَ رَبُّكَ بِأَصْحَـبِ </a:t>
            </a:r>
            <a:r>
              <a:rPr lang="ar-EG" sz="3300" b="1" dirty="0" smtClean="0">
                <a:solidFill>
                  <a:srgbClr val="006600"/>
                </a:solidFill>
              </a:rPr>
              <a:t>الْفِيلِ</a:t>
            </a:r>
            <a:r>
              <a:rPr lang="en-US" sz="3300" b="1" dirty="0" smtClean="0">
                <a:solidFill>
                  <a:srgbClr val="006600"/>
                </a:solidFill>
              </a:rPr>
              <a:t>- </a:t>
            </a:r>
            <a:r>
              <a:rPr lang="ar-EG" sz="3300" b="1" dirty="0">
                <a:solidFill>
                  <a:srgbClr val="006600"/>
                </a:solidFill>
              </a:rPr>
              <a:t> أَلَمْ يَجْعَلْ كَيْدَهُمْ فِى </a:t>
            </a:r>
            <a:r>
              <a:rPr lang="ar-EG" sz="3300" b="1" dirty="0" smtClean="0">
                <a:solidFill>
                  <a:srgbClr val="006600"/>
                </a:solidFill>
              </a:rPr>
              <a:t>تَضْلِيلٍ</a:t>
            </a:r>
            <a:r>
              <a:rPr lang="en-US" sz="3300" b="1" dirty="0" smtClean="0">
                <a:solidFill>
                  <a:srgbClr val="006600"/>
                </a:solidFill>
              </a:rPr>
              <a:t> - </a:t>
            </a:r>
            <a:r>
              <a:rPr lang="ar-EG" sz="3300" b="1" dirty="0">
                <a:solidFill>
                  <a:srgbClr val="006600"/>
                </a:solidFill>
              </a:rPr>
              <a:t>وَأَرْسَلَ عَلَيْهِمْ طَيْراً أَبَابِيلَ – تَرْمِيهِم بِحِجَارَةٍ مِّن </a:t>
            </a:r>
            <a:r>
              <a:rPr lang="ar-EG" sz="3300" b="1" dirty="0" smtClean="0">
                <a:solidFill>
                  <a:srgbClr val="006600"/>
                </a:solidFill>
              </a:rPr>
              <a:t>سِجِّيلٍ </a:t>
            </a:r>
            <a:r>
              <a:rPr lang="ar-EG" sz="3300" b="1" dirty="0">
                <a:solidFill>
                  <a:srgbClr val="006600"/>
                </a:solidFill>
              </a:rPr>
              <a:t>- فَجَعَلَهُمْ كَعَصْفٍ مَّأْكُولٍ</a:t>
            </a:r>
          </a:p>
          <a:p>
            <a:r>
              <a:rPr lang="en-US" b="1" i="1" dirty="0">
                <a:solidFill>
                  <a:srgbClr val="006600"/>
                </a:solidFill>
              </a:rPr>
              <a:t>Have you not seen how your Lord dealt with the masters of the elephant? Did He not make their plan go wrong? And sent against them flocks of birds. Striking them with stones of baked clay. Leaving them like chewed-up leaves</a:t>
            </a:r>
            <a:r>
              <a:rPr lang="en-US" b="1" i="1" dirty="0" smtClean="0">
                <a:solidFill>
                  <a:srgbClr val="006600"/>
                </a:solidFill>
              </a:rPr>
              <a:t>.</a:t>
            </a:r>
          </a:p>
          <a:p>
            <a:r>
              <a:rPr lang="en-US" b="1" dirty="0"/>
              <a:t>This event was well known to the Arabs throughout the peninsula, so much so that it was the subject of their poetry, and the polytheists themselves regarded it as a manifestation of Allah's miraculous power. </a:t>
            </a:r>
            <a:r>
              <a:rPr lang="en-US" dirty="0"/>
              <a:t>It was of recent occurrence and many of the people had actually witnessed </a:t>
            </a:r>
            <a:r>
              <a:rPr lang="en-US" dirty="0" smtClean="0"/>
              <a:t>it. </a:t>
            </a:r>
            <a:r>
              <a:rPr lang="en-US" dirty="0"/>
              <a:t>Allah alone is sufficient to protect His House, to do as He wills, and to destroy whom He </a:t>
            </a:r>
            <a:r>
              <a:rPr lang="en-US" dirty="0" smtClean="0"/>
              <a:t>wills. </a:t>
            </a:r>
            <a:r>
              <a:rPr lang="en-US" b="1" i="1" dirty="0" err="1">
                <a:solidFill>
                  <a:srgbClr val="006600"/>
                </a:solidFill>
              </a:rPr>
              <a:t>Kayd</a:t>
            </a:r>
            <a:r>
              <a:rPr lang="en-US" dirty="0"/>
              <a:t> is </a:t>
            </a:r>
            <a:r>
              <a:rPr lang="en-US" b="1" dirty="0">
                <a:solidFill>
                  <a:srgbClr val="006600"/>
                </a:solidFill>
              </a:rPr>
              <a:t>a strategy or a plot</a:t>
            </a:r>
            <a:r>
              <a:rPr lang="en-US" dirty="0"/>
              <a:t>. </a:t>
            </a:r>
            <a:endParaRPr lang="en-US" dirty="0" smtClean="0"/>
          </a:p>
          <a:p>
            <a:r>
              <a:rPr lang="en-US" dirty="0" err="1" smtClean="0"/>
              <a:t>Abrahah</a:t>
            </a:r>
            <a:r>
              <a:rPr lang="en-US" dirty="0" smtClean="0"/>
              <a:t> </a:t>
            </a:r>
            <a:r>
              <a:rPr lang="en-US" dirty="0"/>
              <a:t>had put much thought, time and effort into his plan to destroy the </a:t>
            </a:r>
            <a:r>
              <a:rPr lang="en-US" dirty="0" err="1" smtClean="0"/>
              <a:t>Kaʽbah</a:t>
            </a:r>
            <a:r>
              <a:rPr lang="en-US" dirty="0"/>
              <a:t>.</a:t>
            </a:r>
            <a:r>
              <a:rPr lang="en-US" dirty="0" smtClean="0"/>
              <a:t> </a:t>
            </a:r>
            <a:r>
              <a:rPr lang="en-US" b="1" dirty="0" smtClean="0">
                <a:solidFill>
                  <a:srgbClr val="006600"/>
                </a:solidFill>
              </a:rPr>
              <a:t>Allah sent against them birds from the sea, resembling swallows and herons. </a:t>
            </a:r>
            <a:r>
              <a:rPr lang="en-US" b="1" i="1" dirty="0" err="1" smtClean="0">
                <a:solidFill>
                  <a:srgbClr val="006600"/>
                </a:solidFill>
              </a:rPr>
              <a:t>Ṭayr</a:t>
            </a:r>
            <a:r>
              <a:rPr lang="en-US" dirty="0" smtClean="0"/>
              <a:t> </a:t>
            </a:r>
            <a:r>
              <a:rPr lang="en-US" dirty="0"/>
              <a:t>are </a:t>
            </a:r>
            <a:r>
              <a:rPr lang="en-US" b="1" dirty="0">
                <a:solidFill>
                  <a:srgbClr val="006600"/>
                </a:solidFill>
              </a:rPr>
              <a:t>birds (</a:t>
            </a:r>
            <a:r>
              <a:rPr lang="en-US" b="1" dirty="0" err="1">
                <a:solidFill>
                  <a:srgbClr val="006600"/>
                </a:solidFill>
              </a:rPr>
              <a:t>ṭuyūr</a:t>
            </a:r>
            <a:r>
              <a:rPr lang="en-US" b="1" dirty="0">
                <a:solidFill>
                  <a:srgbClr val="006600"/>
                </a:solidFill>
              </a:rPr>
              <a:t>) of every kind, and </a:t>
            </a:r>
            <a:r>
              <a:rPr lang="en-US" b="1" dirty="0" err="1">
                <a:solidFill>
                  <a:srgbClr val="006600"/>
                </a:solidFill>
              </a:rPr>
              <a:t>abābeel</a:t>
            </a:r>
            <a:r>
              <a:rPr lang="en-US" b="1" dirty="0">
                <a:solidFill>
                  <a:srgbClr val="006600"/>
                </a:solidFill>
              </a:rPr>
              <a:t> are groups of every species</a:t>
            </a:r>
            <a:r>
              <a:rPr lang="en-US" dirty="0"/>
              <a:t>. Allah sent </a:t>
            </a:r>
            <a:r>
              <a:rPr lang="en-US" b="1" dirty="0">
                <a:solidFill>
                  <a:srgbClr val="006600"/>
                </a:solidFill>
              </a:rPr>
              <a:t>flocks upon flocks these birds against the mighty army of invaders, targeting them with hard stones from a high altitude</a:t>
            </a:r>
            <a:r>
              <a:rPr lang="en-US" dirty="0"/>
              <a:t>. Some of the </a:t>
            </a:r>
            <a:r>
              <a:rPr lang="en-US" dirty="0">
                <a:solidFill>
                  <a:srgbClr val="006600"/>
                </a:solidFill>
              </a:rPr>
              <a:t>army were destroyed immediately while others were broken gradually limb by limb while trying to escape</a:t>
            </a:r>
            <a:r>
              <a:rPr lang="en-US" dirty="0"/>
              <a:t>. </a:t>
            </a:r>
            <a:r>
              <a:rPr lang="en-US" dirty="0" err="1">
                <a:solidFill>
                  <a:srgbClr val="006600"/>
                </a:solidFill>
              </a:rPr>
              <a:t>Abrahah</a:t>
            </a:r>
            <a:r>
              <a:rPr lang="en-US" dirty="0">
                <a:solidFill>
                  <a:srgbClr val="006600"/>
                </a:solidFill>
              </a:rPr>
              <a:t> was one of </a:t>
            </a:r>
            <a:r>
              <a:rPr lang="en-US" dirty="0" smtClean="0">
                <a:solidFill>
                  <a:srgbClr val="006600"/>
                </a:solidFill>
              </a:rPr>
              <a:t>them.</a:t>
            </a:r>
            <a:r>
              <a:rPr lang="en-US" dirty="0" smtClean="0"/>
              <a:t> </a:t>
            </a:r>
            <a:r>
              <a:rPr lang="en-US" b="1" dirty="0">
                <a:solidFill>
                  <a:srgbClr val="006600"/>
                </a:solidFill>
              </a:rPr>
              <a:t>The result of their evil plan was that Allah took such vengeance upon them that the mighty </a:t>
            </a:r>
            <a:r>
              <a:rPr lang="en-US" b="1" dirty="0" smtClean="0">
                <a:solidFill>
                  <a:srgbClr val="006600"/>
                </a:solidFill>
              </a:rPr>
              <a:t>army </a:t>
            </a:r>
            <a:r>
              <a:rPr lang="en-US" b="1" dirty="0">
                <a:solidFill>
                  <a:srgbClr val="006600"/>
                </a:solidFill>
              </a:rPr>
              <a:t>became like husks chewed by cattle</a:t>
            </a:r>
            <a:r>
              <a:rPr lang="en-US" dirty="0"/>
              <a:t>, that Allah, the Exalted destroyed them, demolished them and sent them back with their plan in failure, not having obtained any good.</a:t>
            </a:r>
            <a:endParaRPr lang="en-US" b="1" dirty="0" smtClean="0">
              <a:solidFill>
                <a:srgbClr val="C00000"/>
              </a:solidFill>
            </a:endParaRPr>
          </a:p>
          <a:p>
            <a:r>
              <a:rPr lang="en-US" b="1" dirty="0" smtClean="0">
                <a:solidFill>
                  <a:srgbClr val="C00000"/>
                </a:solidFill>
              </a:rPr>
              <a:t>DISCUSSION:</a:t>
            </a:r>
            <a:r>
              <a:rPr lang="en-US" dirty="0" smtClean="0"/>
              <a:t> </a:t>
            </a:r>
            <a:r>
              <a:rPr lang="en-US" dirty="0"/>
              <a:t>1. Who are the masters of the </a:t>
            </a:r>
            <a:r>
              <a:rPr lang="en-US" dirty="0" smtClean="0"/>
              <a:t>elephant?  2</a:t>
            </a:r>
            <a:r>
              <a:rPr lang="en-US" dirty="0"/>
              <a:t>. How did Allah destroy the army of </a:t>
            </a:r>
            <a:r>
              <a:rPr lang="en-US" dirty="0" err="1"/>
              <a:t>invadors</a:t>
            </a:r>
            <a:r>
              <a:rPr lang="en-US" dirty="0"/>
              <a:t>? </a:t>
            </a:r>
          </a:p>
        </p:txBody>
      </p:sp>
    </p:spTree>
    <p:extLst>
      <p:ext uri="{BB962C8B-B14F-4D97-AF65-F5344CB8AC3E}">
        <p14:creationId xmlns:p14="http://schemas.microsoft.com/office/powerpoint/2010/main" val="923905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1160"/>
          </a:xfrm>
        </p:spPr>
        <p:txBody>
          <a:bodyPr>
            <a:normAutofit/>
          </a:bodyPr>
          <a:lstStyle/>
          <a:p>
            <a:r>
              <a:rPr lang="en-US" sz="2800" dirty="0"/>
              <a:t>Tafseer of Surah al-Quraysh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15</a:t>
            </a:fld>
            <a:endParaRPr lang="en-US"/>
          </a:p>
        </p:txBody>
      </p:sp>
      <p:sp>
        <p:nvSpPr>
          <p:cNvPr id="7" name="Content Placeholder 6"/>
          <p:cNvSpPr>
            <a:spLocks noGrp="1"/>
          </p:cNvSpPr>
          <p:nvPr>
            <p:ph idx="1"/>
          </p:nvPr>
        </p:nvSpPr>
        <p:spPr>
          <a:xfrm>
            <a:off x="838200" y="1658982"/>
            <a:ext cx="10515600" cy="4868823"/>
          </a:xfrm>
        </p:spPr>
        <p:txBody>
          <a:bodyPr>
            <a:normAutofit/>
          </a:bodyPr>
          <a:lstStyle/>
          <a:p>
            <a:r>
              <a:rPr lang="en-US" sz="1600" b="1" dirty="0">
                <a:solidFill>
                  <a:srgbClr val="C00000"/>
                </a:solidFill>
              </a:rPr>
              <a:t>Name-</a:t>
            </a:r>
            <a:r>
              <a:rPr lang="en-US" sz="1600" dirty="0">
                <a:solidFill>
                  <a:srgbClr val="C00000"/>
                </a:solidFill>
              </a:rPr>
              <a:t> </a:t>
            </a:r>
            <a:r>
              <a:rPr lang="en-US" sz="1600" dirty="0"/>
              <a:t>after the word </a:t>
            </a:r>
            <a:r>
              <a:rPr lang="en-US" sz="1600" b="1" i="1" dirty="0" smtClean="0">
                <a:solidFill>
                  <a:srgbClr val="006600"/>
                </a:solidFill>
              </a:rPr>
              <a:t>Quraysh</a:t>
            </a:r>
            <a:r>
              <a:rPr lang="en-US" sz="1600" dirty="0"/>
              <a:t> in the very first verse.</a:t>
            </a:r>
            <a:endParaRPr lang="en-US" sz="1600" dirty="0" smtClean="0"/>
          </a:p>
          <a:p>
            <a:r>
              <a:rPr lang="en-US" sz="1600" b="1" dirty="0" smtClean="0">
                <a:solidFill>
                  <a:srgbClr val="C00000"/>
                </a:solidFill>
              </a:rPr>
              <a:t>Theme </a:t>
            </a:r>
            <a:r>
              <a:rPr lang="en-US" sz="1600" b="1" dirty="0">
                <a:solidFill>
                  <a:srgbClr val="C00000"/>
                </a:solidFill>
              </a:rPr>
              <a:t>and Subject Matter- </a:t>
            </a:r>
            <a:r>
              <a:rPr lang="en-US" sz="1600" dirty="0"/>
              <a:t>Many early scholars considered this </a:t>
            </a:r>
            <a:r>
              <a:rPr lang="en-US" sz="1600" dirty="0" err="1"/>
              <a:t>sūrah</a:t>
            </a:r>
            <a:r>
              <a:rPr lang="en-US" sz="1600" dirty="0"/>
              <a:t> to be </a:t>
            </a:r>
            <a:r>
              <a:rPr lang="en-US" sz="1600" dirty="0">
                <a:solidFill>
                  <a:srgbClr val="C00000"/>
                </a:solidFill>
              </a:rPr>
              <a:t>a continuation of the previous one – yet being a distinct </a:t>
            </a:r>
            <a:r>
              <a:rPr lang="en-US" sz="1600" dirty="0" err="1">
                <a:solidFill>
                  <a:srgbClr val="C00000"/>
                </a:solidFill>
              </a:rPr>
              <a:t>sūrah</a:t>
            </a:r>
            <a:r>
              <a:rPr lang="en-US" sz="1600" dirty="0"/>
              <a:t>, beginning with the words, "</a:t>
            </a:r>
            <a:r>
              <a:rPr lang="en-US" sz="1600" dirty="0" err="1"/>
              <a:t>Bismillāhir-Raḥmānir-Raḥeem</a:t>
            </a:r>
            <a:r>
              <a:rPr lang="en-US" sz="1600" dirty="0"/>
              <a:t>." The meaning was understood to be that Allah protected His House and destroyed the army of </a:t>
            </a:r>
            <a:r>
              <a:rPr lang="en-US" sz="1600" dirty="0" err="1"/>
              <a:t>aṣḥāb</a:t>
            </a:r>
            <a:r>
              <a:rPr lang="en-US" sz="1600" dirty="0"/>
              <a:t> al-feel to enable security for the Quraysh in the city of </a:t>
            </a:r>
            <a:r>
              <a:rPr lang="en-US" sz="1600" dirty="0" smtClean="0"/>
              <a:t>Makkah. For </a:t>
            </a:r>
            <a:r>
              <a:rPr lang="en-US" sz="1600" dirty="0">
                <a:solidFill>
                  <a:srgbClr val="C00000"/>
                </a:solidFill>
              </a:rPr>
              <a:t>after Allah saved His House from the mighty invading army, the distinction of the Quraysh, as custodians of the </a:t>
            </a:r>
            <a:r>
              <a:rPr lang="en-US" sz="1600" dirty="0" err="1">
                <a:solidFill>
                  <a:srgbClr val="C00000"/>
                </a:solidFill>
              </a:rPr>
              <a:t>Kaʽbah</a:t>
            </a:r>
            <a:r>
              <a:rPr lang="en-US" sz="1600" dirty="0">
                <a:solidFill>
                  <a:srgbClr val="C00000"/>
                </a:solidFill>
              </a:rPr>
              <a:t>, was enhanced throughout the land</a:t>
            </a:r>
            <a:r>
              <a:rPr lang="en-US" sz="1600" dirty="0"/>
              <a:t>. </a:t>
            </a:r>
            <a:endParaRPr lang="en-US" sz="1600" dirty="0" smtClean="0"/>
          </a:p>
          <a:p>
            <a:r>
              <a:rPr lang="en-US" sz="1600" b="1" dirty="0" smtClean="0">
                <a:solidFill>
                  <a:srgbClr val="C00000"/>
                </a:solidFill>
              </a:rPr>
              <a:t>Period </a:t>
            </a:r>
            <a:r>
              <a:rPr lang="en-US" sz="1600" b="1" dirty="0">
                <a:solidFill>
                  <a:srgbClr val="C00000"/>
                </a:solidFill>
              </a:rPr>
              <a:t>of Revelation-</a:t>
            </a:r>
            <a:r>
              <a:rPr lang="en-US" sz="1600" dirty="0">
                <a:solidFill>
                  <a:srgbClr val="C00000"/>
                </a:solidFill>
              </a:rPr>
              <a:t> </a:t>
            </a:r>
            <a:r>
              <a:rPr lang="en-US" sz="1600" dirty="0"/>
              <a:t>A</a:t>
            </a:r>
            <a:r>
              <a:rPr lang="en-US" sz="1600" dirty="0" smtClean="0"/>
              <a:t> </a:t>
            </a:r>
            <a:r>
              <a:rPr lang="en-US" sz="1600" dirty="0"/>
              <a:t>great majority of the commentators are agreed that it is </a:t>
            </a:r>
            <a:r>
              <a:rPr lang="en-US" sz="1600" dirty="0" err="1"/>
              <a:t>Makki</a:t>
            </a:r>
            <a:r>
              <a:rPr lang="en-US" sz="1600" dirty="0"/>
              <a:t>, and a manifest evidence of this are the words </a:t>
            </a:r>
            <a:r>
              <a:rPr lang="en-US" sz="1600" b="1" i="1" dirty="0" err="1">
                <a:solidFill>
                  <a:srgbClr val="006600"/>
                </a:solidFill>
              </a:rPr>
              <a:t>Rabba</a:t>
            </a:r>
            <a:r>
              <a:rPr lang="en-US" sz="1600" b="1" i="1" dirty="0">
                <a:solidFill>
                  <a:srgbClr val="006600"/>
                </a:solidFill>
              </a:rPr>
              <a:t> </a:t>
            </a:r>
            <a:r>
              <a:rPr lang="en-US" sz="1600" b="1" i="1" dirty="0" err="1">
                <a:solidFill>
                  <a:srgbClr val="006600"/>
                </a:solidFill>
              </a:rPr>
              <a:t>hadh</a:t>
            </a:r>
            <a:r>
              <a:rPr lang="en-US" sz="1600" b="1" i="1" dirty="0">
                <a:solidFill>
                  <a:srgbClr val="006600"/>
                </a:solidFill>
              </a:rPr>
              <a:t>-al-Bait</a:t>
            </a:r>
            <a:r>
              <a:rPr lang="en-US" sz="1600" b="1" dirty="0">
                <a:solidFill>
                  <a:srgbClr val="006600"/>
                </a:solidFill>
              </a:rPr>
              <a:t> (Lord of this House) </a:t>
            </a:r>
            <a:r>
              <a:rPr lang="en-US" sz="1600" dirty="0"/>
              <a:t>of this Surah itself. Had it been revealed at Madinah, the words "this House" for the </a:t>
            </a:r>
            <a:r>
              <a:rPr lang="en-US" sz="1600" dirty="0" err="1"/>
              <a:t>Ka'bah</a:t>
            </a:r>
            <a:r>
              <a:rPr lang="en-US" sz="1600" dirty="0"/>
              <a:t> could not be relevant. Moreover, its subject matter so closely relates to that of Surah Al-Fil that probably it was revealed immediately after it, without any other Surah intervening between them. </a:t>
            </a:r>
          </a:p>
        </p:txBody>
      </p:sp>
    </p:spTree>
    <p:extLst>
      <p:ext uri="{BB962C8B-B14F-4D97-AF65-F5344CB8AC3E}">
        <p14:creationId xmlns:p14="http://schemas.microsoft.com/office/powerpoint/2010/main" val="3002988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3"/>
          </a:xfrm>
        </p:spPr>
        <p:txBody>
          <a:bodyPr>
            <a:normAutofit/>
          </a:bodyPr>
          <a:lstStyle/>
          <a:p>
            <a:r>
              <a:rPr lang="en-US" sz="2800" dirty="0"/>
              <a:t>Tafseer of Surah al-Quraysh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16</a:t>
            </a:fld>
            <a:endParaRPr lang="en-US"/>
          </a:p>
        </p:txBody>
      </p:sp>
      <p:sp>
        <p:nvSpPr>
          <p:cNvPr id="3" name="Content Placeholder 2"/>
          <p:cNvSpPr>
            <a:spLocks noGrp="1"/>
          </p:cNvSpPr>
          <p:nvPr>
            <p:ph idx="1"/>
          </p:nvPr>
        </p:nvSpPr>
        <p:spPr>
          <a:xfrm>
            <a:off x="483326" y="966650"/>
            <a:ext cx="11286307" cy="5891349"/>
          </a:xfrm>
        </p:spPr>
        <p:txBody>
          <a:bodyPr>
            <a:normAutofit fontScale="32500" lnSpcReduction="20000"/>
          </a:bodyPr>
          <a:lstStyle/>
          <a:p>
            <a:pPr algn="r" rtl="1"/>
            <a:r>
              <a:rPr lang="en-US" sz="4500" b="1" dirty="0" smtClean="0">
                <a:solidFill>
                  <a:srgbClr val="006600"/>
                </a:solidFill>
              </a:rPr>
              <a:t>                            </a:t>
            </a:r>
            <a:r>
              <a:rPr lang="ar-EG" sz="5500" b="1" dirty="0" smtClean="0">
                <a:solidFill>
                  <a:srgbClr val="006600"/>
                </a:solidFill>
              </a:rPr>
              <a:t>لِإِيلَافِ </a:t>
            </a:r>
            <a:r>
              <a:rPr lang="ar-EG" sz="5500" b="1" dirty="0">
                <a:solidFill>
                  <a:srgbClr val="006600"/>
                </a:solidFill>
              </a:rPr>
              <a:t>قُرَيْشٍ - إِيلَافِهِمْ رِحْلَةَ الشِّتَاءِ وَالصَّيْفِ - فَلْيَعْبُدُوا رَبَّ هَٰذَا الْبَيْتِ - الَّذِي أَطْعَمَهُم مِّن جُوعٍ وَآمَنَهُم مِّنْ </a:t>
            </a:r>
            <a:r>
              <a:rPr lang="ar-EG" sz="5500" b="1" dirty="0" smtClean="0">
                <a:solidFill>
                  <a:srgbClr val="006600"/>
                </a:solidFill>
              </a:rPr>
              <a:t>خَوْفٍ</a:t>
            </a:r>
            <a:endParaRPr lang="en-US" sz="5500" b="1" dirty="0" smtClean="0">
              <a:solidFill>
                <a:srgbClr val="006600"/>
              </a:solidFill>
            </a:endParaRPr>
          </a:p>
          <a:p>
            <a:r>
              <a:rPr lang="en-US" sz="4300" b="1" i="1" dirty="0">
                <a:solidFill>
                  <a:srgbClr val="006600"/>
                </a:solidFill>
              </a:rPr>
              <a:t>For the security of </a:t>
            </a:r>
            <a:r>
              <a:rPr lang="en-US" sz="4300" b="1" i="1" dirty="0" err="1">
                <a:solidFill>
                  <a:srgbClr val="006600"/>
                </a:solidFill>
              </a:rPr>
              <a:t>Quraish</a:t>
            </a:r>
            <a:r>
              <a:rPr lang="en-US" sz="4300" b="1" i="1" dirty="0">
                <a:solidFill>
                  <a:srgbClr val="006600"/>
                </a:solidFill>
              </a:rPr>
              <a:t>. Their security during winter and summer journeys. Let them worship the Lord of this House. Who has fed them against hunger, and secured them against fear</a:t>
            </a:r>
            <a:r>
              <a:rPr lang="en-US" sz="4300" b="1" i="1" dirty="0" smtClean="0">
                <a:solidFill>
                  <a:srgbClr val="006600"/>
                </a:solidFill>
              </a:rPr>
              <a:t>.</a:t>
            </a:r>
          </a:p>
          <a:p>
            <a:r>
              <a:rPr lang="en-US" sz="4000" b="1" i="1" dirty="0" err="1">
                <a:solidFill>
                  <a:srgbClr val="006600"/>
                </a:solidFill>
              </a:rPr>
              <a:t>Eelāf</a:t>
            </a:r>
            <a:r>
              <a:rPr lang="en-US" sz="4000" b="1" i="1" dirty="0">
                <a:solidFill>
                  <a:srgbClr val="006600"/>
                </a:solidFill>
              </a:rPr>
              <a:t> </a:t>
            </a:r>
            <a:r>
              <a:rPr lang="en-US" sz="4000" dirty="0"/>
              <a:t>has several related meanings: </a:t>
            </a:r>
            <a:r>
              <a:rPr lang="en-US" sz="4000" b="1" dirty="0"/>
              <a:t>securing, bringing together, making something convenient, accustomed or habitual</a:t>
            </a:r>
            <a:r>
              <a:rPr lang="en-US" sz="4000" dirty="0"/>
              <a:t>. So </a:t>
            </a:r>
            <a:r>
              <a:rPr lang="en-US" sz="4000" b="1" dirty="0"/>
              <a:t>the extermination of those who had sought to destroy the </a:t>
            </a:r>
            <a:r>
              <a:rPr lang="en-US" sz="4000" b="1" dirty="0" err="1"/>
              <a:t>Kaʽbah</a:t>
            </a:r>
            <a:r>
              <a:rPr lang="en-US" sz="4000" b="1" dirty="0"/>
              <a:t> enabled the Quraysh to gather and come together in Makkah, to be safe and secure and to continue with their customary trade activities.</a:t>
            </a:r>
            <a:r>
              <a:rPr lang="en-US" sz="4000" dirty="0"/>
              <a:t> They were </a:t>
            </a:r>
            <a:r>
              <a:rPr lang="en-US" sz="4000" b="1" dirty="0"/>
              <a:t>being </a:t>
            </a:r>
            <a:r>
              <a:rPr lang="en-US" sz="4000" b="1" dirty="0" smtClean="0"/>
              <a:t>reminded </a:t>
            </a:r>
            <a:r>
              <a:rPr lang="en-US" sz="4000" b="1" dirty="0"/>
              <a:t>that this blessing was afforded to them by Allah, and hence, that gratitude and worship was due to only Allah.</a:t>
            </a:r>
            <a:r>
              <a:rPr lang="en-US" sz="4000" b="1" dirty="0">
                <a:solidFill>
                  <a:srgbClr val="006600"/>
                </a:solidFill>
              </a:rPr>
              <a:t> </a:t>
            </a:r>
            <a:r>
              <a:rPr lang="en-US" sz="4000" dirty="0"/>
              <a:t>Allah, the Exalted, honored the Quraysh with security, prosperity and prestige among the tribes of Arabia. </a:t>
            </a:r>
            <a:r>
              <a:rPr lang="en-US" sz="4000" b="1" dirty="0"/>
              <a:t>The privilege and reputation they had gained as custodians of the </a:t>
            </a:r>
            <a:r>
              <a:rPr lang="en-US" sz="4000" b="1" dirty="0" err="1"/>
              <a:t>Kaʽbah</a:t>
            </a:r>
            <a:r>
              <a:rPr lang="en-US" sz="4000" b="1" dirty="0"/>
              <a:t> allowed them to travel throughout the land without fear of being harmed or attacked by an enemy</a:t>
            </a:r>
            <a:r>
              <a:rPr lang="en-US" sz="4000" dirty="0"/>
              <a:t>. It also enabled them </a:t>
            </a:r>
            <a:r>
              <a:rPr lang="en-US" sz="4000" b="1" dirty="0"/>
              <a:t>to freely conduct commercial dealings with neighboring regions, and this was a source of abundant profits and great wealth. Every year their trade caravans would set out filled with goods, south toward Yemen in winter and north toward Syria and Palestine in summer. </a:t>
            </a:r>
            <a:endParaRPr lang="en-US" sz="4000" b="1" dirty="0" smtClean="0"/>
          </a:p>
          <a:p>
            <a:r>
              <a:rPr lang="en-US" sz="4000" b="1" dirty="0" smtClean="0">
                <a:solidFill>
                  <a:srgbClr val="006600"/>
                </a:solidFill>
              </a:rPr>
              <a:t>The </a:t>
            </a:r>
            <a:r>
              <a:rPr lang="en-US" sz="4000" b="1" dirty="0">
                <a:solidFill>
                  <a:srgbClr val="006600"/>
                </a:solidFill>
              </a:rPr>
              <a:t>Quraysh attained their blessings due to the House of Allah; it was the guardianship of His House which enhanced their rank and position in Arabia. </a:t>
            </a:r>
            <a:r>
              <a:rPr lang="en-US" sz="4000" dirty="0"/>
              <a:t>They themselves acknowledged that He was its Lord. </a:t>
            </a:r>
            <a:r>
              <a:rPr lang="en-US" sz="4000" b="1" dirty="0" smtClean="0">
                <a:solidFill>
                  <a:srgbClr val="006600"/>
                </a:solidFill>
              </a:rPr>
              <a:t>It was only appropriate that they should worship Him alone. </a:t>
            </a:r>
            <a:r>
              <a:rPr lang="en-US" sz="4000" b="1" dirty="0" smtClean="0"/>
              <a:t>He saved </a:t>
            </a:r>
            <a:r>
              <a:rPr lang="en-US" sz="4000" b="1" dirty="0"/>
              <a:t>them from the invasion of </a:t>
            </a:r>
            <a:r>
              <a:rPr lang="en-US" sz="4000" b="1" i="1" dirty="0" err="1">
                <a:solidFill>
                  <a:srgbClr val="006600"/>
                </a:solidFill>
              </a:rPr>
              <a:t>aṣḥāb</a:t>
            </a:r>
            <a:r>
              <a:rPr lang="en-US" sz="4000" b="1" i="1" dirty="0">
                <a:solidFill>
                  <a:srgbClr val="006600"/>
                </a:solidFill>
              </a:rPr>
              <a:t> al-feel </a:t>
            </a:r>
            <a:r>
              <a:rPr lang="en-US" sz="4000" b="1" dirty="0"/>
              <a:t>after they invoked Him alone for help. He prevented them from being harmed </a:t>
            </a:r>
            <a:r>
              <a:rPr lang="en-US" sz="4000" b="1" dirty="0" smtClean="0"/>
              <a:t>and </a:t>
            </a:r>
            <a:r>
              <a:rPr lang="en-US" sz="4000" b="1" dirty="0"/>
              <a:t>then favored them with prosperity. He protected them from hunger by enabling them to be successful in their business and trade. And He protected them from fear by giving them the respect of other tribes. All that they achieved was possible only through the help of the Lord of this House; therefore they should worship Allah alone.</a:t>
            </a:r>
            <a:endParaRPr lang="en-US" sz="4000" b="1" dirty="0" smtClean="0">
              <a:solidFill>
                <a:srgbClr val="C00000"/>
              </a:solidFill>
            </a:endParaRPr>
          </a:p>
          <a:p>
            <a:r>
              <a:rPr lang="en-US" sz="4000" b="1" dirty="0" smtClean="0">
                <a:solidFill>
                  <a:srgbClr val="C00000"/>
                </a:solidFill>
              </a:rPr>
              <a:t>DISCUSSION:</a:t>
            </a:r>
            <a:r>
              <a:rPr lang="en-US" sz="4000" b="1" i="1" dirty="0" smtClean="0">
                <a:solidFill>
                  <a:srgbClr val="006600"/>
                </a:solidFill>
              </a:rPr>
              <a:t> </a:t>
            </a:r>
            <a:r>
              <a:rPr lang="en-US" sz="4000" dirty="0"/>
              <a:t>1. </a:t>
            </a:r>
            <a:r>
              <a:rPr lang="en-US" sz="4000" dirty="0" err="1"/>
              <a:t>Eelāf</a:t>
            </a:r>
            <a:r>
              <a:rPr lang="en-US" sz="4000" dirty="0"/>
              <a:t> has several related meanings……complete. 2. Mention the favors Allah bestowed to Quraysh. </a:t>
            </a:r>
            <a:endParaRPr lang="en-US" sz="4000" b="1" dirty="0" smtClean="0"/>
          </a:p>
        </p:txBody>
      </p:sp>
    </p:spTree>
    <p:extLst>
      <p:ext uri="{BB962C8B-B14F-4D97-AF65-F5344CB8AC3E}">
        <p14:creationId xmlns:p14="http://schemas.microsoft.com/office/powerpoint/2010/main" val="2620246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a:xfrm>
            <a:off x="838200" y="1690688"/>
            <a:ext cx="10515600" cy="4837117"/>
          </a:xfrm>
        </p:spPr>
        <p:txBody>
          <a:bodyPr>
            <a:normAutofit/>
          </a:bodyPr>
          <a:lstStyle/>
          <a:p>
            <a:pPr marL="0" indent="0" algn="ctr">
              <a:buNone/>
            </a:pPr>
            <a:r>
              <a:rPr lang="en-US" b="1" dirty="0"/>
              <a:t>Lecture No. </a:t>
            </a:r>
            <a:r>
              <a:rPr lang="en-US" b="1" dirty="0" smtClean="0"/>
              <a:t>15 </a:t>
            </a:r>
            <a:endParaRPr lang="en-US" dirty="0" smtClean="0"/>
          </a:p>
          <a:p>
            <a:r>
              <a:rPr lang="en-US" sz="2400" b="1" dirty="0"/>
              <a:t>Tafseer of Surah </a:t>
            </a:r>
            <a:r>
              <a:rPr lang="en-US" sz="2400" b="1" dirty="0" smtClean="0"/>
              <a:t>al-</a:t>
            </a:r>
            <a:r>
              <a:rPr lang="en-US" sz="2400" b="1" dirty="0" err="1" smtClean="0"/>
              <a:t>Qari’ah</a:t>
            </a:r>
            <a:r>
              <a:rPr lang="en-US" sz="2400" b="1" dirty="0" smtClean="0"/>
              <a:t> </a:t>
            </a:r>
            <a:r>
              <a:rPr lang="en-US" sz="2400" b="1" dirty="0"/>
              <a:t>(no</a:t>
            </a:r>
            <a:r>
              <a:rPr lang="en-US" sz="2400" b="1" dirty="0" smtClean="0"/>
              <a:t>. 101</a:t>
            </a:r>
            <a:r>
              <a:rPr lang="en-US" sz="2400" b="1" baseline="30000" dirty="0" smtClean="0"/>
              <a:t>st</a:t>
            </a:r>
            <a:r>
              <a:rPr lang="en-US" sz="2400" b="1" dirty="0" smtClean="0"/>
              <a:t>)</a:t>
            </a:r>
            <a:endParaRPr lang="en-US" sz="2400" b="1" dirty="0"/>
          </a:p>
          <a:p>
            <a:r>
              <a:rPr lang="en-US" sz="2400" b="1" dirty="0" smtClean="0"/>
              <a:t>Tafseer </a:t>
            </a:r>
            <a:r>
              <a:rPr lang="en-US" sz="2400" b="1" dirty="0"/>
              <a:t>of Surah </a:t>
            </a:r>
            <a:r>
              <a:rPr lang="en-US" sz="2400" b="1" dirty="0" smtClean="0"/>
              <a:t>at-</a:t>
            </a:r>
            <a:r>
              <a:rPr lang="en-US" sz="2400" b="1" dirty="0" err="1" smtClean="0"/>
              <a:t>Takathur</a:t>
            </a:r>
            <a:r>
              <a:rPr lang="en-US" sz="2400" b="1" dirty="0" smtClean="0"/>
              <a:t> (</a:t>
            </a:r>
            <a:r>
              <a:rPr lang="en-US" sz="2400" b="1" dirty="0"/>
              <a:t>no. </a:t>
            </a:r>
            <a:r>
              <a:rPr lang="en-US" sz="2400" b="1" dirty="0" smtClean="0"/>
              <a:t>102</a:t>
            </a:r>
            <a:r>
              <a:rPr lang="en-US" sz="2400" b="1" baseline="30000" dirty="0" smtClean="0"/>
              <a:t>nd</a:t>
            </a:r>
            <a:r>
              <a:rPr lang="en-US" sz="2400" b="1" dirty="0" smtClean="0"/>
              <a:t>) </a:t>
            </a:r>
          </a:p>
          <a:p>
            <a:r>
              <a:rPr lang="en-US" sz="2400" b="1" dirty="0" smtClean="0"/>
              <a:t>Tafseer of Surah al-’</a:t>
            </a:r>
            <a:r>
              <a:rPr lang="en-US" sz="2400" b="1" dirty="0" err="1" smtClean="0"/>
              <a:t>Asr</a:t>
            </a:r>
            <a:r>
              <a:rPr lang="en-US" sz="2400" b="1" dirty="0" smtClean="0"/>
              <a:t> </a:t>
            </a:r>
            <a:r>
              <a:rPr lang="en-US" sz="2400" b="1" dirty="0"/>
              <a:t>(no. </a:t>
            </a:r>
            <a:r>
              <a:rPr lang="en-US" sz="2400" b="1" dirty="0" smtClean="0"/>
              <a:t>103</a:t>
            </a:r>
            <a:r>
              <a:rPr lang="en-US" sz="2400" b="1" baseline="30000" dirty="0" smtClean="0"/>
              <a:t>rd</a:t>
            </a:r>
            <a:r>
              <a:rPr lang="en-US" sz="2400" b="1" dirty="0" smtClean="0"/>
              <a:t>)</a:t>
            </a:r>
          </a:p>
          <a:p>
            <a:r>
              <a:rPr lang="en-US" sz="2400" b="1" dirty="0"/>
              <a:t>Tafseer of Surah </a:t>
            </a:r>
            <a:r>
              <a:rPr lang="en-US" sz="2400" b="1" dirty="0" smtClean="0"/>
              <a:t>al-</a:t>
            </a:r>
            <a:r>
              <a:rPr lang="en-US" sz="2400" b="1" dirty="0" err="1" smtClean="0"/>
              <a:t>Humazah</a:t>
            </a:r>
            <a:r>
              <a:rPr lang="en-US" sz="2400" b="1" dirty="0" smtClean="0"/>
              <a:t> </a:t>
            </a:r>
            <a:r>
              <a:rPr lang="en-US" sz="2400" b="1" dirty="0"/>
              <a:t>(no. </a:t>
            </a:r>
            <a:r>
              <a:rPr lang="en-US" sz="2400" b="1" dirty="0" smtClean="0"/>
              <a:t>104</a:t>
            </a:r>
            <a:r>
              <a:rPr lang="en-US" sz="2400" b="1" baseline="30000" dirty="0" smtClean="0"/>
              <a:t>th</a:t>
            </a:r>
            <a:r>
              <a:rPr lang="en-US" sz="2400" b="1" dirty="0" smtClean="0"/>
              <a:t>)</a:t>
            </a:r>
          </a:p>
          <a:p>
            <a:r>
              <a:rPr lang="en-US" sz="2400" b="1" dirty="0"/>
              <a:t>Tafseer of Surah </a:t>
            </a:r>
            <a:r>
              <a:rPr lang="en-US" sz="2400" b="1" dirty="0" smtClean="0"/>
              <a:t>al-Fil </a:t>
            </a:r>
            <a:r>
              <a:rPr lang="en-US" sz="2400" b="1" dirty="0"/>
              <a:t>(no. </a:t>
            </a:r>
            <a:r>
              <a:rPr lang="en-US" sz="2400" b="1" dirty="0" smtClean="0"/>
              <a:t>105th</a:t>
            </a:r>
            <a:r>
              <a:rPr lang="en-US" sz="2400" b="1" dirty="0"/>
              <a:t>)</a:t>
            </a:r>
          </a:p>
          <a:p>
            <a:r>
              <a:rPr lang="en-US" b="1" dirty="0"/>
              <a:t>Tafseer of Surah </a:t>
            </a:r>
            <a:r>
              <a:rPr lang="en-US" b="1" dirty="0" smtClean="0"/>
              <a:t>al-Quraysh </a:t>
            </a:r>
            <a:r>
              <a:rPr lang="en-US" b="1" dirty="0"/>
              <a:t>(no. </a:t>
            </a:r>
            <a:r>
              <a:rPr lang="en-US" b="1" dirty="0" smtClean="0"/>
              <a:t>106th)</a:t>
            </a:r>
            <a:endParaRPr lang="en-US" b="1" dirty="0"/>
          </a:p>
          <a:p>
            <a:endParaRPr lang="en-US" b="1"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2021-01-30</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dirty="0"/>
          </a:p>
        </p:txBody>
      </p:sp>
    </p:spTree>
    <p:extLst>
      <p:ext uri="{BB962C8B-B14F-4D97-AF65-F5344CB8AC3E}">
        <p14:creationId xmlns:p14="http://schemas.microsoft.com/office/powerpoint/2010/main" val="108321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Tafseer of Surah al-</a:t>
            </a:r>
            <a:r>
              <a:rPr lang="en-US" sz="3200" dirty="0" err="1"/>
              <a:t>Qari’ah</a:t>
            </a:r>
            <a:r>
              <a:rPr lang="en-US" sz="3200" dirty="0"/>
              <a:t>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
        <p:nvSpPr>
          <p:cNvPr id="3" name="Content Placeholder 2"/>
          <p:cNvSpPr>
            <a:spLocks noGrp="1"/>
          </p:cNvSpPr>
          <p:nvPr>
            <p:ph idx="1"/>
          </p:nvPr>
        </p:nvSpPr>
        <p:spPr>
          <a:xfrm>
            <a:off x="838200" y="1690688"/>
            <a:ext cx="10515600" cy="4837118"/>
          </a:xfrm>
        </p:spPr>
        <p:txBody>
          <a:bodyPr>
            <a:normAutofit fontScale="92500" lnSpcReduction="20000"/>
          </a:bodyPr>
          <a:lstStyle/>
          <a:p>
            <a:r>
              <a:rPr lang="en-US" b="1" dirty="0">
                <a:solidFill>
                  <a:srgbClr val="C00000"/>
                </a:solidFill>
              </a:rPr>
              <a:t>Name-</a:t>
            </a:r>
            <a:r>
              <a:rPr lang="en-US" dirty="0">
                <a:solidFill>
                  <a:srgbClr val="C00000"/>
                </a:solidFill>
              </a:rPr>
              <a:t> </a:t>
            </a:r>
            <a:r>
              <a:rPr lang="en-US" dirty="0"/>
              <a:t>The Surah takes its name from its first word </a:t>
            </a:r>
            <a:r>
              <a:rPr lang="en-US" b="1" i="1" dirty="0">
                <a:solidFill>
                  <a:srgbClr val="006600"/>
                </a:solidFill>
              </a:rPr>
              <a:t>al- </a:t>
            </a:r>
            <a:r>
              <a:rPr lang="en-US" b="1" i="1" dirty="0" err="1" smtClean="0">
                <a:solidFill>
                  <a:srgbClr val="006600"/>
                </a:solidFill>
              </a:rPr>
              <a:t>qari`ah</a:t>
            </a:r>
            <a:r>
              <a:rPr lang="en-US" b="1" i="1" dirty="0">
                <a:solidFill>
                  <a:srgbClr val="006600"/>
                </a:solidFill>
              </a:rPr>
              <a:t> </a:t>
            </a:r>
            <a:r>
              <a:rPr lang="en-US" dirty="0" smtClean="0"/>
              <a:t>(</a:t>
            </a:r>
            <a:r>
              <a:rPr lang="en-US" b="1" dirty="0" smtClean="0">
                <a:solidFill>
                  <a:srgbClr val="006600"/>
                </a:solidFill>
              </a:rPr>
              <a:t>The Striking </a:t>
            </a:r>
            <a:r>
              <a:rPr lang="en-US" b="1" dirty="0">
                <a:solidFill>
                  <a:srgbClr val="006600"/>
                </a:solidFill>
              </a:rPr>
              <a:t>O</a:t>
            </a:r>
            <a:r>
              <a:rPr lang="en-US" b="1" dirty="0" smtClean="0">
                <a:solidFill>
                  <a:srgbClr val="006600"/>
                </a:solidFill>
              </a:rPr>
              <a:t>ne/The Shocker/The </a:t>
            </a:r>
            <a:r>
              <a:rPr lang="en-US" b="1" dirty="0">
                <a:solidFill>
                  <a:srgbClr val="006600"/>
                </a:solidFill>
              </a:rPr>
              <a:t>Disaster</a:t>
            </a:r>
            <a:r>
              <a:rPr lang="en-US" dirty="0"/>
              <a:t>).</a:t>
            </a:r>
          </a:p>
          <a:p>
            <a:r>
              <a:rPr lang="en-US" b="1" dirty="0" smtClean="0">
                <a:solidFill>
                  <a:srgbClr val="C00000"/>
                </a:solidFill>
              </a:rPr>
              <a:t>Theme </a:t>
            </a:r>
            <a:r>
              <a:rPr lang="en-US" b="1" dirty="0">
                <a:solidFill>
                  <a:srgbClr val="C00000"/>
                </a:solidFill>
              </a:rPr>
              <a:t>and Subject </a:t>
            </a:r>
            <a:r>
              <a:rPr lang="en-US" b="1" dirty="0" smtClean="0">
                <a:solidFill>
                  <a:srgbClr val="C00000"/>
                </a:solidFill>
              </a:rPr>
              <a:t>Matter- </a:t>
            </a:r>
            <a:r>
              <a:rPr lang="en-US" dirty="0"/>
              <a:t>This is not only a name but also the title of its subject </a:t>
            </a:r>
            <a:r>
              <a:rPr lang="en-US" dirty="0" smtClean="0"/>
              <a:t>matter. </a:t>
            </a:r>
            <a:r>
              <a:rPr lang="en-US" dirty="0" err="1" smtClean="0">
                <a:solidFill>
                  <a:srgbClr val="C00000"/>
                </a:solidFill>
              </a:rPr>
              <a:t>AlQāri`ah</a:t>
            </a:r>
            <a:r>
              <a:rPr lang="en-US" dirty="0" smtClean="0">
                <a:solidFill>
                  <a:srgbClr val="C00000"/>
                </a:solidFill>
              </a:rPr>
              <a:t> </a:t>
            </a:r>
            <a:r>
              <a:rPr lang="en-US" dirty="0">
                <a:solidFill>
                  <a:srgbClr val="C00000"/>
                </a:solidFill>
              </a:rPr>
              <a:t>refers to the Resurrection or </a:t>
            </a:r>
            <a:r>
              <a:rPr lang="en-US" dirty="0" err="1">
                <a:solidFill>
                  <a:srgbClr val="C00000"/>
                </a:solidFill>
              </a:rPr>
              <a:t>Qiyāmah</a:t>
            </a:r>
            <a:r>
              <a:rPr lang="en-US" dirty="0"/>
              <a:t>. The </a:t>
            </a:r>
            <a:r>
              <a:rPr lang="en-US" dirty="0" err="1"/>
              <a:t>sūrah's</a:t>
            </a:r>
            <a:r>
              <a:rPr lang="en-US" dirty="0"/>
              <a:t> subject matter includes the stages of the Hereafter in totality, from the Resurrection to the outcome of Allah's Judgement.</a:t>
            </a:r>
            <a:endParaRPr lang="en-US" dirty="0" smtClean="0"/>
          </a:p>
          <a:p>
            <a:r>
              <a:rPr lang="en-US" b="1" dirty="0" smtClean="0">
                <a:solidFill>
                  <a:srgbClr val="C00000"/>
                </a:solidFill>
              </a:rPr>
              <a:t>Period of Revelation-</a:t>
            </a:r>
            <a:r>
              <a:rPr lang="en-US" dirty="0" smtClean="0">
                <a:solidFill>
                  <a:srgbClr val="C00000"/>
                </a:solidFill>
              </a:rPr>
              <a:t> </a:t>
            </a:r>
            <a:r>
              <a:rPr lang="en-US" dirty="0"/>
              <a:t>There is no dispute about its being a </a:t>
            </a:r>
            <a:r>
              <a:rPr lang="en-US" dirty="0" err="1">
                <a:solidFill>
                  <a:srgbClr val="C00000"/>
                </a:solidFill>
              </a:rPr>
              <a:t>Makki</a:t>
            </a:r>
            <a:r>
              <a:rPr lang="en-US" dirty="0">
                <a:solidFill>
                  <a:srgbClr val="C00000"/>
                </a:solidFill>
              </a:rPr>
              <a:t> Surah</a:t>
            </a:r>
            <a:r>
              <a:rPr lang="en-US" dirty="0"/>
              <a:t>. Its contents show that this too is </a:t>
            </a:r>
            <a:r>
              <a:rPr lang="en-US" dirty="0">
                <a:solidFill>
                  <a:srgbClr val="C00000"/>
                </a:solidFill>
              </a:rPr>
              <a:t>one of the earliest </a:t>
            </a:r>
            <a:r>
              <a:rPr lang="en-US" dirty="0" err="1">
                <a:solidFill>
                  <a:srgbClr val="C00000"/>
                </a:solidFill>
              </a:rPr>
              <a:t>Surahs</a:t>
            </a:r>
            <a:r>
              <a:rPr lang="en-US" dirty="0">
                <a:solidFill>
                  <a:srgbClr val="C00000"/>
                </a:solidFill>
              </a:rPr>
              <a:t> to be revealed at Makkah</a:t>
            </a:r>
            <a:r>
              <a:rPr lang="en-US" dirty="0"/>
              <a:t>.</a:t>
            </a:r>
          </a:p>
        </p:txBody>
      </p:sp>
    </p:spTree>
    <p:extLst>
      <p:ext uri="{BB962C8B-B14F-4D97-AF65-F5344CB8AC3E}">
        <p14:creationId xmlns:p14="http://schemas.microsoft.com/office/powerpoint/2010/main" val="4043379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BC24215-148D-7C46-B329-C3A34890EE5B}"/>
              </a:ext>
            </a:extLst>
          </p:cNvPr>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a:extLst>
              <a:ext uri="{FF2B5EF4-FFF2-40B4-BE49-F238E27FC236}">
                <a16:creationId xmlns:a16="http://schemas.microsoft.com/office/drawing/2014/main" id="{6423ACA8-18B5-464B-8691-146DA53007CC}"/>
              </a:ext>
            </a:extLst>
          </p:cNvPr>
          <p:cNvSpPr>
            <a:spLocks noGrp="1"/>
          </p:cNvSpPr>
          <p:nvPr>
            <p:ph type="sldNum" sz="quarter" idx="12"/>
          </p:nvPr>
        </p:nvSpPr>
        <p:spPr/>
        <p:txBody>
          <a:bodyPr/>
          <a:lstStyle/>
          <a:p>
            <a:fld id="{C8784B88-F3D9-6A4F-9660-1A0A1E561ED7}" type="slidenum">
              <a:rPr lang="en-US" smtClean="0"/>
              <a:t>4</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058726"/>
          </a:xfrm>
        </p:spPr>
        <p:txBody>
          <a:bodyPr>
            <a:normAutofit/>
          </a:bodyPr>
          <a:lstStyle/>
          <a:p>
            <a:r>
              <a:rPr lang="en-US" sz="2800" dirty="0" err="1"/>
              <a:t>Tafseer</a:t>
            </a:r>
            <a:r>
              <a:rPr lang="en-US" sz="2800" dirty="0"/>
              <a:t> of Surah </a:t>
            </a:r>
            <a:r>
              <a:rPr lang="en-US" sz="2800" dirty="0" smtClean="0"/>
              <a:t>al-</a:t>
            </a:r>
            <a:r>
              <a:rPr lang="en-US" sz="2800" dirty="0" err="1" smtClean="0"/>
              <a:t>Qari’ah</a:t>
            </a:r>
            <a:r>
              <a:rPr lang="en-US" sz="2800" dirty="0" smtClean="0"/>
              <a:t>: </a:t>
            </a:r>
            <a:r>
              <a:rPr lang="en-US" sz="2800" dirty="0" err="1"/>
              <a:t>Ayaat</a:t>
            </a:r>
            <a:r>
              <a:rPr lang="en-US" sz="2800" dirty="0"/>
              <a:t> </a:t>
            </a:r>
            <a:r>
              <a:rPr lang="en-US" sz="2800" dirty="0" smtClean="0"/>
              <a:t>1-5 - The </a:t>
            </a:r>
            <a:r>
              <a:rPr lang="en-US" sz="2800" dirty="0"/>
              <a:t>Condition of Mankind on the Day of Judgment </a:t>
            </a:r>
          </a:p>
        </p:txBody>
      </p:sp>
      <p:pic>
        <p:nvPicPr>
          <p:cNvPr id="3" name="Content Placeholder 2"/>
          <p:cNvPicPr>
            <a:picLocks noGrp="1" noChangeAspect="1"/>
          </p:cNvPicPr>
          <p:nvPr>
            <p:ph idx="1"/>
          </p:nvPr>
        </p:nvPicPr>
        <p:blipFill>
          <a:blip r:embed="rId2"/>
          <a:stretch>
            <a:fillRect/>
          </a:stretch>
        </p:blipFill>
        <p:spPr>
          <a:xfrm>
            <a:off x="2194559" y="1423852"/>
            <a:ext cx="7432767" cy="2085486"/>
          </a:xfrm>
          <a:prstGeom prst="rect">
            <a:avLst/>
          </a:prstGeom>
        </p:spPr>
      </p:pic>
      <p:sp>
        <p:nvSpPr>
          <p:cNvPr id="10" name="Rectangle 9"/>
          <p:cNvSpPr/>
          <p:nvPr/>
        </p:nvSpPr>
        <p:spPr>
          <a:xfrm>
            <a:off x="838200" y="3482041"/>
            <a:ext cx="10515600" cy="3139321"/>
          </a:xfrm>
          <a:prstGeom prst="rect">
            <a:avLst/>
          </a:prstGeom>
        </p:spPr>
        <p:txBody>
          <a:bodyPr wrap="square">
            <a:spAutoFit/>
          </a:bodyPr>
          <a:lstStyle/>
          <a:p>
            <a:r>
              <a:rPr lang="en-US" dirty="0"/>
              <a:t>These first three verses are </a:t>
            </a:r>
            <a:r>
              <a:rPr lang="en-US" b="1" dirty="0"/>
              <a:t>very similar in style and meaning to those at the beginning of </a:t>
            </a:r>
            <a:r>
              <a:rPr lang="en-US" b="1" dirty="0" err="1"/>
              <a:t>Sūrah</a:t>
            </a:r>
            <a:r>
              <a:rPr lang="en-US" b="1" dirty="0"/>
              <a:t> al-</a:t>
            </a:r>
            <a:r>
              <a:rPr lang="en-US" b="1" dirty="0" err="1"/>
              <a:t>Ḥāqqah</a:t>
            </a:r>
            <a:r>
              <a:rPr lang="en-US" b="1" dirty="0"/>
              <a:t>, where al-</a:t>
            </a:r>
            <a:r>
              <a:rPr lang="en-US" b="1" dirty="0" err="1"/>
              <a:t>Qāriʽah</a:t>
            </a:r>
            <a:r>
              <a:rPr lang="en-US" b="1" dirty="0"/>
              <a:t> is mentioned as well</a:t>
            </a:r>
            <a:r>
              <a:rPr lang="en-US" dirty="0"/>
              <a:t>. Repetition of the word within a question form serves to create additional interest and impatience in the listener to know what will </a:t>
            </a:r>
            <a:r>
              <a:rPr lang="en-US" dirty="0" smtClean="0"/>
              <a:t>follow. </a:t>
            </a:r>
            <a:r>
              <a:rPr lang="en-US" b="1" i="1" dirty="0">
                <a:solidFill>
                  <a:srgbClr val="006600"/>
                </a:solidFill>
              </a:rPr>
              <a:t>"Al-</a:t>
            </a:r>
            <a:r>
              <a:rPr lang="en-US" b="1" i="1" dirty="0" err="1">
                <a:solidFill>
                  <a:srgbClr val="006600"/>
                </a:solidFill>
              </a:rPr>
              <a:t>Qāri‘ah</a:t>
            </a:r>
            <a:r>
              <a:rPr lang="en-US" b="1" i="1" dirty="0">
                <a:solidFill>
                  <a:srgbClr val="006600"/>
                </a:solidFill>
              </a:rPr>
              <a:t>"</a:t>
            </a:r>
            <a:r>
              <a:rPr lang="en-US" dirty="0"/>
              <a:t> literally means </a:t>
            </a:r>
            <a:r>
              <a:rPr lang="en-US" b="1" dirty="0">
                <a:solidFill>
                  <a:srgbClr val="006600"/>
                </a:solidFill>
              </a:rPr>
              <a:t>"the Striker," or something which strikes</a:t>
            </a:r>
            <a:r>
              <a:rPr lang="en-US" dirty="0">
                <a:solidFill>
                  <a:srgbClr val="006600"/>
                </a:solidFill>
              </a:rPr>
              <a:t>, causing an earsplitting noise which startles and terrifies the creation. </a:t>
            </a:r>
            <a:r>
              <a:rPr lang="en-US" dirty="0"/>
              <a:t>In Arabic, it also carries the meaning of </a:t>
            </a:r>
            <a:r>
              <a:rPr lang="en-US" b="1" dirty="0">
                <a:solidFill>
                  <a:srgbClr val="006600"/>
                </a:solidFill>
              </a:rPr>
              <a:t>an overwhelming calamity, one never before experienced and greater than any other.</a:t>
            </a:r>
            <a:r>
              <a:rPr lang="en-US" dirty="0"/>
              <a:t> It is another </a:t>
            </a:r>
            <a:r>
              <a:rPr lang="en-US" b="1" dirty="0">
                <a:solidFill>
                  <a:srgbClr val="006600"/>
                </a:solidFill>
              </a:rPr>
              <a:t>name for </a:t>
            </a:r>
            <a:r>
              <a:rPr lang="en-US" b="1" dirty="0" err="1">
                <a:solidFill>
                  <a:srgbClr val="006600"/>
                </a:solidFill>
              </a:rPr>
              <a:t>alQiyāmah</a:t>
            </a:r>
            <a:r>
              <a:rPr lang="en-US" dirty="0"/>
              <a:t>, and refers to the indescribable destruction of the entire universe on the Last </a:t>
            </a:r>
            <a:r>
              <a:rPr lang="en-US" dirty="0" smtClean="0"/>
              <a:t>Day. </a:t>
            </a:r>
            <a:r>
              <a:rPr lang="en-US" dirty="0"/>
              <a:t>After having been expelled from their graves, people will be running about in panic and confusion like moths around a lamp. As they witness the fearful alterations in creation, they will experience the earth's shifting and shaking. They will see </a:t>
            </a:r>
            <a:r>
              <a:rPr lang="en-US" b="1" dirty="0">
                <a:solidFill>
                  <a:srgbClr val="006600"/>
                </a:solidFill>
              </a:rPr>
              <a:t>the mountains, once solid, beginning to disintegrate, appearing like pieces of soft wool of various colors and textures, being blown into the air. Then, everyone will be gathered before Allah for the Judgement.</a:t>
            </a:r>
          </a:p>
        </p:txBody>
      </p:sp>
    </p:spTree>
    <p:extLst>
      <p:ext uri="{BB962C8B-B14F-4D97-AF65-F5344CB8AC3E}">
        <p14:creationId xmlns:p14="http://schemas.microsoft.com/office/powerpoint/2010/main" val="410493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254668"/>
          </a:xfrm>
        </p:spPr>
        <p:txBody>
          <a:bodyPr>
            <a:normAutofit/>
          </a:bodyPr>
          <a:lstStyle/>
          <a:p>
            <a:r>
              <a:rPr lang="en-US" sz="2800" dirty="0" err="1"/>
              <a:t>Tafseer</a:t>
            </a:r>
            <a:r>
              <a:rPr lang="en-US" sz="2800" dirty="0"/>
              <a:t> of Surah </a:t>
            </a:r>
            <a:r>
              <a:rPr lang="en-US" sz="2800" dirty="0" smtClean="0"/>
              <a:t>al-</a:t>
            </a:r>
            <a:r>
              <a:rPr lang="en-US" sz="2800" dirty="0" err="1" smtClean="0"/>
              <a:t>Qari’ah</a:t>
            </a:r>
            <a:r>
              <a:rPr lang="en-US" sz="2800" dirty="0" smtClean="0"/>
              <a:t>: </a:t>
            </a:r>
            <a:r>
              <a:rPr lang="en-US" sz="2800" dirty="0" err="1"/>
              <a:t>Ayaat</a:t>
            </a:r>
            <a:r>
              <a:rPr lang="en-US" sz="2800" dirty="0"/>
              <a:t> </a:t>
            </a:r>
            <a:r>
              <a:rPr lang="en-US" sz="2800" dirty="0" smtClean="0"/>
              <a:t>6-11 – </a:t>
            </a:r>
            <a:br>
              <a:rPr lang="en-US" sz="2800" dirty="0" smtClean="0"/>
            </a:br>
            <a:r>
              <a:rPr lang="en-US" sz="2800" dirty="0" smtClean="0"/>
              <a:t>When </a:t>
            </a:r>
            <a:r>
              <a:rPr lang="en-US" sz="2800" dirty="0"/>
              <a:t>Deeds will be Measured</a:t>
            </a:r>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58726"/>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dirty="0" smtClean="0"/>
              <a:t/>
            </a:r>
            <a:br>
              <a:rPr lang="en-US" dirty="0" smtClean="0"/>
            </a:br>
            <a:endParaRPr lang="en-US" dirty="0"/>
          </a:p>
        </p:txBody>
      </p:sp>
      <p:sp>
        <p:nvSpPr>
          <p:cNvPr id="2" name="Content Placeholder 1"/>
          <p:cNvSpPr>
            <a:spLocks noGrp="1"/>
          </p:cNvSpPr>
          <p:nvPr>
            <p:ph idx="1"/>
          </p:nvPr>
        </p:nvSpPr>
        <p:spPr>
          <a:xfrm>
            <a:off x="627017" y="1728652"/>
            <a:ext cx="10972799" cy="4799154"/>
          </a:xfrm>
        </p:spPr>
        <p:txBody>
          <a:bodyPr>
            <a:normAutofit/>
          </a:bodyPr>
          <a:lstStyle/>
          <a:p>
            <a:r>
              <a:rPr lang="en-US" sz="1800" dirty="0" smtClean="0"/>
              <a:t> </a:t>
            </a:r>
            <a:endParaRPr lang="en-US" sz="1800" dirty="0"/>
          </a:p>
        </p:txBody>
      </p:sp>
      <p:pic>
        <p:nvPicPr>
          <p:cNvPr id="3" name="Picture 2"/>
          <p:cNvPicPr>
            <a:picLocks noChangeAspect="1"/>
          </p:cNvPicPr>
          <p:nvPr/>
        </p:nvPicPr>
        <p:blipFill>
          <a:blip r:embed="rId2"/>
          <a:stretch>
            <a:fillRect/>
          </a:stretch>
        </p:blipFill>
        <p:spPr>
          <a:xfrm>
            <a:off x="2390503" y="1363527"/>
            <a:ext cx="7328263" cy="2163444"/>
          </a:xfrm>
          <a:prstGeom prst="rect">
            <a:avLst/>
          </a:prstGeom>
        </p:spPr>
      </p:pic>
      <p:sp>
        <p:nvSpPr>
          <p:cNvPr id="6" name="Rectangle 5"/>
          <p:cNvSpPr/>
          <p:nvPr/>
        </p:nvSpPr>
        <p:spPr>
          <a:xfrm>
            <a:off x="990600" y="3679371"/>
            <a:ext cx="10363200" cy="2862322"/>
          </a:xfrm>
          <a:prstGeom prst="rect">
            <a:avLst/>
          </a:prstGeom>
        </p:spPr>
        <p:txBody>
          <a:bodyPr wrap="square">
            <a:spAutoFit/>
          </a:bodyPr>
          <a:lstStyle/>
          <a:p>
            <a:r>
              <a:rPr lang="en-US" dirty="0" smtClean="0"/>
              <a:t>Those </a:t>
            </a:r>
            <a:r>
              <a:rPr lang="en-US" dirty="0"/>
              <a:t>good deeds which have been accepted by Allah will outweigh that of the bad deeds, which lighten and subtract from </a:t>
            </a:r>
            <a:r>
              <a:rPr lang="en-US" dirty="0" smtClean="0"/>
              <a:t>it. </a:t>
            </a:r>
            <a:r>
              <a:rPr lang="en-US" b="1" i="1" dirty="0" err="1">
                <a:solidFill>
                  <a:srgbClr val="006600"/>
                </a:solidFill>
              </a:rPr>
              <a:t>Mawāzeen</a:t>
            </a:r>
            <a:r>
              <a:rPr lang="en-US" dirty="0"/>
              <a:t> is also the plural of </a:t>
            </a:r>
            <a:r>
              <a:rPr lang="en-US" b="1" i="1" dirty="0" err="1">
                <a:solidFill>
                  <a:srgbClr val="006600"/>
                </a:solidFill>
              </a:rPr>
              <a:t>mawzūn</a:t>
            </a:r>
            <a:r>
              <a:rPr lang="en-US" dirty="0"/>
              <a:t>, which refers to </a:t>
            </a:r>
            <a:r>
              <a:rPr lang="en-US" b="1" dirty="0">
                <a:solidFill>
                  <a:srgbClr val="006600"/>
                </a:solidFill>
              </a:rPr>
              <a:t>what is weighed – i.e., the deeds</a:t>
            </a:r>
            <a:r>
              <a:rPr lang="en-US" dirty="0"/>
              <a:t>. </a:t>
            </a:r>
            <a:r>
              <a:rPr lang="en-US" b="1" dirty="0">
                <a:solidFill>
                  <a:srgbClr val="006600"/>
                </a:solidFill>
              </a:rPr>
              <a:t>The righteous person's good deeds will have enough weight to earn him a place in Paradise</a:t>
            </a:r>
            <a:r>
              <a:rPr lang="en-US" dirty="0"/>
              <a:t>, where his eternal life will be one of ease, contentment and </a:t>
            </a:r>
            <a:r>
              <a:rPr lang="en-US" dirty="0" smtClean="0"/>
              <a:t>pleasure. </a:t>
            </a:r>
            <a:r>
              <a:rPr lang="en-US" b="1" dirty="0">
                <a:solidFill>
                  <a:srgbClr val="006600"/>
                </a:solidFill>
              </a:rPr>
              <a:t>But bad deeds will lighten the scale and show that the wrongdoer is worthy of punishment. </a:t>
            </a:r>
            <a:r>
              <a:rPr lang="en-US" dirty="0"/>
              <a:t>The scale of his good deeds will be light due to the abundance of his bad deeds. Thus, he will be condemned to the pit of </a:t>
            </a:r>
            <a:r>
              <a:rPr lang="en-US" dirty="0" smtClean="0"/>
              <a:t>Hellfire. </a:t>
            </a:r>
            <a:r>
              <a:rPr lang="en-US" b="1" dirty="0">
                <a:solidFill>
                  <a:srgbClr val="006600"/>
                </a:solidFill>
              </a:rPr>
              <a:t>The final question and its brief answer emphasize the fact that not only will it be a terrifying abyss, but it will be one full of raging fire from which there is no escape. </a:t>
            </a:r>
            <a:endParaRPr lang="en-US" b="1" dirty="0" smtClean="0">
              <a:solidFill>
                <a:srgbClr val="006600"/>
              </a:solidFill>
            </a:endParaRPr>
          </a:p>
          <a:p>
            <a:r>
              <a:rPr lang="en-US" b="1" dirty="0" smtClean="0">
                <a:solidFill>
                  <a:srgbClr val="C00000"/>
                </a:solidFill>
              </a:rPr>
              <a:t>DISCUSSION:</a:t>
            </a:r>
            <a:r>
              <a:rPr lang="en-US" dirty="0" smtClean="0"/>
              <a:t> 1</a:t>
            </a:r>
            <a:r>
              <a:rPr lang="en-US" dirty="0"/>
              <a:t>. Describe some of the awesome occurrences that will take place at the Final Hour. </a:t>
            </a:r>
            <a:endParaRPr lang="en-US" dirty="0" smtClean="0"/>
          </a:p>
          <a:p>
            <a:r>
              <a:rPr lang="en-US" dirty="0"/>
              <a:t> </a:t>
            </a:r>
            <a:r>
              <a:rPr lang="en-US" dirty="0" smtClean="0"/>
              <a:t>                       2</a:t>
            </a:r>
            <a:r>
              <a:rPr lang="en-US" dirty="0"/>
              <a:t>. The Surah mentions the scale. Explain it. </a:t>
            </a:r>
          </a:p>
        </p:txBody>
      </p:sp>
    </p:spTree>
    <p:extLst>
      <p:ext uri="{BB962C8B-B14F-4D97-AF65-F5344CB8AC3E}">
        <p14:creationId xmlns:p14="http://schemas.microsoft.com/office/powerpoint/2010/main" val="4182467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3" name="Content Placeholder 2"/>
          <p:cNvSpPr>
            <a:spLocks noGrp="1"/>
          </p:cNvSpPr>
          <p:nvPr>
            <p:ph idx="1"/>
          </p:nvPr>
        </p:nvSpPr>
        <p:spPr>
          <a:xfrm>
            <a:off x="990599" y="1619794"/>
            <a:ext cx="10515601" cy="4908012"/>
          </a:xfrm>
        </p:spPr>
        <p:txBody>
          <a:bodyPr>
            <a:noAutofit/>
          </a:bodyPr>
          <a:lstStyle/>
          <a:p>
            <a:r>
              <a:rPr lang="en-US" sz="2000" b="1" dirty="0">
                <a:solidFill>
                  <a:srgbClr val="C00000"/>
                </a:solidFill>
              </a:rPr>
              <a:t>Name-</a:t>
            </a:r>
            <a:r>
              <a:rPr lang="en-US" sz="2000" dirty="0">
                <a:solidFill>
                  <a:srgbClr val="C00000"/>
                </a:solidFill>
              </a:rPr>
              <a:t> </a:t>
            </a:r>
            <a:r>
              <a:rPr lang="en-US" sz="2000" dirty="0"/>
              <a:t>from the word </a:t>
            </a:r>
            <a:r>
              <a:rPr lang="en-US" sz="2000" b="1" i="1" dirty="0">
                <a:solidFill>
                  <a:srgbClr val="006600"/>
                </a:solidFill>
              </a:rPr>
              <a:t>at </a:t>
            </a:r>
            <a:r>
              <a:rPr lang="en-US" sz="2000" b="1" i="1" dirty="0" err="1">
                <a:solidFill>
                  <a:srgbClr val="006600"/>
                </a:solidFill>
              </a:rPr>
              <a:t>takathur</a:t>
            </a:r>
            <a:r>
              <a:rPr lang="en-US" sz="2000" b="1" i="1" dirty="0">
                <a:solidFill>
                  <a:srgbClr val="006600"/>
                </a:solidFill>
              </a:rPr>
              <a:t> </a:t>
            </a:r>
            <a:r>
              <a:rPr lang="en-US" sz="2000" dirty="0"/>
              <a:t>(</a:t>
            </a:r>
            <a:r>
              <a:rPr lang="en-US" sz="2000" b="1" dirty="0">
                <a:solidFill>
                  <a:srgbClr val="006600"/>
                </a:solidFill>
              </a:rPr>
              <a:t>The Piling Up (of Worldly Things)/</a:t>
            </a:r>
            <a:r>
              <a:rPr lang="en-US" sz="2000" b="1" dirty="0" smtClean="0">
                <a:solidFill>
                  <a:srgbClr val="006600"/>
                </a:solidFill>
              </a:rPr>
              <a:t>The </a:t>
            </a:r>
            <a:r>
              <a:rPr lang="en-US" sz="2000" b="1" dirty="0">
                <a:solidFill>
                  <a:srgbClr val="006600"/>
                </a:solidFill>
              </a:rPr>
              <a:t>Mutual Rivalry/Abundance</a:t>
            </a:r>
            <a:r>
              <a:rPr lang="en-US" sz="2000" dirty="0"/>
              <a:t>) in the first verse</a:t>
            </a:r>
            <a:r>
              <a:rPr lang="en-US" sz="2000" dirty="0" smtClean="0"/>
              <a:t>.</a:t>
            </a:r>
          </a:p>
          <a:p>
            <a:r>
              <a:rPr lang="en-US" sz="2000" b="1" dirty="0" smtClean="0">
                <a:solidFill>
                  <a:srgbClr val="C00000"/>
                </a:solidFill>
              </a:rPr>
              <a:t>Theme and Subject Matter- </a:t>
            </a:r>
            <a:r>
              <a:rPr lang="en-US" sz="2000" dirty="0"/>
              <a:t>In this </a:t>
            </a:r>
            <a:r>
              <a:rPr lang="en-US" sz="2000" dirty="0" err="1"/>
              <a:t>sūrah</a:t>
            </a:r>
            <a:r>
              <a:rPr lang="en-US" sz="2000" dirty="0"/>
              <a:t> people have been warned of the evil consequences of obsession with worldly matters to the degree that it becomes akin to worship. Such individuals spend their lives in the acquisition of more and more wealth, material benefits, pleasures, position and power, publicizing and boasting about their achievements. </a:t>
            </a:r>
            <a:endParaRPr lang="en-US" sz="2000" dirty="0" smtClean="0"/>
          </a:p>
          <a:p>
            <a:r>
              <a:rPr lang="en-US" sz="2000" b="1" dirty="0" smtClean="0">
                <a:solidFill>
                  <a:srgbClr val="C00000"/>
                </a:solidFill>
              </a:rPr>
              <a:t>Period </a:t>
            </a:r>
            <a:r>
              <a:rPr lang="en-US" sz="2000" b="1" dirty="0">
                <a:solidFill>
                  <a:srgbClr val="C00000"/>
                </a:solidFill>
              </a:rPr>
              <a:t>of Revelation-</a:t>
            </a:r>
            <a:r>
              <a:rPr lang="en-US" sz="2000" dirty="0">
                <a:solidFill>
                  <a:srgbClr val="C00000"/>
                </a:solidFill>
              </a:rPr>
              <a:t> </a:t>
            </a:r>
            <a:r>
              <a:rPr lang="en-US" sz="2000" dirty="0" smtClean="0"/>
              <a:t>There </a:t>
            </a:r>
            <a:r>
              <a:rPr lang="en-US" sz="2000" dirty="0"/>
              <a:t>are some traditions, on the basis of which it is considered a </a:t>
            </a:r>
            <a:r>
              <a:rPr lang="en-US" sz="2000" dirty="0" err="1"/>
              <a:t>Madani</a:t>
            </a:r>
            <a:r>
              <a:rPr lang="en-US" sz="2000" dirty="0"/>
              <a:t> </a:t>
            </a:r>
            <a:r>
              <a:rPr lang="en-US" sz="2000" dirty="0" smtClean="0"/>
              <a:t>Surah, but a </a:t>
            </a:r>
            <a:r>
              <a:rPr lang="en-US" sz="2000" dirty="0"/>
              <a:t>great majority of the commentators are agreed that </a:t>
            </a:r>
            <a:r>
              <a:rPr lang="en-US" sz="2000" dirty="0">
                <a:solidFill>
                  <a:srgbClr val="C00000"/>
                </a:solidFill>
              </a:rPr>
              <a:t>this Surah is </a:t>
            </a:r>
            <a:r>
              <a:rPr lang="en-US" sz="2000" dirty="0" err="1">
                <a:solidFill>
                  <a:srgbClr val="C00000"/>
                </a:solidFill>
              </a:rPr>
              <a:t>Makki</a:t>
            </a:r>
            <a:r>
              <a:rPr lang="en-US" sz="2000" dirty="0"/>
              <a:t>.</a:t>
            </a:r>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058727"/>
          </a:xfrm>
        </p:spPr>
        <p:txBody>
          <a:bodyPr>
            <a:normAutofit/>
          </a:bodyPr>
          <a:lstStyle/>
          <a:p>
            <a:r>
              <a:rPr lang="en-US" sz="2800" dirty="0"/>
              <a:t>Tafseer of Surah at-</a:t>
            </a:r>
            <a:r>
              <a:rPr lang="en-US" sz="2800" dirty="0" err="1"/>
              <a:t>Takathur</a:t>
            </a:r>
            <a:r>
              <a:rPr lang="en-US" sz="2800" dirty="0"/>
              <a:t> </a:t>
            </a:r>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58726"/>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990600" y="365126"/>
            <a:ext cx="10515600" cy="12037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5300" dirty="0" smtClean="0"/>
              <a:t/>
            </a:r>
            <a:br>
              <a:rPr lang="en-US" sz="5300" dirty="0" smtClean="0"/>
            </a:br>
            <a:endParaRPr lang="en-US" sz="5300" dirty="0"/>
          </a:p>
        </p:txBody>
      </p:sp>
    </p:spTree>
    <p:extLst>
      <p:ext uri="{BB962C8B-B14F-4D97-AF65-F5344CB8AC3E}">
        <p14:creationId xmlns:p14="http://schemas.microsoft.com/office/powerpoint/2010/main" val="1178547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1"/>
            <a:ext cx="10515600" cy="889543"/>
          </a:xfrm>
        </p:spPr>
        <p:txBody>
          <a:bodyPr>
            <a:noAutofit/>
          </a:bodyPr>
          <a:lstStyle/>
          <a:p>
            <a:r>
              <a:rPr lang="en-US" sz="2800" dirty="0"/>
              <a:t/>
            </a:r>
            <a:br>
              <a:rPr lang="en-US" sz="2800" dirty="0"/>
            </a:br>
            <a:r>
              <a:rPr lang="en-US" sz="2800" dirty="0"/>
              <a:t/>
            </a:r>
            <a:br>
              <a:rPr lang="en-US" sz="2800" dirty="0"/>
            </a:b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a:t>Tafseer of Surah </a:t>
            </a:r>
            <a:r>
              <a:rPr lang="en-US" sz="2800" dirty="0" smtClean="0"/>
              <a:t>at-</a:t>
            </a:r>
            <a:r>
              <a:rPr lang="en-US" sz="2800" dirty="0" err="1" smtClean="0"/>
              <a:t>Takathur</a:t>
            </a:r>
            <a:r>
              <a:rPr lang="en-US" sz="2800" dirty="0" smtClean="0"/>
              <a:t> –</a:t>
            </a:r>
          </a:p>
          <a:p>
            <a:r>
              <a:rPr lang="en-US" sz="2800" dirty="0" smtClean="0"/>
              <a:t>The </a:t>
            </a:r>
            <a:r>
              <a:rPr lang="en-US" sz="2800" dirty="0"/>
              <a:t>Piling Up (of Worldly Things</a:t>
            </a:r>
            <a:r>
              <a:rPr lang="en-US" sz="2800" dirty="0" smtClean="0"/>
              <a:t>)</a:t>
            </a:r>
            <a:endParaRPr lang="en-US" sz="2800" dirty="0"/>
          </a:p>
        </p:txBody>
      </p:sp>
      <p:sp>
        <p:nvSpPr>
          <p:cNvPr id="3" name="Content Placeholder 2"/>
          <p:cNvSpPr>
            <a:spLocks noGrp="1"/>
          </p:cNvSpPr>
          <p:nvPr>
            <p:ph idx="1"/>
          </p:nvPr>
        </p:nvSpPr>
        <p:spPr>
          <a:xfrm>
            <a:off x="483326" y="1619795"/>
            <a:ext cx="11207931" cy="4908011"/>
          </a:xfrm>
        </p:spPr>
        <p:txBody>
          <a:bodyPr>
            <a:normAutofit fontScale="85000" lnSpcReduction="20000"/>
          </a:bodyPr>
          <a:lstStyle/>
          <a:p>
            <a:pPr marL="0" indent="0" algn="r" rtl="1">
              <a:buNone/>
            </a:pPr>
            <a:r>
              <a:rPr lang="ar-EG" sz="2000" b="1" dirty="0" smtClean="0">
                <a:solidFill>
                  <a:srgbClr val="006600"/>
                </a:solidFill>
              </a:rPr>
              <a:t>أَلْهَـكُمُ التَّكَّاثُرُ</a:t>
            </a:r>
            <a:r>
              <a:rPr lang="en-US" sz="2000" b="1" dirty="0">
                <a:solidFill>
                  <a:srgbClr val="006600"/>
                </a:solidFill>
              </a:rPr>
              <a:t> </a:t>
            </a:r>
            <a:r>
              <a:rPr lang="en-US" sz="2000" b="1" dirty="0" smtClean="0">
                <a:solidFill>
                  <a:srgbClr val="006600"/>
                </a:solidFill>
              </a:rPr>
              <a:t>-</a:t>
            </a:r>
            <a:r>
              <a:rPr lang="ar-EG" sz="2000" b="1" i="1" dirty="0" smtClean="0">
                <a:solidFill>
                  <a:srgbClr val="006600"/>
                </a:solidFill>
              </a:rPr>
              <a:t>حَتَّى </a:t>
            </a:r>
            <a:r>
              <a:rPr lang="ar-EG" sz="2000" b="1" i="1" dirty="0">
                <a:solidFill>
                  <a:srgbClr val="006600"/>
                </a:solidFill>
              </a:rPr>
              <a:t>زُرْتُمُ </a:t>
            </a:r>
            <a:r>
              <a:rPr lang="ar-EG" sz="2000" b="1" i="1" dirty="0" smtClean="0">
                <a:solidFill>
                  <a:srgbClr val="006600"/>
                </a:solidFill>
              </a:rPr>
              <a:t>الْمَقَابِرَ</a:t>
            </a:r>
            <a:r>
              <a:rPr lang="en-US" sz="2000" b="1" i="1" dirty="0">
                <a:solidFill>
                  <a:srgbClr val="006600"/>
                </a:solidFill>
              </a:rPr>
              <a:t> </a:t>
            </a:r>
            <a:r>
              <a:rPr lang="en-US" sz="2000" b="1" i="1" dirty="0" smtClean="0">
                <a:solidFill>
                  <a:srgbClr val="006600"/>
                </a:solidFill>
              </a:rPr>
              <a:t> -</a:t>
            </a:r>
            <a:r>
              <a:rPr lang="ar-EG" sz="2000" b="1" i="1" dirty="0" smtClean="0">
                <a:solidFill>
                  <a:srgbClr val="006600"/>
                </a:solidFill>
              </a:rPr>
              <a:t>كَلاَّ </a:t>
            </a:r>
            <a:r>
              <a:rPr lang="ar-EG" sz="2000" b="1" i="1" dirty="0">
                <a:solidFill>
                  <a:srgbClr val="006600"/>
                </a:solidFill>
              </a:rPr>
              <a:t>سَوْفَ تَعْلَمُونَ – ثُمَّ كَلاَّ سَوْفَ تَعْلَمُونَ</a:t>
            </a:r>
            <a:r>
              <a:rPr lang="en-US" sz="2000" b="1" dirty="0" smtClean="0">
                <a:solidFill>
                  <a:srgbClr val="006600"/>
                </a:solidFill>
              </a:rPr>
              <a:t> - </a:t>
            </a:r>
            <a:r>
              <a:rPr lang="ar-EG" sz="2000" b="1" dirty="0" smtClean="0">
                <a:solidFill>
                  <a:srgbClr val="006600"/>
                </a:solidFill>
              </a:rPr>
              <a:t>كَلاَّ </a:t>
            </a:r>
            <a:r>
              <a:rPr lang="ar-EG" sz="2000" b="1" dirty="0">
                <a:solidFill>
                  <a:srgbClr val="006600"/>
                </a:solidFill>
              </a:rPr>
              <a:t>لَوْ تَعْلَمُونَ عِلْمَ </a:t>
            </a:r>
            <a:r>
              <a:rPr lang="ar-EG" sz="2000" b="1" dirty="0" smtClean="0">
                <a:solidFill>
                  <a:srgbClr val="006600"/>
                </a:solidFill>
              </a:rPr>
              <a:t>الْيَقِينِ</a:t>
            </a:r>
            <a:r>
              <a:rPr lang="en-US" sz="2000" b="1" dirty="0" smtClean="0">
                <a:solidFill>
                  <a:srgbClr val="006600"/>
                </a:solidFill>
              </a:rPr>
              <a:t> - </a:t>
            </a:r>
            <a:r>
              <a:rPr lang="ar-EG" sz="2000" b="1" dirty="0">
                <a:solidFill>
                  <a:srgbClr val="006600"/>
                </a:solidFill>
              </a:rPr>
              <a:t>لَتَرَوُنَّ </a:t>
            </a:r>
            <a:r>
              <a:rPr lang="ar-EG" sz="2000" b="1" dirty="0" smtClean="0">
                <a:solidFill>
                  <a:srgbClr val="006600"/>
                </a:solidFill>
              </a:rPr>
              <a:t>الْجَحِيمَ</a:t>
            </a:r>
            <a:r>
              <a:rPr lang="en-US" sz="2000" b="1" dirty="0" smtClean="0">
                <a:solidFill>
                  <a:srgbClr val="006600"/>
                </a:solidFill>
              </a:rPr>
              <a:t> - </a:t>
            </a:r>
            <a:r>
              <a:rPr lang="ar-EG" sz="2000" b="1" dirty="0">
                <a:solidFill>
                  <a:srgbClr val="006600"/>
                </a:solidFill>
              </a:rPr>
              <a:t>ثُمَّ لَتَرَوُنَّهَا عَيْنَ </a:t>
            </a:r>
            <a:r>
              <a:rPr lang="ar-EG" sz="2000" b="1" dirty="0" smtClean="0">
                <a:solidFill>
                  <a:srgbClr val="006600"/>
                </a:solidFill>
              </a:rPr>
              <a:t>الْيَقِينِ</a:t>
            </a:r>
            <a:r>
              <a:rPr lang="en-US" sz="2000" b="1" dirty="0" smtClean="0">
                <a:solidFill>
                  <a:srgbClr val="006600"/>
                </a:solidFill>
              </a:rPr>
              <a:t> - </a:t>
            </a:r>
            <a:r>
              <a:rPr lang="ar-EG" sz="2000" b="1" dirty="0">
                <a:solidFill>
                  <a:srgbClr val="006600"/>
                </a:solidFill>
              </a:rPr>
              <a:t>ثُمَّ لَتُسْـَلُنَّ يَوْمَئِذٍ عَنِ </a:t>
            </a:r>
            <a:r>
              <a:rPr lang="ar-EG" sz="2000" b="1" dirty="0" smtClean="0">
                <a:solidFill>
                  <a:srgbClr val="006600"/>
                </a:solidFill>
              </a:rPr>
              <a:t>النَّعِيمِ</a:t>
            </a:r>
            <a:endParaRPr lang="ar-EG" sz="2000" dirty="0"/>
          </a:p>
          <a:p>
            <a:r>
              <a:rPr lang="en-US" sz="1600" b="1" i="1" dirty="0">
                <a:solidFill>
                  <a:srgbClr val="006600"/>
                </a:solidFill>
              </a:rPr>
              <a:t>“The piling up of worldly things diverts you.” “Until you visit the grave.” “Nay! Soon you will know. Then Nay! Soon you will know.” “Nay! If you only knew with knowledge of certainty.” “Surely, you all shall see the hellfire.” “Then you shall most certainly see it with certainty of sight.” “Then surely, you will be asked </a:t>
            </a:r>
            <a:r>
              <a:rPr lang="en-US" sz="1600" b="1" i="1" dirty="0" smtClean="0">
                <a:solidFill>
                  <a:srgbClr val="006600"/>
                </a:solidFill>
              </a:rPr>
              <a:t>that </a:t>
            </a:r>
            <a:r>
              <a:rPr lang="en-US" sz="1600" b="1" i="1" dirty="0">
                <a:solidFill>
                  <a:srgbClr val="006600"/>
                </a:solidFill>
              </a:rPr>
              <a:t>day about the pleasures</a:t>
            </a:r>
            <a:r>
              <a:rPr lang="en-US" sz="1600" b="1" i="1" dirty="0" smtClean="0">
                <a:solidFill>
                  <a:srgbClr val="006600"/>
                </a:solidFill>
              </a:rPr>
              <a:t>.”</a:t>
            </a:r>
          </a:p>
          <a:p>
            <a:r>
              <a:rPr lang="en-US" sz="1600" dirty="0"/>
              <a:t>Most people become </a:t>
            </a:r>
            <a:r>
              <a:rPr lang="en-US" sz="1600" b="1" dirty="0"/>
              <a:t>absorbed in the affairs of this world to the point that they forget about the Hereafter. </a:t>
            </a:r>
            <a:r>
              <a:rPr lang="en-US" sz="1600" dirty="0"/>
              <a:t>They </a:t>
            </a:r>
            <a:r>
              <a:rPr lang="en-US" sz="1600" b="1" dirty="0"/>
              <a:t>spend their lives collecting wealth and pursuing pleasures, contending with one another for that while neglecting important duties</a:t>
            </a:r>
            <a:r>
              <a:rPr lang="en-US" sz="1600" dirty="0"/>
              <a:t>. This pursuit </a:t>
            </a:r>
            <a:r>
              <a:rPr lang="en-US" sz="1600" b="1" dirty="0"/>
              <a:t>so occupies them that they are left with no time or desire for worship of their </a:t>
            </a:r>
            <a:r>
              <a:rPr lang="en-US" sz="1600" b="1" dirty="0" smtClean="0"/>
              <a:t>Lord</a:t>
            </a:r>
            <a:r>
              <a:rPr lang="en-US" sz="1600" dirty="0" smtClean="0"/>
              <a:t>. </a:t>
            </a:r>
            <a:r>
              <a:rPr lang="en-US" sz="1600" dirty="0"/>
              <a:t>Allah repeatedly threatens the deniers and warns believers against making the same </a:t>
            </a:r>
            <a:r>
              <a:rPr lang="en-US" sz="1600" dirty="0" smtClean="0"/>
              <a:t>mistake. </a:t>
            </a:r>
            <a:r>
              <a:rPr lang="en-US" sz="1600" dirty="0"/>
              <a:t>Each one will be reminded of all that he did, and he will know </a:t>
            </a:r>
            <a:r>
              <a:rPr lang="en-US" sz="1600" dirty="0" smtClean="0"/>
              <a:t>it. </a:t>
            </a:r>
            <a:r>
              <a:rPr lang="en-US" sz="1600" dirty="0"/>
              <a:t>After </a:t>
            </a:r>
            <a:r>
              <a:rPr lang="en-US" sz="1600" b="1" dirty="0"/>
              <a:t>twice confirming that everyone will surely know the truth of every matter after </a:t>
            </a:r>
            <a:r>
              <a:rPr lang="en-US" sz="1600" b="1" dirty="0" smtClean="0"/>
              <a:t>death.</a:t>
            </a:r>
            <a:r>
              <a:rPr lang="en-US" sz="1600" dirty="0" smtClean="0"/>
              <a:t> </a:t>
            </a:r>
            <a:r>
              <a:rPr lang="en-US" sz="1600" dirty="0"/>
              <a:t>Allah addresses mankind in the present </a:t>
            </a:r>
            <a:r>
              <a:rPr lang="en-US" sz="1600" dirty="0" smtClean="0"/>
              <a:t>life. </a:t>
            </a:r>
            <a:r>
              <a:rPr lang="en-US" sz="1600" dirty="0"/>
              <a:t>Moreover, </a:t>
            </a:r>
            <a:r>
              <a:rPr lang="en-US" sz="1600" b="1" dirty="0"/>
              <a:t>people will most certainly see the Hellfire with their own eyes, but those destined for Paradise will not be harmed by that; rather they will be grateful and overjoyed for having been saved from it. </a:t>
            </a:r>
            <a:r>
              <a:rPr lang="en-US" sz="1600" dirty="0"/>
              <a:t>Only the heedless who had neglected their responsibilities and committed crimes will be compelled to enter </a:t>
            </a:r>
            <a:r>
              <a:rPr lang="en-US" sz="1600" dirty="0" smtClean="0"/>
              <a:t>it. </a:t>
            </a:r>
            <a:r>
              <a:rPr lang="en-US" sz="1600" dirty="0">
                <a:solidFill>
                  <a:srgbClr val="006600"/>
                </a:solidFill>
              </a:rPr>
              <a:t>They will be questioned at the Judgement about </a:t>
            </a:r>
            <a:r>
              <a:rPr lang="en-US" sz="1600" b="1" i="1" dirty="0">
                <a:solidFill>
                  <a:srgbClr val="006600"/>
                </a:solidFill>
              </a:rPr>
              <a:t>an-</a:t>
            </a:r>
            <a:r>
              <a:rPr lang="en-US" sz="1600" b="1" i="1" dirty="0" err="1">
                <a:solidFill>
                  <a:srgbClr val="006600"/>
                </a:solidFill>
              </a:rPr>
              <a:t>naʽeem</a:t>
            </a:r>
            <a:r>
              <a:rPr lang="en-US" sz="1600" dirty="0"/>
              <a:t>, the </a:t>
            </a:r>
            <a:r>
              <a:rPr lang="en-US" sz="1600" dirty="0">
                <a:solidFill>
                  <a:srgbClr val="006600"/>
                </a:solidFill>
              </a:rPr>
              <a:t>good and pleasant state of comfort, satisfaction and advantage granted </a:t>
            </a:r>
            <a:r>
              <a:rPr lang="en-US" sz="1600" dirty="0"/>
              <a:t>them in the world by their Lord. </a:t>
            </a:r>
            <a:endParaRPr lang="en-US" sz="1600" dirty="0" smtClean="0"/>
          </a:p>
          <a:p>
            <a:r>
              <a:rPr lang="en-US" sz="1600" b="1" dirty="0" smtClean="0">
                <a:solidFill>
                  <a:srgbClr val="C00000"/>
                </a:solidFill>
              </a:rPr>
              <a:t>DISCUSSION:</a:t>
            </a:r>
            <a:r>
              <a:rPr lang="en-US" sz="1600" dirty="0" smtClean="0"/>
              <a:t> 1</a:t>
            </a:r>
            <a:r>
              <a:rPr lang="en-US" sz="1600" dirty="0"/>
              <a:t>. </a:t>
            </a:r>
            <a:r>
              <a:rPr lang="en-US" sz="1600" dirty="0" smtClean="0"/>
              <a:t>What </a:t>
            </a:r>
            <a:r>
              <a:rPr lang="en-US" sz="1600" dirty="0"/>
              <a:t>is the aim of repetition for the word “</a:t>
            </a:r>
            <a:r>
              <a:rPr lang="en-US" sz="1600" b="1" i="1" dirty="0" err="1">
                <a:solidFill>
                  <a:srgbClr val="006600"/>
                </a:solidFill>
              </a:rPr>
              <a:t>Kalla</a:t>
            </a:r>
            <a:r>
              <a:rPr lang="en-US" sz="1600" dirty="0"/>
              <a:t>”?</a:t>
            </a:r>
          </a:p>
          <a:p>
            <a:endParaRPr lang="en-US" sz="1600" dirty="0">
              <a:solidFill>
                <a:srgbClr val="006600"/>
              </a:solidFill>
            </a:endParaRPr>
          </a:p>
        </p:txBody>
      </p:sp>
    </p:spTree>
    <p:extLst>
      <p:ext uri="{BB962C8B-B14F-4D97-AF65-F5344CB8AC3E}">
        <p14:creationId xmlns:p14="http://schemas.microsoft.com/office/powerpoint/2010/main" val="947992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normAutofit/>
          </a:bodyPr>
          <a:lstStyle/>
          <a:p>
            <a:r>
              <a:rPr lang="en-US" sz="3200" dirty="0"/>
              <a:t>Tafseer of Surah al-’</a:t>
            </a:r>
            <a:r>
              <a:rPr lang="en-US" sz="3200" dirty="0" err="1"/>
              <a:t>Asr</a:t>
            </a:r>
            <a:r>
              <a:rPr lang="en-US" sz="3200" dirty="0"/>
              <a:t>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3" name="Content Placeholder 2"/>
          <p:cNvSpPr>
            <a:spLocks noGrp="1"/>
          </p:cNvSpPr>
          <p:nvPr>
            <p:ph idx="1"/>
          </p:nvPr>
        </p:nvSpPr>
        <p:spPr>
          <a:xfrm>
            <a:off x="838200" y="1802674"/>
            <a:ext cx="10515600" cy="4725132"/>
          </a:xfrm>
        </p:spPr>
        <p:txBody>
          <a:bodyPr>
            <a:normAutofit fontScale="70000" lnSpcReduction="20000"/>
          </a:bodyPr>
          <a:lstStyle/>
          <a:p>
            <a:r>
              <a:rPr lang="en-US" sz="2800" b="1" dirty="0">
                <a:solidFill>
                  <a:srgbClr val="C00000"/>
                </a:solidFill>
              </a:rPr>
              <a:t>Name-</a:t>
            </a:r>
            <a:r>
              <a:rPr lang="en-US" sz="2800" dirty="0">
                <a:solidFill>
                  <a:srgbClr val="C00000"/>
                </a:solidFill>
              </a:rPr>
              <a:t> </a:t>
            </a:r>
            <a:r>
              <a:rPr lang="en-US" sz="2800" dirty="0"/>
              <a:t>from the word </a:t>
            </a:r>
            <a:r>
              <a:rPr lang="en-US" sz="2800" b="1" i="1" dirty="0">
                <a:solidFill>
                  <a:srgbClr val="006600"/>
                </a:solidFill>
              </a:rPr>
              <a:t>al-`</a:t>
            </a:r>
            <a:r>
              <a:rPr lang="en-US" sz="2800" b="1" i="1" dirty="0" err="1">
                <a:solidFill>
                  <a:srgbClr val="006600"/>
                </a:solidFill>
              </a:rPr>
              <a:t>asr</a:t>
            </a:r>
            <a:r>
              <a:rPr lang="en-US" sz="2800" b="1" i="1" dirty="0">
                <a:solidFill>
                  <a:srgbClr val="006600"/>
                </a:solidFill>
              </a:rPr>
              <a:t> </a:t>
            </a:r>
            <a:r>
              <a:rPr lang="en-US" sz="2800" dirty="0" smtClean="0"/>
              <a:t>(</a:t>
            </a:r>
            <a:r>
              <a:rPr lang="en-US" sz="2800" b="1" dirty="0">
                <a:solidFill>
                  <a:srgbClr val="006600"/>
                </a:solidFill>
              </a:rPr>
              <a:t>The </a:t>
            </a:r>
            <a:r>
              <a:rPr lang="en-US" sz="2800" b="1" dirty="0" smtClean="0">
                <a:solidFill>
                  <a:srgbClr val="006600"/>
                </a:solidFill>
              </a:rPr>
              <a:t>Time/The </a:t>
            </a:r>
            <a:r>
              <a:rPr lang="en-US" sz="2800" b="1" dirty="0">
                <a:solidFill>
                  <a:srgbClr val="006600"/>
                </a:solidFill>
              </a:rPr>
              <a:t>Declining </a:t>
            </a:r>
            <a:r>
              <a:rPr lang="en-US" sz="2800" b="1" dirty="0" smtClean="0">
                <a:solidFill>
                  <a:srgbClr val="006600"/>
                </a:solidFill>
              </a:rPr>
              <a:t>Day</a:t>
            </a:r>
            <a:r>
              <a:rPr lang="en-US" sz="2800" dirty="0" smtClean="0"/>
              <a:t>) occurring </a:t>
            </a:r>
            <a:r>
              <a:rPr lang="en-US" sz="2800" dirty="0"/>
              <a:t>in the first verse</a:t>
            </a:r>
            <a:r>
              <a:rPr lang="en-US" sz="2800" dirty="0" smtClean="0"/>
              <a:t>.</a:t>
            </a:r>
          </a:p>
          <a:p>
            <a:r>
              <a:rPr lang="en-US" sz="2800" b="1" dirty="0" smtClean="0">
                <a:solidFill>
                  <a:srgbClr val="C00000"/>
                </a:solidFill>
              </a:rPr>
              <a:t>Theme </a:t>
            </a:r>
            <a:r>
              <a:rPr lang="en-US" sz="2800" b="1" dirty="0">
                <a:solidFill>
                  <a:srgbClr val="C00000"/>
                </a:solidFill>
              </a:rPr>
              <a:t>and Subject Matter- </a:t>
            </a:r>
            <a:r>
              <a:rPr lang="en-US" sz="2800" dirty="0"/>
              <a:t>This </a:t>
            </a:r>
            <a:r>
              <a:rPr lang="en-US" sz="2800" dirty="0" err="1"/>
              <a:t>sūrah</a:t>
            </a:r>
            <a:r>
              <a:rPr lang="en-US" sz="2800" dirty="0"/>
              <a:t> is an unparalleled example of comprehensiveness in one sentence. It declares in a clear and concise way that there is </a:t>
            </a:r>
            <a:r>
              <a:rPr lang="en-US" sz="2800" b="1" dirty="0">
                <a:solidFill>
                  <a:srgbClr val="C00000"/>
                </a:solidFill>
              </a:rPr>
              <a:t>no good in mankind without faith and good deeds </a:t>
            </a:r>
            <a:r>
              <a:rPr lang="en-US" sz="2800" dirty="0"/>
              <a:t>and it outlines the complete structure upon which to base an Islamic life. </a:t>
            </a:r>
            <a:r>
              <a:rPr lang="en-US" sz="2800" dirty="0" err="1" smtClean="0">
                <a:solidFill>
                  <a:srgbClr val="C00000"/>
                </a:solidFill>
              </a:rPr>
              <a:t>Imām</a:t>
            </a:r>
            <a:r>
              <a:rPr lang="en-US" sz="2800" dirty="0" smtClean="0">
                <a:solidFill>
                  <a:srgbClr val="C00000"/>
                </a:solidFill>
              </a:rPr>
              <a:t> </a:t>
            </a:r>
            <a:r>
              <a:rPr lang="en-US" sz="2800" dirty="0">
                <a:solidFill>
                  <a:srgbClr val="C00000"/>
                </a:solidFill>
              </a:rPr>
              <a:t>ash-</a:t>
            </a:r>
            <a:r>
              <a:rPr lang="en-US" sz="2800" dirty="0" err="1">
                <a:solidFill>
                  <a:srgbClr val="C00000"/>
                </a:solidFill>
              </a:rPr>
              <a:t>Shāfiʽī</a:t>
            </a:r>
            <a:r>
              <a:rPr lang="en-US" sz="2800" dirty="0">
                <a:solidFill>
                  <a:srgbClr val="C00000"/>
                </a:solidFill>
              </a:rPr>
              <a:t> stated that if people only reflected well on this </a:t>
            </a:r>
            <a:r>
              <a:rPr lang="en-US" sz="2800" dirty="0" err="1">
                <a:solidFill>
                  <a:srgbClr val="C00000"/>
                </a:solidFill>
              </a:rPr>
              <a:t>sūrah</a:t>
            </a:r>
            <a:r>
              <a:rPr lang="en-US" sz="2800" dirty="0">
                <a:solidFill>
                  <a:srgbClr val="C00000"/>
                </a:solidFill>
              </a:rPr>
              <a:t>, it would be sufficient for </a:t>
            </a:r>
            <a:r>
              <a:rPr lang="en-US" sz="2800" dirty="0" smtClean="0">
                <a:solidFill>
                  <a:srgbClr val="C00000"/>
                </a:solidFill>
              </a:rPr>
              <a:t>them (to be guided). </a:t>
            </a:r>
          </a:p>
          <a:p>
            <a:r>
              <a:rPr lang="en-US" sz="2800" b="1" dirty="0" smtClean="0">
                <a:solidFill>
                  <a:srgbClr val="C00000"/>
                </a:solidFill>
              </a:rPr>
              <a:t>Period </a:t>
            </a:r>
            <a:r>
              <a:rPr lang="en-US" sz="2800" b="1" dirty="0">
                <a:solidFill>
                  <a:srgbClr val="C00000"/>
                </a:solidFill>
              </a:rPr>
              <a:t>of Revelation-</a:t>
            </a:r>
            <a:r>
              <a:rPr lang="en-US" sz="2800" dirty="0">
                <a:solidFill>
                  <a:srgbClr val="C00000"/>
                </a:solidFill>
              </a:rPr>
              <a:t> </a:t>
            </a:r>
            <a:r>
              <a:rPr lang="en-US" dirty="0"/>
              <a:t>A</a:t>
            </a:r>
            <a:r>
              <a:rPr lang="en-US" dirty="0" smtClean="0"/>
              <a:t> </a:t>
            </a:r>
            <a:r>
              <a:rPr lang="en-US" dirty="0"/>
              <a:t>great majority of the commentators opine that </a:t>
            </a:r>
            <a:r>
              <a:rPr lang="en-US" dirty="0">
                <a:solidFill>
                  <a:srgbClr val="C00000"/>
                </a:solidFill>
              </a:rPr>
              <a:t>it is </a:t>
            </a:r>
            <a:r>
              <a:rPr lang="en-US" dirty="0" err="1">
                <a:solidFill>
                  <a:srgbClr val="C00000"/>
                </a:solidFill>
              </a:rPr>
              <a:t>Makki</a:t>
            </a:r>
            <a:r>
              <a:rPr lang="en-US" dirty="0"/>
              <a:t>; its subject matter also testifies that it must have been </a:t>
            </a:r>
            <a:r>
              <a:rPr lang="en-US" b="1" dirty="0"/>
              <a:t>sent down in the earliest stage at Makkah, when the message of Islam was being presented in brief but highly impressive sentences so that the listeners who heard them once could not forget them even if they wanted to, for they were automatically committed to memory.</a:t>
            </a:r>
          </a:p>
        </p:txBody>
      </p:sp>
    </p:spTree>
    <p:extLst>
      <p:ext uri="{BB962C8B-B14F-4D97-AF65-F5344CB8AC3E}">
        <p14:creationId xmlns:p14="http://schemas.microsoft.com/office/powerpoint/2010/main" val="3528585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4790"/>
          </a:xfrm>
        </p:spPr>
        <p:txBody>
          <a:bodyPr>
            <a:normAutofit/>
          </a:bodyPr>
          <a:lstStyle/>
          <a:p>
            <a:r>
              <a:rPr lang="en-US" sz="3200" dirty="0"/>
              <a:t>Tafseer of Surah al-’</a:t>
            </a:r>
            <a:r>
              <a:rPr lang="en-US" sz="3200" dirty="0" err="1"/>
              <a:t>Asr</a:t>
            </a:r>
            <a:r>
              <a:rPr lang="en-US" sz="3200" dirty="0"/>
              <a:t> </a:t>
            </a:r>
          </a:p>
        </p:txBody>
      </p:sp>
      <p:sp>
        <p:nvSpPr>
          <p:cNvPr id="4" name="Date Placeholder 3"/>
          <p:cNvSpPr>
            <a:spLocks noGrp="1"/>
          </p:cNvSpPr>
          <p:nvPr>
            <p:ph type="dt" sz="half" idx="10"/>
          </p:nvPr>
        </p:nvSpPr>
        <p:spPr/>
        <p:txBody>
          <a:bodyPr/>
          <a:lstStyle/>
          <a:p>
            <a:fld id="{2D9057BC-CE48-CD4C-AF3D-B9C2E384CD7B}" type="datetime1">
              <a:rPr lang="en-CA" smtClean="0"/>
              <a:t>2021-01-30</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3" name="Content Placeholder 2"/>
          <p:cNvSpPr>
            <a:spLocks noGrp="1"/>
          </p:cNvSpPr>
          <p:nvPr>
            <p:ph idx="1"/>
          </p:nvPr>
        </p:nvSpPr>
        <p:spPr>
          <a:xfrm>
            <a:off x="470263" y="1319350"/>
            <a:ext cx="11234057" cy="5434147"/>
          </a:xfrm>
        </p:spPr>
        <p:txBody>
          <a:bodyPr>
            <a:normAutofit fontScale="47500" lnSpcReduction="20000"/>
          </a:bodyPr>
          <a:lstStyle/>
          <a:p>
            <a:pPr algn="r" rtl="1"/>
            <a:r>
              <a:rPr lang="en-US" sz="4400" b="1" dirty="0" smtClean="0">
                <a:solidFill>
                  <a:srgbClr val="006600"/>
                </a:solidFill>
              </a:rPr>
              <a:t>                          </a:t>
            </a:r>
            <a:r>
              <a:rPr lang="ar-EG" sz="4400" b="1" dirty="0" smtClean="0">
                <a:solidFill>
                  <a:srgbClr val="006600"/>
                </a:solidFill>
              </a:rPr>
              <a:t>وَالْعَصْرِ- </a:t>
            </a:r>
            <a:r>
              <a:rPr lang="ar-EG" sz="4400" b="1" dirty="0">
                <a:solidFill>
                  <a:srgbClr val="006600"/>
                </a:solidFill>
              </a:rPr>
              <a:t>إِنَّ الإِنسَـنَ لَفِى </a:t>
            </a:r>
            <a:r>
              <a:rPr lang="ar-EG" sz="4400" b="1" dirty="0" smtClean="0">
                <a:solidFill>
                  <a:srgbClr val="006600"/>
                </a:solidFill>
              </a:rPr>
              <a:t>خُسْرٍ</a:t>
            </a:r>
            <a:r>
              <a:rPr lang="en-US" sz="4400" b="1" dirty="0" smtClean="0">
                <a:solidFill>
                  <a:srgbClr val="006600"/>
                </a:solidFill>
              </a:rPr>
              <a:t> -</a:t>
            </a:r>
            <a:r>
              <a:rPr lang="ar-EG" sz="4400" b="1" dirty="0">
                <a:solidFill>
                  <a:srgbClr val="006600"/>
                </a:solidFill>
              </a:rPr>
              <a:t>إِلاَّ الَّذِينَ ءَامَنُواْ وَعَمِلُواْ الصَّـلِحَـتِ وَتَوَاصَوْاْ بِالْحَقِّ وَتَوَاصَوْاْ بِالصَّبْرِ</a:t>
            </a:r>
          </a:p>
          <a:p>
            <a:r>
              <a:rPr lang="en-US" sz="2900" b="1" i="1" dirty="0" smtClean="0">
                <a:solidFill>
                  <a:srgbClr val="006600"/>
                </a:solidFill>
              </a:rPr>
              <a:t>“By </a:t>
            </a:r>
            <a:r>
              <a:rPr lang="en-US" sz="2900" b="1" i="1" dirty="0">
                <a:solidFill>
                  <a:srgbClr val="006600"/>
                </a:solidFill>
              </a:rPr>
              <a:t>Time. The human being is in </a:t>
            </a:r>
            <a:r>
              <a:rPr lang="en-US" sz="2900" b="1" i="1" dirty="0" smtClean="0">
                <a:solidFill>
                  <a:srgbClr val="006600"/>
                </a:solidFill>
              </a:rPr>
              <a:t>loss. Except </a:t>
            </a:r>
            <a:r>
              <a:rPr lang="en-US" sz="2900" b="1" i="1" dirty="0">
                <a:solidFill>
                  <a:srgbClr val="006600"/>
                </a:solidFill>
              </a:rPr>
              <a:t>those who believe, and do good works, and recommend truth, and recommend patience</a:t>
            </a:r>
            <a:r>
              <a:rPr lang="en-US" sz="2900" b="1" i="1" dirty="0" smtClean="0">
                <a:solidFill>
                  <a:srgbClr val="006600"/>
                </a:solidFill>
              </a:rPr>
              <a:t>.”</a:t>
            </a:r>
          </a:p>
          <a:p>
            <a:r>
              <a:rPr lang="en-US" sz="2900" dirty="0" smtClean="0"/>
              <a:t>A </a:t>
            </a:r>
            <a:r>
              <a:rPr lang="en-US" sz="2900" dirty="0"/>
              <a:t>few commentators have given the meaning of al-</a:t>
            </a:r>
            <a:r>
              <a:rPr lang="en-US" sz="2900" dirty="0" err="1"/>
              <a:t>ʽaṣr</a:t>
            </a:r>
            <a:r>
              <a:rPr lang="en-US" sz="2900" dirty="0"/>
              <a:t> as the period of </a:t>
            </a:r>
            <a:r>
              <a:rPr lang="en-US" sz="2900" dirty="0">
                <a:solidFill>
                  <a:srgbClr val="006600"/>
                </a:solidFill>
              </a:rPr>
              <a:t>late afternoon or the </a:t>
            </a:r>
            <a:r>
              <a:rPr lang="en-US" sz="2900" dirty="0" err="1">
                <a:solidFill>
                  <a:srgbClr val="006600"/>
                </a:solidFill>
              </a:rPr>
              <a:t>ʽaṣr</a:t>
            </a:r>
            <a:r>
              <a:rPr lang="en-US" sz="2900" dirty="0">
                <a:solidFill>
                  <a:srgbClr val="006600"/>
                </a:solidFill>
              </a:rPr>
              <a:t> prayer</a:t>
            </a:r>
            <a:r>
              <a:rPr lang="en-US" sz="2900" dirty="0"/>
              <a:t>. However, most consider it to be </a:t>
            </a:r>
            <a:r>
              <a:rPr lang="en-US" sz="2900" b="1" dirty="0">
                <a:solidFill>
                  <a:srgbClr val="006600"/>
                </a:solidFill>
              </a:rPr>
              <a:t>the passing of time throughout the ages</a:t>
            </a:r>
            <a:r>
              <a:rPr lang="en-US" sz="2900" dirty="0"/>
              <a:t>. </a:t>
            </a:r>
            <a:r>
              <a:rPr lang="en-US" sz="2900" dirty="0">
                <a:solidFill>
                  <a:srgbClr val="006600"/>
                </a:solidFill>
              </a:rPr>
              <a:t>Allah swears by time, which is one of His creations</a:t>
            </a:r>
            <a:r>
              <a:rPr lang="en-US" sz="2900" dirty="0"/>
              <a:t>. It is a sense of direction instilled in the psychological makeup of man, as he remembers and records what is past, experiences what is present, and feels uncertainty about the </a:t>
            </a:r>
            <a:r>
              <a:rPr lang="en-US" sz="2900" dirty="0" smtClean="0"/>
              <a:t>future. </a:t>
            </a:r>
            <a:r>
              <a:rPr lang="en-US" sz="2900" dirty="0">
                <a:solidFill>
                  <a:srgbClr val="006600"/>
                </a:solidFill>
              </a:rPr>
              <a:t>With the exception of those </a:t>
            </a:r>
            <a:r>
              <a:rPr lang="en-US" sz="2900" dirty="0" smtClean="0">
                <a:solidFill>
                  <a:srgbClr val="006600"/>
                </a:solidFill>
              </a:rPr>
              <a:t>mentioned </a:t>
            </a:r>
            <a:r>
              <a:rPr lang="en-US" sz="2900" dirty="0">
                <a:solidFill>
                  <a:srgbClr val="006600"/>
                </a:solidFill>
              </a:rPr>
              <a:t>in the final verse, the whole of mankind is in a state of loss. </a:t>
            </a:r>
            <a:r>
              <a:rPr lang="en-US" sz="2900" dirty="0"/>
              <a:t>One who reflects </a:t>
            </a:r>
            <a:r>
              <a:rPr lang="en-US" sz="2900" dirty="0" smtClean="0"/>
              <a:t>will </a:t>
            </a:r>
            <a:r>
              <a:rPr lang="en-US" sz="2900" dirty="0"/>
              <a:t>observe that every material blessing, every advantage and every ability is lost at death, if not before. Age decreases one's remaining lifespan day after day, and each breath brings him further toward its </a:t>
            </a:r>
            <a:r>
              <a:rPr lang="en-US" sz="2900" dirty="0" smtClean="0"/>
              <a:t>loss. </a:t>
            </a:r>
          </a:p>
          <a:p>
            <a:r>
              <a:rPr lang="en-US" sz="2900" dirty="0" smtClean="0"/>
              <a:t>Allah </a:t>
            </a:r>
            <a:r>
              <a:rPr lang="en-US" sz="2900" dirty="0"/>
              <a:t>then states the </a:t>
            </a:r>
            <a:r>
              <a:rPr lang="en-US" sz="2900" dirty="0" smtClean="0"/>
              <a:t>exception to the aforementioned: </a:t>
            </a:r>
            <a:r>
              <a:rPr lang="en-US" sz="2900" dirty="0" smtClean="0">
                <a:solidFill>
                  <a:srgbClr val="006600"/>
                </a:solidFill>
              </a:rPr>
              <a:t>It </a:t>
            </a:r>
            <a:r>
              <a:rPr lang="en-US" sz="2900" dirty="0">
                <a:solidFill>
                  <a:srgbClr val="006600"/>
                </a:solidFill>
              </a:rPr>
              <a:t>is people who do four things: they believe in what was conveyed by Allah through His final Messenger, </a:t>
            </a:r>
            <a:r>
              <a:rPr lang="en-US" sz="2900" dirty="0" err="1">
                <a:solidFill>
                  <a:srgbClr val="006600"/>
                </a:solidFill>
              </a:rPr>
              <a:t>Muḥammad</a:t>
            </a:r>
            <a:r>
              <a:rPr lang="en-US" sz="2900" dirty="0">
                <a:solidFill>
                  <a:srgbClr val="006600"/>
                </a:solidFill>
              </a:rPr>
              <a:t> (</a:t>
            </a:r>
            <a:r>
              <a:rPr lang="en-US" sz="2900" dirty="0" err="1">
                <a:solidFill>
                  <a:srgbClr val="006600"/>
                </a:solidFill>
              </a:rPr>
              <a:t>pbuh</a:t>
            </a:r>
            <a:r>
              <a:rPr lang="en-US" sz="2900" dirty="0">
                <a:solidFill>
                  <a:srgbClr val="006600"/>
                </a:solidFill>
              </a:rPr>
              <a:t>); they do righteous deeds according to teachings of the Qur'ān and Sunnah; they advise one another to adhere to the truth; and they advise one another to endure the trials of this world with patience. </a:t>
            </a:r>
            <a:r>
              <a:rPr lang="en-US" sz="2900" dirty="0"/>
              <a:t>The </a:t>
            </a:r>
            <a:r>
              <a:rPr lang="en-US" sz="2900" dirty="0" err="1"/>
              <a:t>āyah</a:t>
            </a:r>
            <a:r>
              <a:rPr lang="en-US" sz="2900" dirty="0"/>
              <a:t> is explicit in indicating the methods by which humanity can escape that loss. </a:t>
            </a:r>
            <a:r>
              <a:rPr lang="en-US" sz="2900" dirty="0" smtClean="0"/>
              <a:t>Faith </a:t>
            </a:r>
            <a:r>
              <a:rPr lang="en-US" sz="2900" dirty="0"/>
              <a:t>requires patience; righteous deeds require patience; upholding truth requires patience. Patience is the basis of nobility and good manners, keeping a person balanced by tempering his thoughts and actions. </a:t>
            </a:r>
            <a:endParaRPr lang="en-US" sz="2900" dirty="0" smtClean="0"/>
          </a:p>
          <a:p>
            <a:r>
              <a:rPr lang="en-US" sz="3200" b="1" dirty="0" smtClean="0">
                <a:solidFill>
                  <a:srgbClr val="C00000"/>
                </a:solidFill>
              </a:rPr>
              <a:t>DISCUSSION: </a:t>
            </a:r>
            <a:r>
              <a:rPr lang="en-US" sz="3200" dirty="0" smtClean="0"/>
              <a:t>1</a:t>
            </a:r>
            <a:r>
              <a:rPr lang="en-US" sz="3200" dirty="0"/>
              <a:t>. What can we understand from the oath in this Surah? 2. Mention the four conditions that man can do to succeed in the worldly life. </a:t>
            </a:r>
            <a:endParaRPr lang="ar-EG" sz="2900" dirty="0"/>
          </a:p>
          <a:p>
            <a:endParaRPr lang="en-US" dirty="0"/>
          </a:p>
        </p:txBody>
      </p:sp>
    </p:spTree>
    <p:extLst>
      <p:ext uri="{BB962C8B-B14F-4D97-AF65-F5344CB8AC3E}">
        <p14:creationId xmlns:p14="http://schemas.microsoft.com/office/powerpoint/2010/main" val="110906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12877</TotalTime>
  <Words>2958</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Simplified Arabic</vt:lpstr>
      <vt:lpstr>Office Theme</vt:lpstr>
      <vt:lpstr>TAFSEER</vt:lpstr>
      <vt:lpstr>Agenda</vt:lpstr>
      <vt:lpstr>Tafseer of Surah al-Qari’ah </vt:lpstr>
      <vt:lpstr>Tafseer of Surah al-Qari’ah: Ayaat 1-5 - The Condition of Mankind on the Day of Judgment </vt:lpstr>
      <vt:lpstr>Tafseer of Surah al-Qari’ah: Ayaat 6-11 –  When Deeds will be Measured</vt:lpstr>
      <vt:lpstr>Tafseer of Surah at-Takathur </vt:lpstr>
      <vt:lpstr>  </vt:lpstr>
      <vt:lpstr>Tafseer of Surah al-’Asr </vt:lpstr>
      <vt:lpstr>Tafseer of Surah al-’Asr </vt:lpstr>
      <vt:lpstr>  </vt:lpstr>
      <vt:lpstr>    </vt:lpstr>
      <vt:lpstr>     </vt:lpstr>
      <vt:lpstr>Tafseer of Surah al-Fil </vt:lpstr>
      <vt:lpstr>    </vt:lpstr>
      <vt:lpstr>Tafseer of Surah al-Quraysh </vt:lpstr>
      <vt:lpstr>Tafseer of Surah al-Quraysh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BOSNA</cp:lastModifiedBy>
  <cp:revision>411</cp:revision>
  <cp:lastPrinted>2020-09-25T21:55:00Z</cp:lastPrinted>
  <dcterms:created xsi:type="dcterms:W3CDTF">2020-09-13T16:40:33Z</dcterms:created>
  <dcterms:modified xsi:type="dcterms:W3CDTF">2021-01-31T01:21:23Z</dcterms:modified>
</cp:coreProperties>
</file>