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76" r:id="rId3"/>
    <p:sldId id="273" r:id="rId4"/>
    <p:sldId id="274" r:id="rId5"/>
    <p:sldId id="275"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a:t>
            </a:r>
            <a:r>
              <a:rPr lang="ar-EG" sz="1800" b="1" dirty="0"/>
              <a:t>1</a:t>
            </a:r>
            <a:r>
              <a:rPr lang="en-CA" sz="1800" b="1" dirty="0"/>
              <a:t>E – Arabic Curriculum – Lecture No. </a:t>
            </a:r>
            <a:r>
              <a:rPr lang="ar-EG" sz="1800" b="1" dirty="0"/>
              <a:t>21</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learning.aljazeera.net/ar/node/21008"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fontScale="90000"/>
          </a:bodyPr>
          <a:lstStyle/>
          <a:p>
            <a:pPr rtl="1"/>
            <a:r>
              <a:rPr lang="ar-EG" dirty="0"/>
              <a:t>لِماذا أصْبَحَ الأوَّلُ مِنْ مايُو عِيدًا لِلْعُمّالِ؟</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4B641F-7ED9-424F-B524-27B7A5B3E353}"/>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4" name="Picture 3">
            <a:extLst>
              <a:ext uri="{FF2B5EF4-FFF2-40B4-BE49-F238E27FC236}">
                <a16:creationId xmlns:a16="http://schemas.microsoft.com/office/drawing/2014/main" id="{144B5F2C-B0F1-42B6-8087-27A6532929BF}"/>
              </a:ext>
            </a:extLst>
          </p:cNvPr>
          <p:cNvPicPr>
            <a:picLocks noChangeAspect="1"/>
          </p:cNvPicPr>
          <p:nvPr/>
        </p:nvPicPr>
        <p:blipFill>
          <a:blip r:embed="rId2"/>
          <a:stretch>
            <a:fillRect/>
          </a:stretch>
        </p:blipFill>
        <p:spPr>
          <a:xfrm>
            <a:off x="5351715" y="694063"/>
            <a:ext cx="4419058" cy="5469874"/>
          </a:xfrm>
          <a:prstGeom prst="rect">
            <a:avLst/>
          </a:prstGeom>
        </p:spPr>
      </p:pic>
      <p:pic>
        <p:nvPicPr>
          <p:cNvPr id="6" name="Picture 5">
            <a:extLst>
              <a:ext uri="{FF2B5EF4-FFF2-40B4-BE49-F238E27FC236}">
                <a16:creationId xmlns:a16="http://schemas.microsoft.com/office/drawing/2014/main" id="{42B7B5F6-1309-444B-A306-1C4767EDA787}"/>
              </a:ext>
            </a:extLst>
          </p:cNvPr>
          <p:cNvPicPr>
            <a:picLocks noChangeAspect="1"/>
          </p:cNvPicPr>
          <p:nvPr/>
        </p:nvPicPr>
        <p:blipFill>
          <a:blip r:embed="rId3"/>
          <a:stretch>
            <a:fillRect/>
          </a:stretch>
        </p:blipFill>
        <p:spPr>
          <a:xfrm>
            <a:off x="264405" y="1849298"/>
            <a:ext cx="4720573" cy="3954245"/>
          </a:xfrm>
          <a:prstGeom prst="rect">
            <a:avLst/>
          </a:prstGeom>
        </p:spPr>
      </p:pic>
    </p:spTree>
    <p:extLst>
      <p:ext uri="{BB962C8B-B14F-4D97-AF65-F5344CB8AC3E}">
        <p14:creationId xmlns:p14="http://schemas.microsoft.com/office/powerpoint/2010/main" val="400636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4B641F-7ED9-424F-B524-27B7A5B3E35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63639F1D-9236-4883-BFA5-4308D650C31D}"/>
              </a:ext>
            </a:extLst>
          </p:cNvPr>
          <p:cNvPicPr>
            <a:picLocks noChangeAspect="1"/>
          </p:cNvPicPr>
          <p:nvPr/>
        </p:nvPicPr>
        <p:blipFill>
          <a:blip r:embed="rId2"/>
          <a:stretch>
            <a:fillRect/>
          </a:stretch>
        </p:blipFill>
        <p:spPr>
          <a:xfrm>
            <a:off x="2298852" y="1428413"/>
            <a:ext cx="7594296" cy="4001174"/>
          </a:xfrm>
          <a:prstGeom prst="rect">
            <a:avLst/>
          </a:prstGeom>
        </p:spPr>
      </p:pic>
      <p:sp>
        <p:nvSpPr>
          <p:cNvPr id="6" name="TextBox 5">
            <a:extLst>
              <a:ext uri="{FF2B5EF4-FFF2-40B4-BE49-F238E27FC236}">
                <a16:creationId xmlns:a16="http://schemas.microsoft.com/office/drawing/2014/main" id="{C05C5955-D769-4529-B86C-92F17884C571}"/>
              </a:ext>
            </a:extLst>
          </p:cNvPr>
          <p:cNvSpPr txBox="1"/>
          <p:nvPr/>
        </p:nvSpPr>
        <p:spPr>
          <a:xfrm>
            <a:off x="3054427" y="5769952"/>
            <a:ext cx="6108852" cy="369332"/>
          </a:xfrm>
          <a:prstGeom prst="rect">
            <a:avLst/>
          </a:prstGeom>
          <a:noFill/>
        </p:spPr>
        <p:txBody>
          <a:bodyPr wrap="square">
            <a:spAutoFit/>
          </a:bodyPr>
          <a:lstStyle/>
          <a:p>
            <a:pPr algn="ctr"/>
            <a:r>
              <a:rPr lang="en-US" dirty="0">
                <a:hlinkClick r:id="rId3"/>
              </a:rPr>
              <a:t>https://learning.aljazeera.net/ar/node/21008</a:t>
            </a:r>
            <a:endParaRPr lang="en-US" dirty="0"/>
          </a:p>
        </p:txBody>
      </p:sp>
    </p:spTree>
    <p:extLst>
      <p:ext uri="{BB962C8B-B14F-4D97-AF65-F5344CB8AC3E}">
        <p14:creationId xmlns:p14="http://schemas.microsoft.com/office/powerpoint/2010/main" val="6854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4B641F-7ED9-424F-B524-27B7A5B3E353}"/>
              </a:ext>
            </a:extLst>
          </p:cNvPr>
          <p:cNvSpPr>
            <a:spLocks noGrp="1"/>
          </p:cNvSpPr>
          <p:nvPr>
            <p:ph type="sldNum" sz="quarter" idx="12"/>
          </p:nvPr>
        </p:nvSpPr>
        <p:spPr/>
        <p:txBody>
          <a:bodyPr/>
          <a:lstStyle/>
          <a:p>
            <a:fld id="{C8784B88-F3D9-6A4F-9660-1A0A1E561ED7}" type="slidenum">
              <a:rPr lang="en-US" smtClean="0"/>
              <a:t>4</a:t>
            </a:fld>
            <a:endParaRPr lang="en-US"/>
          </a:p>
        </p:txBody>
      </p:sp>
      <p:sp>
        <p:nvSpPr>
          <p:cNvPr id="4" name="TextBox 3">
            <a:extLst>
              <a:ext uri="{FF2B5EF4-FFF2-40B4-BE49-F238E27FC236}">
                <a16:creationId xmlns:a16="http://schemas.microsoft.com/office/drawing/2014/main" id="{4EA9D9A9-AFC9-4DAE-A2D4-EDEAAC69D7AA}"/>
              </a:ext>
            </a:extLst>
          </p:cNvPr>
          <p:cNvSpPr txBox="1"/>
          <p:nvPr/>
        </p:nvSpPr>
        <p:spPr>
          <a:xfrm>
            <a:off x="168008" y="428178"/>
            <a:ext cx="9306498" cy="6001643"/>
          </a:xfrm>
          <a:prstGeom prst="rect">
            <a:avLst/>
          </a:prstGeom>
          <a:noFill/>
        </p:spPr>
        <p:txBody>
          <a:bodyPr wrap="square">
            <a:spAutoFit/>
          </a:bodyPr>
          <a:lstStyle/>
          <a:p>
            <a:pPr algn="just" rtl="1"/>
            <a:r>
              <a:rPr lang="ar-EG" sz="4800" b="0" i="0" dirty="0">
                <a:solidFill>
                  <a:srgbClr val="333333"/>
                </a:solidFill>
                <a:effectLst/>
                <a:latin typeface="Sakkal Majalla" panose="02000000000000000000" pitchFamily="2" charset="-78"/>
                <a:cs typeface="Sakkal Majalla" panose="02000000000000000000" pitchFamily="2" charset="-78"/>
              </a:rPr>
              <a:t>بِالْأَغَانِي وَالْمَسِيرَاتِ وَالْخُطَبِ الرَّنَّانَةِ، وَحَتَّى الْمِهْرَجَانَاتِ الْمُوسِيقِيَّةِ، يَحْتَفِلُ مِئَاتُ الْمَلَايِينِ مِنَ الْعُمَّالِ فِي أغْلَبِ الْبُلْدَانِ بِالْيَوْمِ الْعَالَمِيِّ لِلْعُمَّالِ أوْ عِيدِ الْعُمَّالِ، فِي الْأَوَّلِ مِنْ مَايُو/ أيَّارَ مِنْ كُلِّ عَامٍ.</a:t>
            </a:r>
          </a:p>
          <a:p>
            <a:pPr algn="just" rtl="1"/>
            <a:r>
              <a:rPr lang="ar-EG" sz="4800" b="0" i="0" dirty="0">
                <a:solidFill>
                  <a:srgbClr val="333333"/>
                </a:solidFill>
                <a:effectLst/>
                <a:latin typeface="Sakkal Majalla" panose="02000000000000000000" pitchFamily="2" charset="-78"/>
                <a:cs typeface="Sakkal Majalla" panose="02000000000000000000" pitchFamily="2" charset="-78"/>
              </a:rPr>
              <a:t>تَارِيخِيًّا بَدَأَتِ الطَّبَقَةُ الْعَامِلَةُ الْعَالَمِيَّةُ تَتَفَاعَلُ بِقُوَّةٍ مَعَ الْأَفْكَارِ الَّتِي تُعَزِّزُ حُقُوقَهَا الْأَسَاسِيَّةَ مُنْذُ الْأَوَّلِ مِنْ مَايُو عَامَ 1889، وَذَلِكَ عَلَى وَقْعِ احْتِجَاجَاتٍ عُمَّالِيَّةٍ كُبْرَى أُسِيلَتْ خِلَالَهَا دِمَاءٌ.</a:t>
            </a:r>
          </a:p>
        </p:txBody>
      </p:sp>
    </p:spTree>
    <p:extLst>
      <p:ext uri="{BB962C8B-B14F-4D97-AF65-F5344CB8AC3E}">
        <p14:creationId xmlns:p14="http://schemas.microsoft.com/office/powerpoint/2010/main" val="145808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4B641F-7ED9-424F-B524-27B7A5B3E353}"/>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4938B8B2-94D2-41A3-877A-FACFBF8607FB}"/>
              </a:ext>
            </a:extLst>
          </p:cNvPr>
          <p:cNvSpPr txBox="1"/>
          <p:nvPr/>
        </p:nvSpPr>
        <p:spPr>
          <a:xfrm>
            <a:off x="88135" y="451692"/>
            <a:ext cx="9650776" cy="5262979"/>
          </a:xfrm>
          <a:prstGeom prst="rect">
            <a:avLst/>
          </a:prstGeom>
          <a:noFill/>
        </p:spPr>
        <p:txBody>
          <a:bodyPr wrap="square">
            <a:spAutoFit/>
          </a:bodyPr>
          <a:lstStyle>
            <a:defPPr>
              <a:defRPr lang="en-US"/>
            </a:defPPr>
            <a:lvl1pPr algn="just" rtl="1">
              <a:defRPr sz="4800" b="0" i="0">
                <a:solidFill>
                  <a:srgbClr val="333333"/>
                </a:solidFill>
                <a:effectLst/>
                <a:latin typeface="Sakkal Majalla" panose="02000000000000000000" pitchFamily="2" charset="-78"/>
                <a:cs typeface="Sakkal Majalla" panose="02000000000000000000" pitchFamily="2" charset="-78"/>
              </a:defRPr>
            </a:lvl1pPr>
          </a:lstStyle>
          <a:p>
            <a:r>
              <a:rPr lang="ar-EG" dirty="0"/>
              <a:t>هَذِهِ الْاحْتِجَاجَاتُ انْدَلَعَتْ فِي الْوِلَايَاتِ الْمُتَّحِدَةِ، وَبِشَكْلٍ رَئِيسِيٍّ فِي مَدِينَةِ شِيكَاغُو.</a:t>
            </a:r>
          </a:p>
          <a:p>
            <a:r>
              <a:rPr lang="ar-EG" dirty="0"/>
              <a:t>أمَّا فِي عَالَمِنَا الْعَرَبِيِّ فَإنَّ احْتِفَالَاتِ عِيدِ الْعُمَّالِ تَأْتِي هَذَا الْعَامَ فِي الْوَقْتِ الَّذِي تُعَانِي فِيهِ الطَّبَقَةُ الْعَامِلَةُ الْعَرَبِيَّةُ مِنْ أعْلَى مُعَدَّلِ بِطَالَةِ فِي الْعَالَمِ، حَسْبَ بَيَانَاتِ الْبَنْكِ الدَّوْلِي؛ إذْ وَصَلَ عَدَدُ الْعَاطِلِينَ عَنِ الْعَمَلِ إلَى أكْثَرَ مِنْ عِشْرِينَ مِلْيُونَ شَخْصٍ.</a:t>
            </a:r>
          </a:p>
        </p:txBody>
      </p:sp>
    </p:spTree>
    <p:extLst>
      <p:ext uri="{BB962C8B-B14F-4D97-AF65-F5344CB8AC3E}">
        <p14:creationId xmlns:p14="http://schemas.microsoft.com/office/powerpoint/2010/main" val="330633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6</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153</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Sakkal Majalla</vt:lpstr>
      <vt:lpstr>Office Theme</vt:lpstr>
      <vt:lpstr>لِماذا أصْبَحَ الأوَّلُ مِنْ مايُو عِيدًا لِلْعُمّالِ؟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51</cp:revision>
  <dcterms:created xsi:type="dcterms:W3CDTF">2020-09-13T16:40:33Z</dcterms:created>
  <dcterms:modified xsi:type="dcterms:W3CDTF">2023-12-17T04:49:45Z</dcterms:modified>
</cp:coreProperties>
</file>