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61" r:id="rId4"/>
    <p:sldId id="262" r:id="rId5"/>
    <p:sldId id="263" r:id="rId6"/>
    <p:sldId id="264" r:id="rId7"/>
    <p:sldId id="265" r:id="rId8"/>
    <p:sldId id="282" r:id="rId9"/>
    <p:sldId id="266" r:id="rId10"/>
    <p:sldId id="269" r:id="rId11"/>
    <p:sldId id="283" r:id="rId12"/>
    <p:sldId id="284" r:id="rId13"/>
    <p:sldId id="285" r:id="rId14"/>
    <p:sldId id="267"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63"/>
    <p:restoredTop sz="92683"/>
  </p:normalViewPr>
  <p:slideViewPr>
    <p:cSldViewPr snapToGrid="0" snapToObjects="1">
      <p:cViewPr varScale="1">
        <p:scale>
          <a:sx n="124" d="100"/>
          <a:sy n="124" d="100"/>
        </p:scale>
        <p:origin x="89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C97DA2-CF9B-0548-89BC-41DD59467B85}" type="datetimeFigureOut">
              <a:rPr lang="en-US" smtClean="0"/>
              <a:t>10/28/21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BDEBF2-CC02-1548-9470-B528E3625D40}" type="slidenum">
              <a:rPr lang="en-US" smtClean="0"/>
              <a:t>‹#›</a:t>
            </a:fld>
            <a:endParaRPr lang="en-US"/>
          </a:p>
        </p:txBody>
      </p:sp>
    </p:spTree>
    <p:extLst>
      <p:ext uri="{BB962C8B-B14F-4D97-AF65-F5344CB8AC3E}">
        <p14:creationId xmlns:p14="http://schemas.microsoft.com/office/powerpoint/2010/main" val="1787498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9530D08-FCBC-2442-8AF0-6F57396B269F}"/>
              </a:ext>
            </a:extLst>
          </p:cNvPr>
          <p:cNvSpPr>
            <a:spLocks noGrp="1"/>
          </p:cNvSpPr>
          <p:nvPr>
            <p:ph type="subTitle" idx="1"/>
          </p:nvPr>
        </p:nvSpPr>
        <p:spPr>
          <a:xfrm>
            <a:off x="1524000" y="470219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9FB2A54-FC40-FE44-B3CA-E2D3E1BD244C}"/>
              </a:ext>
            </a:extLst>
          </p:cNvPr>
          <p:cNvSpPr>
            <a:spLocks noGrp="1"/>
          </p:cNvSpPr>
          <p:nvPr>
            <p:ph type="dt" sz="half" idx="10"/>
          </p:nvPr>
        </p:nvSpPr>
        <p:spPr/>
        <p:txBody>
          <a:bodyPr/>
          <a:lstStyle/>
          <a:p>
            <a:fld id="{82E09D70-B50F-0348-91D4-A5D1DE691CCB}" type="datetime1">
              <a:rPr lang="en-CA" smtClean="0"/>
              <a:t>2021-10-28</a:t>
            </a:fld>
            <a:endParaRPr lang="en-US"/>
          </a:p>
        </p:txBody>
      </p:sp>
      <p:sp>
        <p:nvSpPr>
          <p:cNvPr id="6" name="Slide Number Placeholder 5">
            <a:extLst>
              <a:ext uri="{FF2B5EF4-FFF2-40B4-BE49-F238E27FC236}">
                <a16:creationId xmlns:a16="http://schemas.microsoft.com/office/drawing/2014/main" id="{6CF84A88-7E80-B240-B1D0-E6162EFB86F5}"/>
              </a:ext>
            </a:extLst>
          </p:cNvPr>
          <p:cNvSpPr>
            <a:spLocks noGrp="1"/>
          </p:cNvSpPr>
          <p:nvPr>
            <p:ph type="sldNum" sz="quarter" idx="12"/>
          </p:nvPr>
        </p:nvSpPr>
        <p:spPr/>
        <p:txBody>
          <a:bodyPr/>
          <a:lstStyle/>
          <a:p>
            <a:fld id="{C8784B88-F3D9-6A4F-9660-1A0A1E561ED7}" type="slidenum">
              <a:rPr lang="en-US" smtClean="0"/>
              <a:t>‹#›</a:t>
            </a:fld>
            <a:endParaRPr lang="en-US"/>
          </a:p>
        </p:txBody>
      </p:sp>
      <p:sp>
        <p:nvSpPr>
          <p:cNvPr id="16" name="Rectangle 15">
            <a:extLst>
              <a:ext uri="{FF2B5EF4-FFF2-40B4-BE49-F238E27FC236}">
                <a16:creationId xmlns:a16="http://schemas.microsoft.com/office/drawing/2014/main" id="{2DBDC0EF-082B-474B-8CA4-98454AF4AEBA}"/>
              </a:ext>
            </a:extLst>
          </p:cNvPr>
          <p:cNvSpPr/>
          <p:nvPr userDrawn="1"/>
        </p:nvSpPr>
        <p:spPr>
          <a:xfrm>
            <a:off x="9982200" y="242888"/>
            <a:ext cx="2062163" cy="1714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75D6A4-DD0F-A54E-8615-5D0133DAE6EA}"/>
              </a:ext>
            </a:extLst>
          </p:cNvPr>
          <p:cNvSpPr>
            <a:spLocks noGrp="1"/>
          </p:cNvSpPr>
          <p:nvPr>
            <p:ph type="ctrTitle"/>
          </p:nvPr>
        </p:nvSpPr>
        <p:spPr>
          <a:xfrm>
            <a:off x="1524000" y="2222523"/>
            <a:ext cx="9144000" cy="2387600"/>
          </a:xfrm>
        </p:spPr>
        <p:txBody>
          <a:bodyPr anchor="b"/>
          <a:lstStyle>
            <a:lvl1pPr algn="ctr">
              <a:defRPr sz="6000"/>
            </a:lvl1pPr>
          </a:lstStyle>
          <a:p>
            <a:r>
              <a:rPr lang="en-US" dirty="0"/>
              <a:t>Click to edit Master title style</a:t>
            </a:r>
          </a:p>
        </p:txBody>
      </p:sp>
      <p:pic>
        <p:nvPicPr>
          <p:cNvPr id="17" name="Picture 16">
            <a:extLst>
              <a:ext uri="{FF2B5EF4-FFF2-40B4-BE49-F238E27FC236}">
                <a16:creationId xmlns:a16="http://schemas.microsoft.com/office/drawing/2014/main" id="{03BDEBF7-FA97-0741-A594-97BCE55D7662}"/>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18" name="Rectangle 17">
            <a:extLst>
              <a:ext uri="{FF2B5EF4-FFF2-40B4-BE49-F238E27FC236}">
                <a16:creationId xmlns:a16="http://schemas.microsoft.com/office/drawing/2014/main" id="{FC41CAC8-26EE-AD4F-92B7-481D2D348569}"/>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9" name="TextBox 18">
            <a:extLst>
              <a:ext uri="{FF2B5EF4-FFF2-40B4-BE49-F238E27FC236}">
                <a16:creationId xmlns:a16="http://schemas.microsoft.com/office/drawing/2014/main" id="{B1122BF2-C2B8-FA49-843E-12C8E5D64BD1}"/>
              </a:ext>
            </a:extLst>
          </p:cNvPr>
          <p:cNvSpPr txBox="1"/>
          <p:nvPr userDrawn="1"/>
        </p:nvSpPr>
        <p:spPr>
          <a:xfrm>
            <a:off x="0" y="1791401"/>
            <a:ext cx="12192000" cy="33855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endParaRPr lang="en-US" sz="1600" dirty="0"/>
          </a:p>
        </p:txBody>
      </p:sp>
    </p:spTree>
    <p:extLst>
      <p:ext uri="{BB962C8B-B14F-4D97-AF65-F5344CB8AC3E}">
        <p14:creationId xmlns:p14="http://schemas.microsoft.com/office/powerpoint/2010/main" val="3426675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DF3F3-9817-DF45-9720-EC62753AD3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39DE9E-49B4-5245-8859-91B7E5EA2D0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2670A9-CBAB-2C49-950E-5B31284F2D97}"/>
              </a:ext>
            </a:extLst>
          </p:cNvPr>
          <p:cNvSpPr>
            <a:spLocks noGrp="1"/>
          </p:cNvSpPr>
          <p:nvPr>
            <p:ph type="dt" sz="half" idx="10"/>
          </p:nvPr>
        </p:nvSpPr>
        <p:spPr/>
        <p:txBody>
          <a:bodyPr/>
          <a:lstStyle/>
          <a:p>
            <a:fld id="{31257080-5C0E-9945-9DFE-64B3BB9DCD9F}" type="datetime1">
              <a:rPr lang="en-CA" smtClean="0"/>
              <a:t>2021-10-28</a:t>
            </a:fld>
            <a:endParaRPr lang="en-US"/>
          </a:p>
        </p:txBody>
      </p:sp>
      <p:sp>
        <p:nvSpPr>
          <p:cNvPr id="6" name="Slide Number Placeholder 5">
            <a:extLst>
              <a:ext uri="{FF2B5EF4-FFF2-40B4-BE49-F238E27FC236}">
                <a16:creationId xmlns:a16="http://schemas.microsoft.com/office/drawing/2014/main" id="{ACE9C57E-F3D0-124E-BE46-E8D0BC6F51B4}"/>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98290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7EF1F6-BFC8-E54B-BD75-AD0467B4D7A9}"/>
              </a:ext>
            </a:extLst>
          </p:cNvPr>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9CEC5120-FFD1-DF48-80C8-000736276E5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E515DF-717B-B242-AE59-FBFEC115EAFF}"/>
              </a:ext>
            </a:extLst>
          </p:cNvPr>
          <p:cNvSpPr>
            <a:spLocks noGrp="1"/>
          </p:cNvSpPr>
          <p:nvPr>
            <p:ph type="dt" sz="half" idx="10"/>
          </p:nvPr>
        </p:nvSpPr>
        <p:spPr/>
        <p:txBody>
          <a:bodyPr/>
          <a:lstStyle/>
          <a:p>
            <a:fld id="{B5E93FEC-E01D-6145-B83C-1F1DBBA82E62}" type="datetime1">
              <a:rPr lang="en-CA" smtClean="0"/>
              <a:t>2021-10-28</a:t>
            </a:fld>
            <a:endParaRPr lang="en-US"/>
          </a:p>
        </p:txBody>
      </p:sp>
      <p:sp>
        <p:nvSpPr>
          <p:cNvPr id="6" name="Slide Number Placeholder 5">
            <a:extLst>
              <a:ext uri="{FF2B5EF4-FFF2-40B4-BE49-F238E27FC236}">
                <a16:creationId xmlns:a16="http://schemas.microsoft.com/office/drawing/2014/main" id="{6BACAEFF-B8AB-074B-AAD7-B40D9E5BE13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57187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432FA-8667-4446-A71D-C97A83700C4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E4910346-13AE-AC46-BB14-BD42A0147E5F}"/>
              </a:ext>
            </a:extLst>
          </p:cNvPr>
          <p:cNvSpPr>
            <a:spLocks noGrp="1"/>
          </p:cNvSpPr>
          <p:nvPr>
            <p:ph idx="1"/>
          </p:nvPr>
        </p:nvSpPr>
        <p:spPr/>
        <p:txBody>
          <a:bodyPr/>
          <a:lstStyle>
            <a:lvl1pPr>
              <a:defRPr sz="26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9F3B3C2-584D-B04F-9C08-AEBABB5984D6}"/>
              </a:ext>
            </a:extLst>
          </p:cNvPr>
          <p:cNvSpPr>
            <a:spLocks noGrp="1"/>
          </p:cNvSpPr>
          <p:nvPr>
            <p:ph type="dt" sz="half" idx="10"/>
          </p:nvPr>
        </p:nvSpPr>
        <p:spPr/>
        <p:txBody>
          <a:bodyPr/>
          <a:lstStyle/>
          <a:p>
            <a:fld id="{2D9057BC-CE48-CD4C-AF3D-B9C2E384CD7B}" type="datetime1">
              <a:rPr lang="en-CA" smtClean="0"/>
              <a:t>2021-10-28</a:t>
            </a:fld>
            <a:endParaRPr lang="en-US"/>
          </a:p>
        </p:txBody>
      </p:sp>
      <p:sp>
        <p:nvSpPr>
          <p:cNvPr id="6" name="Slide Number Placeholder 5">
            <a:extLst>
              <a:ext uri="{FF2B5EF4-FFF2-40B4-BE49-F238E27FC236}">
                <a16:creationId xmlns:a16="http://schemas.microsoft.com/office/drawing/2014/main" id="{8048785F-521D-0C44-8EE3-2CFF92EC9775}"/>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18694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92CDF-C717-7044-AA4A-5150F849899D}"/>
              </a:ext>
            </a:extLst>
          </p:cNvPr>
          <p:cNvSpPr>
            <a:spLocks noGrp="1"/>
          </p:cNvSpPr>
          <p:nvPr>
            <p:ph type="title"/>
          </p:nvPr>
        </p:nvSpPr>
        <p:spPr>
          <a:xfrm>
            <a:off x="831850" y="1709738"/>
            <a:ext cx="10515600"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4610F1A3-EE6B-B643-8A96-7EB5355F43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912EA2A2-1905-F64F-A921-98677409C732}"/>
              </a:ext>
            </a:extLst>
          </p:cNvPr>
          <p:cNvSpPr>
            <a:spLocks noGrp="1"/>
          </p:cNvSpPr>
          <p:nvPr>
            <p:ph type="dt" sz="half" idx="10"/>
          </p:nvPr>
        </p:nvSpPr>
        <p:spPr/>
        <p:txBody>
          <a:bodyPr/>
          <a:lstStyle/>
          <a:p>
            <a:fld id="{5EE30B33-5645-6243-A1BF-764EAD99171C}" type="datetime1">
              <a:rPr lang="en-CA" smtClean="0"/>
              <a:t>2021-10-28</a:t>
            </a:fld>
            <a:endParaRPr lang="en-US"/>
          </a:p>
        </p:txBody>
      </p:sp>
      <p:sp>
        <p:nvSpPr>
          <p:cNvPr id="6" name="Slide Number Placeholder 5">
            <a:extLst>
              <a:ext uri="{FF2B5EF4-FFF2-40B4-BE49-F238E27FC236}">
                <a16:creationId xmlns:a16="http://schemas.microsoft.com/office/drawing/2014/main" id="{1AB12FB8-D1DA-5C42-865C-4E2AF1F5487D}"/>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071187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3EAE3-61A7-F749-875E-C4F204A1FF52}"/>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2690A70-3233-6345-B755-997D04AE3888}"/>
              </a:ext>
            </a:extLst>
          </p:cNvPr>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EF07842-B9FF-AE49-814C-4AD1A5B0F32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BCD8A8-3C59-E545-B02E-2C1655DF8219}"/>
              </a:ext>
            </a:extLst>
          </p:cNvPr>
          <p:cNvSpPr>
            <a:spLocks noGrp="1"/>
          </p:cNvSpPr>
          <p:nvPr>
            <p:ph type="dt" sz="half" idx="10"/>
          </p:nvPr>
        </p:nvSpPr>
        <p:spPr/>
        <p:txBody>
          <a:bodyPr/>
          <a:lstStyle/>
          <a:p>
            <a:fld id="{571FF58C-3BFE-5844-BE6A-B3C235B0E679}" type="datetime1">
              <a:rPr lang="en-CA" smtClean="0"/>
              <a:t>2021-10-28</a:t>
            </a:fld>
            <a:endParaRPr lang="en-US"/>
          </a:p>
        </p:txBody>
      </p:sp>
      <p:sp>
        <p:nvSpPr>
          <p:cNvPr id="7" name="Slide Number Placeholder 6">
            <a:extLst>
              <a:ext uri="{FF2B5EF4-FFF2-40B4-BE49-F238E27FC236}">
                <a16:creationId xmlns:a16="http://schemas.microsoft.com/office/drawing/2014/main" id="{EA882D9E-F43F-D44C-82D8-8DC2B412D099}"/>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620031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C3363-FA41-1940-8E68-047776A851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131B48-0769-F746-A5E4-D04C2A776A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873771C5-36C7-4348-94E9-B488F912ED33}"/>
              </a:ext>
            </a:extLst>
          </p:cNvPr>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D54492BF-37AF-F14B-92DB-45CF3B7B0B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C2C5698-46FB-3D46-A19E-E67525E4FEA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17F8ED-C600-CB41-A494-4CC0D8ACAEF7}"/>
              </a:ext>
            </a:extLst>
          </p:cNvPr>
          <p:cNvSpPr>
            <a:spLocks noGrp="1"/>
          </p:cNvSpPr>
          <p:nvPr>
            <p:ph type="dt" sz="half" idx="10"/>
          </p:nvPr>
        </p:nvSpPr>
        <p:spPr/>
        <p:txBody>
          <a:bodyPr/>
          <a:lstStyle/>
          <a:p>
            <a:fld id="{75746508-7F59-134E-AAE3-D16872DD9145}" type="datetime1">
              <a:rPr lang="en-CA" smtClean="0"/>
              <a:t>2021-10-28</a:t>
            </a:fld>
            <a:endParaRPr lang="en-US"/>
          </a:p>
        </p:txBody>
      </p:sp>
      <p:sp>
        <p:nvSpPr>
          <p:cNvPr id="9" name="Slide Number Placeholder 8">
            <a:extLst>
              <a:ext uri="{FF2B5EF4-FFF2-40B4-BE49-F238E27FC236}">
                <a16:creationId xmlns:a16="http://schemas.microsoft.com/office/drawing/2014/main" id="{C5487123-0779-FB4A-827B-51AC31926FE8}"/>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30348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DA3E6-AEA3-B54D-9374-6AE6FBDBA2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4D16E0-8AC1-FB48-892C-65E7457A1629}"/>
              </a:ext>
            </a:extLst>
          </p:cNvPr>
          <p:cNvSpPr>
            <a:spLocks noGrp="1"/>
          </p:cNvSpPr>
          <p:nvPr>
            <p:ph type="dt" sz="half" idx="10"/>
          </p:nvPr>
        </p:nvSpPr>
        <p:spPr/>
        <p:txBody>
          <a:bodyPr/>
          <a:lstStyle/>
          <a:p>
            <a:fld id="{85AD8C52-795A-AC45-9E13-A1AF72C1B6E8}" type="datetime1">
              <a:rPr lang="en-CA" smtClean="0"/>
              <a:t>2021-10-28</a:t>
            </a:fld>
            <a:endParaRPr lang="en-US"/>
          </a:p>
        </p:txBody>
      </p:sp>
      <p:sp>
        <p:nvSpPr>
          <p:cNvPr id="5" name="Slide Number Placeholder 4">
            <a:extLst>
              <a:ext uri="{FF2B5EF4-FFF2-40B4-BE49-F238E27FC236}">
                <a16:creationId xmlns:a16="http://schemas.microsoft.com/office/drawing/2014/main" id="{E936B769-975D-F442-93E9-0CEA334537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07887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A3B0DD-3463-5344-B094-815387B42932}"/>
              </a:ext>
            </a:extLst>
          </p:cNvPr>
          <p:cNvSpPr>
            <a:spLocks noGrp="1"/>
          </p:cNvSpPr>
          <p:nvPr>
            <p:ph type="dt" sz="half" idx="10"/>
          </p:nvPr>
        </p:nvSpPr>
        <p:spPr/>
        <p:txBody>
          <a:bodyPr/>
          <a:lstStyle/>
          <a:p>
            <a:fld id="{75446120-296C-384C-AC58-EC87636FD61B}" type="datetime1">
              <a:rPr lang="en-CA" smtClean="0"/>
              <a:t>2021-10-28</a:t>
            </a:fld>
            <a:endParaRPr lang="en-US"/>
          </a:p>
        </p:txBody>
      </p:sp>
      <p:sp>
        <p:nvSpPr>
          <p:cNvPr id="4" name="Slide Number Placeholder 3">
            <a:extLst>
              <a:ext uri="{FF2B5EF4-FFF2-40B4-BE49-F238E27FC236}">
                <a16:creationId xmlns:a16="http://schemas.microsoft.com/office/drawing/2014/main" id="{94EC7B5A-ACA7-1149-B4B9-6FC902D09F41}"/>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436204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692AF-27A0-C249-800F-C129E9BB1AAE}"/>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8F05945-3F90-1F41-8D50-86FDDCDDFA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5FF419-5B04-CA4D-B134-92D8E45F29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3027EFE-F754-E54E-92CC-853C3A3E3843}"/>
              </a:ext>
            </a:extLst>
          </p:cNvPr>
          <p:cNvSpPr>
            <a:spLocks noGrp="1"/>
          </p:cNvSpPr>
          <p:nvPr>
            <p:ph type="dt" sz="half" idx="10"/>
          </p:nvPr>
        </p:nvSpPr>
        <p:spPr/>
        <p:txBody>
          <a:bodyPr/>
          <a:lstStyle/>
          <a:p>
            <a:fld id="{1EF64C69-3445-F947-B1D3-6831C557BABD}" type="datetime1">
              <a:rPr lang="en-CA" smtClean="0"/>
              <a:t>2021-10-28</a:t>
            </a:fld>
            <a:endParaRPr lang="en-US"/>
          </a:p>
        </p:txBody>
      </p:sp>
      <p:sp>
        <p:nvSpPr>
          <p:cNvPr id="7" name="Slide Number Placeholder 6">
            <a:extLst>
              <a:ext uri="{FF2B5EF4-FFF2-40B4-BE49-F238E27FC236}">
                <a16:creationId xmlns:a16="http://schemas.microsoft.com/office/drawing/2014/main" id="{3FC53744-71D3-DE4B-85B7-2122B010BB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92360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8B656-7A5A-F843-9502-BFA3B1FFB8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D43EA3C-67FA-964E-9DB0-ED8DEA2F97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A2A11A-2029-3640-9DD4-B7D24EDA76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94D85BC-44AD-2443-953B-FAF3B3FEC79F}"/>
              </a:ext>
            </a:extLst>
          </p:cNvPr>
          <p:cNvSpPr>
            <a:spLocks noGrp="1"/>
          </p:cNvSpPr>
          <p:nvPr>
            <p:ph type="dt" sz="half" idx="10"/>
          </p:nvPr>
        </p:nvSpPr>
        <p:spPr/>
        <p:txBody>
          <a:bodyPr/>
          <a:lstStyle/>
          <a:p>
            <a:fld id="{AEE5E639-D598-E143-91BC-79FD22069BA6}" type="datetime1">
              <a:rPr lang="en-CA" smtClean="0"/>
              <a:t>2021-10-28</a:t>
            </a:fld>
            <a:endParaRPr lang="en-US"/>
          </a:p>
        </p:txBody>
      </p:sp>
      <p:sp>
        <p:nvSpPr>
          <p:cNvPr id="7" name="Slide Number Placeholder 6">
            <a:extLst>
              <a:ext uri="{FF2B5EF4-FFF2-40B4-BE49-F238E27FC236}">
                <a16:creationId xmlns:a16="http://schemas.microsoft.com/office/drawing/2014/main" id="{F0BBF23B-F646-BF47-AE26-9F9D9402CD2C}"/>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8814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5AA4472B-77C3-C84F-B148-9A6105B11873}"/>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id="{17DDCA45-CB87-4846-A6A1-55A1929CB6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0F31F4-BF77-CA4D-AD13-C0EF018F7E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0A73850-9D85-2A4A-B6B7-456EA1583E36}"/>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3D6E881E-EDFF-9A48-8643-9E8960853ECB}" type="datetime1">
              <a:rPr lang="en-CA" smtClean="0"/>
              <a:t>2021-10-28</a:t>
            </a:fld>
            <a:endParaRPr lang="en-US" dirty="0"/>
          </a:p>
        </p:txBody>
      </p:sp>
      <p:sp>
        <p:nvSpPr>
          <p:cNvPr id="6" name="Slide Number Placeholder 5">
            <a:extLst>
              <a:ext uri="{FF2B5EF4-FFF2-40B4-BE49-F238E27FC236}">
                <a16:creationId xmlns:a16="http://schemas.microsoft.com/office/drawing/2014/main" id="{19CBF62B-EBD9-1342-8CB5-9BCC68E882CD}"/>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C8784B88-F3D9-6A4F-9660-1A0A1E561ED7}" type="slidenum">
              <a:rPr lang="en-US" smtClean="0"/>
              <a:pPr/>
              <a:t>‹#›</a:t>
            </a:fld>
            <a:endParaRPr lang="en-US" dirty="0"/>
          </a:p>
        </p:txBody>
      </p:sp>
      <p:pic>
        <p:nvPicPr>
          <p:cNvPr id="7" name="Picture 6">
            <a:extLst>
              <a:ext uri="{FF2B5EF4-FFF2-40B4-BE49-F238E27FC236}">
                <a16:creationId xmlns:a16="http://schemas.microsoft.com/office/drawing/2014/main" id="{27A79718-0341-3243-9AE1-3D0C2DA74180}"/>
              </a:ext>
            </a:extLst>
          </p:cNvPr>
          <p:cNvPicPr>
            <a:picLocks noChangeAspect="1"/>
          </p:cNvPicPr>
          <p:nvPr userDrawn="1"/>
        </p:nvPicPr>
        <p:blipFill>
          <a:blip r:embed="rId13"/>
          <a:stretch>
            <a:fillRect/>
          </a:stretch>
        </p:blipFill>
        <p:spPr>
          <a:xfrm>
            <a:off x="10069186" y="230188"/>
            <a:ext cx="1825452" cy="1333141"/>
          </a:xfrm>
          <a:prstGeom prst="rect">
            <a:avLst/>
          </a:prstGeom>
        </p:spPr>
      </p:pic>
      <p:sp>
        <p:nvSpPr>
          <p:cNvPr id="8" name="Rectangle 7">
            <a:extLst>
              <a:ext uri="{FF2B5EF4-FFF2-40B4-BE49-F238E27FC236}">
                <a16:creationId xmlns:a16="http://schemas.microsoft.com/office/drawing/2014/main" id="{3D8A766A-995A-9C41-BF6C-E3EBFD67ED69}"/>
              </a:ext>
            </a:extLst>
          </p:cNvPr>
          <p:cNvSpPr/>
          <p:nvPr userDrawn="1"/>
        </p:nvSpPr>
        <p:spPr>
          <a:xfrm>
            <a:off x="9743662" y="14050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3379582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B0BB-85E7-444B-A033-873561327BFC}"/>
              </a:ext>
            </a:extLst>
          </p:cNvPr>
          <p:cNvSpPr>
            <a:spLocks noGrp="1"/>
          </p:cNvSpPr>
          <p:nvPr>
            <p:ph type="ctrTitle"/>
          </p:nvPr>
        </p:nvSpPr>
        <p:spPr/>
        <p:txBody>
          <a:bodyPr/>
          <a:lstStyle/>
          <a:p>
            <a:r>
              <a:rPr lang="en-US" dirty="0"/>
              <a:t>HADEETH</a:t>
            </a:r>
          </a:p>
        </p:txBody>
      </p:sp>
      <p:sp>
        <p:nvSpPr>
          <p:cNvPr id="3" name="Subtitle 2">
            <a:extLst>
              <a:ext uri="{FF2B5EF4-FFF2-40B4-BE49-F238E27FC236}">
                <a16:creationId xmlns:a16="http://schemas.microsoft.com/office/drawing/2014/main" id="{D2CE41B7-91BB-2643-B51E-9483CCFAA46F}"/>
              </a:ext>
            </a:extLst>
          </p:cNvPr>
          <p:cNvSpPr>
            <a:spLocks noGrp="1"/>
          </p:cNvSpPr>
          <p:nvPr>
            <p:ph type="subTitle" idx="1"/>
          </p:nvPr>
        </p:nvSpPr>
        <p:spPr/>
        <p:txBody>
          <a:bodyPr/>
          <a:lstStyle/>
          <a:p>
            <a:r>
              <a:rPr lang="en-US" b="1" dirty="0"/>
              <a:t>Ayman </a:t>
            </a:r>
            <a:r>
              <a:rPr lang="en-US" b="1" dirty="0" err="1"/>
              <a:t>Elkasrawy</a:t>
            </a:r>
            <a:endParaRPr lang="en-US" dirty="0"/>
          </a:p>
        </p:txBody>
      </p:sp>
      <p:sp>
        <p:nvSpPr>
          <p:cNvPr id="5" name="Slide Number Placeholder 4">
            <a:extLst>
              <a:ext uri="{FF2B5EF4-FFF2-40B4-BE49-F238E27FC236}">
                <a16:creationId xmlns:a16="http://schemas.microsoft.com/office/drawing/2014/main" id="{5C1C79E2-969B-654E-9C3F-A0C291F5423E}"/>
              </a:ext>
            </a:extLst>
          </p:cNvPr>
          <p:cNvSpPr>
            <a:spLocks noGrp="1"/>
          </p:cNvSpPr>
          <p:nvPr>
            <p:ph type="sldNum" sz="quarter" idx="12"/>
          </p:nvPr>
        </p:nvSpPr>
        <p:spPr/>
        <p:txBody>
          <a:bodyPr/>
          <a:lstStyle/>
          <a:p>
            <a:fld id="{C8784B88-F3D9-6A4F-9660-1A0A1E561ED7}" type="slidenum">
              <a:rPr lang="en-US" smtClean="0"/>
              <a:t>1</a:t>
            </a:fld>
            <a:endParaRPr lang="en-US"/>
          </a:p>
        </p:txBody>
      </p:sp>
      <p:sp>
        <p:nvSpPr>
          <p:cNvPr id="7" name="TextBox 6">
            <a:extLst>
              <a:ext uri="{FF2B5EF4-FFF2-40B4-BE49-F238E27FC236}">
                <a16:creationId xmlns:a16="http://schemas.microsoft.com/office/drawing/2014/main" id="{3F55A7A9-5738-CF48-B5C0-8FEFD5979462}"/>
              </a:ext>
            </a:extLst>
          </p:cNvPr>
          <p:cNvSpPr txBox="1"/>
          <p:nvPr/>
        </p:nvSpPr>
        <p:spPr>
          <a:xfrm>
            <a:off x="3893025" y="1782325"/>
            <a:ext cx="4702569" cy="369332"/>
          </a:xfrm>
          <a:prstGeom prst="rect">
            <a:avLst/>
          </a:prstGeom>
          <a:noFill/>
        </p:spPr>
        <p:txBody>
          <a:bodyPr wrap="none" rtlCol="0">
            <a:spAutoFit/>
          </a:bodyPr>
          <a:lstStyle/>
          <a:p>
            <a:r>
              <a:rPr lang="en-CA" b="1" dirty="0">
                <a:solidFill>
                  <a:schemeClr val="bg1"/>
                </a:solidFill>
              </a:rPr>
              <a:t>HAD 221 – Hadeeth Curriculum – Lecture No. 2 </a:t>
            </a:r>
            <a:endParaRPr lang="en-US" dirty="0"/>
          </a:p>
        </p:txBody>
      </p:sp>
      <p:sp>
        <p:nvSpPr>
          <p:cNvPr id="8" name="Google Shape;86;p1"/>
          <p:cNvSpPr txBox="1"/>
          <p:nvPr/>
        </p:nvSpPr>
        <p:spPr>
          <a:xfrm>
            <a:off x="5211594" y="5476772"/>
            <a:ext cx="1851343" cy="903007"/>
          </a:xfrm>
          <a:prstGeom prst="rect">
            <a:avLst/>
          </a:prstGeom>
          <a:solidFill>
            <a:schemeClr val="accent1">
              <a:lumMod val="50000"/>
            </a:schemeClr>
          </a:solidFill>
          <a:ln>
            <a:noFill/>
          </a:ln>
        </p:spPr>
        <p:txBody>
          <a:bodyPr spcFirstLastPara="1" wrap="square" lIns="91425" tIns="45700" rIns="91425" bIns="45700" anchor="b" anchorCtr="0">
            <a:noAutofit/>
          </a:bodyPr>
          <a:lstStyle/>
          <a:p>
            <a:pPr lvl="0" algn="ctr" rtl="1">
              <a:lnSpc>
                <a:spcPct val="270000"/>
              </a:lnSpc>
              <a:buClr>
                <a:schemeClr val="dk1"/>
              </a:buClr>
              <a:buSzPts val="6000"/>
            </a:pPr>
            <a:r>
              <a:rPr lang="en-US" sz="1200" b="1" dirty="0">
                <a:solidFill>
                  <a:schemeClr val="bg1"/>
                </a:solidFill>
                <a:latin typeface="Simplified Arabic" pitchFamily="18" charset="-78"/>
                <a:sym typeface="Calibri"/>
              </a:rPr>
              <a:t>Third Semester</a:t>
            </a:r>
          </a:p>
          <a:p>
            <a:pPr lvl="0" algn="ctr" rtl="1">
              <a:lnSpc>
                <a:spcPct val="270000"/>
              </a:lnSpc>
              <a:buClr>
                <a:schemeClr val="dk1"/>
              </a:buClr>
              <a:buSzPts val="6000"/>
            </a:pPr>
            <a:r>
              <a:rPr lang="en-US" sz="1200" b="1" dirty="0">
                <a:solidFill>
                  <a:schemeClr val="bg1"/>
                </a:solidFill>
                <a:latin typeface="Simplified Arabic" pitchFamily="18" charset="-78"/>
                <a:sym typeface="Calibri"/>
              </a:rPr>
              <a:t>1443H/2021 </a:t>
            </a:r>
            <a:endParaRPr lang="ar-JO" sz="1200" b="1" dirty="0">
              <a:solidFill>
                <a:schemeClr val="bg1"/>
              </a:solidFill>
              <a:latin typeface="Simplified Arabic" pitchFamily="18" charset="-78"/>
              <a:sym typeface="Calibri"/>
            </a:endParaRPr>
          </a:p>
        </p:txBody>
      </p:sp>
    </p:spTree>
    <p:extLst>
      <p:ext uri="{BB962C8B-B14F-4D97-AF65-F5344CB8AC3E}">
        <p14:creationId xmlns:p14="http://schemas.microsoft.com/office/powerpoint/2010/main" val="3934097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597" y="1481343"/>
            <a:ext cx="11301572" cy="5217407"/>
          </a:xfrm>
        </p:spPr>
        <p:txBody>
          <a:bodyPr>
            <a:noAutofit/>
          </a:bodyPr>
          <a:lstStyle/>
          <a:p>
            <a:r>
              <a:rPr lang="en-CA" sz="2000" b="1" dirty="0"/>
              <a:t>Remembrance “Dhikr” </a:t>
            </a:r>
            <a:r>
              <a:rPr lang="en-CA" sz="2000" dirty="0"/>
              <a:t>Two main types of Dhikr. Allah Almighty in the Qur’an also guided us to the </a:t>
            </a:r>
            <a:r>
              <a:rPr lang="en-CA" sz="2000" dirty="0">
                <a:solidFill>
                  <a:srgbClr val="C00000"/>
                </a:solidFill>
              </a:rPr>
              <a:t>importance of Dhikr</a:t>
            </a:r>
            <a:r>
              <a:rPr lang="en-CA" sz="2000" dirty="0"/>
              <a:t>. Some points that highlight this is as follows:</a:t>
            </a:r>
          </a:p>
          <a:p>
            <a:pPr marL="0" indent="0">
              <a:buNone/>
            </a:pPr>
            <a:r>
              <a:rPr lang="en-CA" sz="2000" dirty="0"/>
              <a:t>1- Dhikr or remembrance is the </a:t>
            </a:r>
            <a:r>
              <a:rPr lang="en-CA" sz="2000" u="sng" dirty="0"/>
              <a:t>only form of worship </a:t>
            </a:r>
            <a:r>
              <a:rPr lang="en-CA" sz="2000" dirty="0"/>
              <a:t>that Allah Almighty commanded us to </a:t>
            </a:r>
            <a:r>
              <a:rPr lang="en-CA" sz="2000" dirty="0">
                <a:solidFill>
                  <a:srgbClr val="C00000"/>
                </a:solidFill>
              </a:rPr>
              <a:t>do much of it and regularly</a:t>
            </a:r>
            <a:r>
              <a:rPr lang="en-CA" sz="2000" dirty="0"/>
              <a:t>. </a:t>
            </a:r>
          </a:p>
          <a:p>
            <a:pPr marL="0" indent="0">
              <a:buNone/>
            </a:pPr>
            <a:r>
              <a:rPr lang="en-CA" sz="2000" dirty="0"/>
              <a:t>2- Allah Almighty </a:t>
            </a:r>
            <a:r>
              <a:rPr lang="en-CA" sz="2000" dirty="0">
                <a:solidFill>
                  <a:srgbClr val="C00000"/>
                </a:solidFill>
              </a:rPr>
              <a:t>makes mention </a:t>
            </a:r>
            <a:r>
              <a:rPr lang="en-CA" sz="2000" dirty="0"/>
              <a:t>of those who mention and remember Allah Almighty.</a:t>
            </a:r>
          </a:p>
          <a:p>
            <a:pPr marL="0" indent="0">
              <a:buNone/>
            </a:pPr>
            <a:r>
              <a:rPr lang="en-CA" sz="2000" dirty="0"/>
              <a:t>3- The Dhikr protects the believer from </a:t>
            </a:r>
            <a:r>
              <a:rPr lang="en-CA" sz="2000" dirty="0">
                <a:solidFill>
                  <a:srgbClr val="C00000"/>
                </a:solidFill>
              </a:rPr>
              <a:t>heedlessness</a:t>
            </a:r>
            <a:r>
              <a:rPr lang="en-CA" sz="2000" dirty="0"/>
              <a:t>.</a:t>
            </a:r>
          </a:p>
          <a:p>
            <a:pPr marL="0" indent="0">
              <a:buNone/>
            </a:pPr>
            <a:r>
              <a:rPr lang="en-CA" sz="2000" dirty="0"/>
              <a:t>The prophet encourages us here to say </a:t>
            </a:r>
            <a:r>
              <a:rPr lang="ar-SA" sz="2000" dirty="0"/>
              <a:t>"</a:t>
            </a:r>
            <a:r>
              <a:rPr lang="ar-SA" sz="2000" dirty="0">
                <a:solidFill>
                  <a:srgbClr val="C00000"/>
                </a:solidFill>
              </a:rPr>
              <a:t>الحمد لله</a:t>
            </a:r>
            <a:r>
              <a:rPr lang="ar-SA" sz="2000" dirty="0"/>
              <a:t>" </a:t>
            </a:r>
            <a:r>
              <a:rPr lang="en-CA" sz="2000" dirty="0"/>
              <a:t> because it will fill our scale on the day of judgement and saying </a:t>
            </a:r>
            <a:r>
              <a:rPr lang="ar-SA" sz="2000" dirty="0"/>
              <a:t>"</a:t>
            </a:r>
            <a:r>
              <a:rPr lang="ar-SA" sz="2000" dirty="0">
                <a:solidFill>
                  <a:srgbClr val="C00000"/>
                </a:solidFill>
              </a:rPr>
              <a:t>سبحان الله و الحمد لله</a:t>
            </a:r>
            <a:r>
              <a:rPr lang="ar-SA" sz="2000" dirty="0"/>
              <a:t>" </a:t>
            </a:r>
            <a:r>
              <a:rPr lang="en-CA" sz="2000" dirty="0"/>
              <a:t>is multiplied and enlarged to fill the space between the earth and heaven which is an extremely long distance as the prophet PBUH mentioned in another hadeeth.</a:t>
            </a:r>
          </a:p>
        </p:txBody>
      </p:sp>
      <p:sp>
        <p:nvSpPr>
          <p:cNvPr id="5" name="Slide Number Placeholder 4"/>
          <p:cNvSpPr>
            <a:spLocks noGrp="1"/>
          </p:cNvSpPr>
          <p:nvPr>
            <p:ph type="sldNum" sz="quarter" idx="12"/>
          </p:nvPr>
        </p:nvSpPr>
        <p:spPr/>
        <p:txBody>
          <a:bodyPr/>
          <a:lstStyle/>
          <a:p>
            <a:fld id="{C8784B88-F3D9-6A4F-9660-1A0A1E561ED7}" type="slidenum">
              <a:rPr lang="en-US" smtClean="0"/>
              <a:t>10</a:t>
            </a:fld>
            <a:endParaRPr lang="en-US"/>
          </a:p>
        </p:txBody>
      </p:sp>
      <p:sp>
        <p:nvSpPr>
          <p:cNvPr id="8" name="Title 1">
            <a:extLst>
              <a:ext uri="{FF2B5EF4-FFF2-40B4-BE49-F238E27FC236}">
                <a16:creationId xmlns:a16="http://schemas.microsoft.com/office/drawing/2014/main" id="{06FF28A4-2D19-C347-9259-8256B2B7B559}"/>
              </a:ext>
            </a:extLst>
          </p:cNvPr>
          <p:cNvSpPr>
            <a:spLocks noGrp="1"/>
          </p:cNvSpPr>
          <p:nvPr>
            <p:ph type="title"/>
          </p:nvPr>
        </p:nvSpPr>
        <p:spPr>
          <a:xfrm>
            <a:off x="838200" y="365126"/>
            <a:ext cx="8655121" cy="1116216"/>
          </a:xfrm>
        </p:spPr>
        <p:txBody>
          <a:bodyPr>
            <a:normAutofit/>
          </a:bodyPr>
          <a:lstStyle/>
          <a:p>
            <a:r>
              <a:rPr lang="en-CA" sz="3600" dirty="0"/>
              <a:t>Hadith #23: Collection of goodness </a:t>
            </a:r>
            <a:endParaRPr lang="en-US" sz="3600" dirty="0"/>
          </a:p>
        </p:txBody>
      </p:sp>
    </p:spTree>
    <p:extLst>
      <p:ext uri="{BB962C8B-B14F-4D97-AF65-F5344CB8AC3E}">
        <p14:creationId xmlns:p14="http://schemas.microsoft.com/office/powerpoint/2010/main" val="2630647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597" y="1501892"/>
            <a:ext cx="11301572" cy="5025914"/>
          </a:xfrm>
        </p:spPr>
        <p:txBody>
          <a:bodyPr>
            <a:noAutofit/>
          </a:bodyPr>
          <a:lstStyle/>
          <a:p>
            <a:pPr lvl="0"/>
            <a:r>
              <a:rPr lang="en-CA" sz="1800" dirty="0"/>
              <a:t>“</a:t>
            </a:r>
            <a:r>
              <a:rPr lang="en-CA" sz="1800" b="1" dirty="0"/>
              <a:t>Prayer is a light”</a:t>
            </a:r>
            <a:endParaRPr lang="en-CA" sz="1800" dirty="0"/>
          </a:p>
          <a:p>
            <a:pPr marL="0" indent="0">
              <a:buNone/>
            </a:pPr>
            <a:r>
              <a:rPr lang="en-CA" sz="1800" dirty="0"/>
              <a:t>Prayer is a </a:t>
            </a:r>
            <a:r>
              <a:rPr lang="en-CA" sz="1800" dirty="0">
                <a:solidFill>
                  <a:srgbClr val="C00000"/>
                </a:solidFill>
              </a:rPr>
              <a:t>light of guidance </a:t>
            </a:r>
            <a:r>
              <a:rPr lang="en-CA" sz="1800" dirty="0"/>
              <a:t>to the believers that helps them avoid obscenity and evil as Allah Almighty said in the Qur’an:</a:t>
            </a:r>
          </a:p>
          <a:p>
            <a:pPr marL="0" indent="0" algn="r" rtl="1">
              <a:buNone/>
            </a:pPr>
            <a:r>
              <a:rPr lang="en-CA" sz="1800" dirty="0"/>
              <a:t>} </a:t>
            </a:r>
            <a:r>
              <a:rPr lang="ar-SA" sz="1800" b="1" i="1" dirty="0"/>
              <a:t>إِنَّ الصَّلَاةَ </a:t>
            </a:r>
            <a:r>
              <a:rPr lang="ar-SA" sz="1800" b="1" i="1" dirty="0" err="1"/>
              <a:t>تَنْهَىٰ</a:t>
            </a:r>
            <a:r>
              <a:rPr lang="ar-SA" sz="1800" b="1" i="1" dirty="0"/>
              <a:t> عَنِ الْفَحْشَاءِ وَالْمُنكَرِ</a:t>
            </a:r>
            <a:r>
              <a:rPr lang="en-CA" sz="1800" dirty="0"/>
              <a:t>{</a:t>
            </a:r>
          </a:p>
          <a:p>
            <a:pPr marL="0" indent="0">
              <a:buNone/>
            </a:pPr>
            <a:r>
              <a:rPr lang="en-CA" sz="1800" dirty="0"/>
              <a:t>{</a:t>
            </a:r>
            <a:r>
              <a:rPr lang="en-CA" sz="1800" b="1" i="1" dirty="0"/>
              <a:t>Indeed, ˹genuine˺ prayer should deter ˹one˺ from indecency and wickedness</a:t>
            </a:r>
            <a:r>
              <a:rPr lang="en-CA" sz="1800" dirty="0"/>
              <a:t>}</a:t>
            </a:r>
          </a:p>
          <a:p>
            <a:pPr marL="0" indent="0">
              <a:buNone/>
            </a:pPr>
            <a:r>
              <a:rPr lang="en-CA" sz="1800" dirty="0"/>
              <a:t>But also it is a </a:t>
            </a:r>
            <a:r>
              <a:rPr lang="en-CA" sz="1800" dirty="0">
                <a:solidFill>
                  <a:srgbClr val="C00000"/>
                </a:solidFill>
              </a:rPr>
              <a:t>light in the faces of the believers </a:t>
            </a:r>
            <a:r>
              <a:rPr lang="en-CA" sz="1800" dirty="0"/>
              <a:t>that distinguishes them from others.  Allah Almighty says:</a:t>
            </a:r>
          </a:p>
          <a:p>
            <a:pPr marL="0" indent="0" algn="r" rtl="1">
              <a:buNone/>
            </a:pPr>
            <a:r>
              <a:rPr lang="en-CA" sz="1800" dirty="0"/>
              <a:t>} </a:t>
            </a:r>
            <a:r>
              <a:rPr lang="ar-SA" sz="1800" b="1" i="1" dirty="0"/>
              <a:t>سِيمَاهُمْ فِي وُجُوهِهِمْ مِنْ أَثَرِ السُّجُودِ</a:t>
            </a:r>
            <a:r>
              <a:rPr lang="en-CA" sz="1800" dirty="0"/>
              <a:t>{</a:t>
            </a:r>
          </a:p>
          <a:p>
            <a:pPr marL="0" indent="0">
              <a:buNone/>
            </a:pPr>
            <a:r>
              <a:rPr lang="en-CA" sz="1800" dirty="0"/>
              <a:t>{</a:t>
            </a:r>
            <a:r>
              <a:rPr lang="en-CA" sz="1800" b="1" i="1" dirty="0"/>
              <a:t>The sign ˹of brightness can be seen˺ on their faces from the trace of prostrating ˹in prayer</a:t>
            </a:r>
            <a:r>
              <a:rPr lang="en-CA" sz="1800" b="1" dirty="0"/>
              <a:t>}</a:t>
            </a:r>
            <a:r>
              <a:rPr lang="en-CA" sz="1800" dirty="0"/>
              <a:t> </a:t>
            </a:r>
          </a:p>
        </p:txBody>
      </p:sp>
      <p:sp>
        <p:nvSpPr>
          <p:cNvPr id="5" name="Slide Number Placeholder 4"/>
          <p:cNvSpPr>
            <a:spLocks noGrp="1"/>
          </p:cNvSpPr>
          <p:nvPr>
            <p:ph type="sldNum" sz="quarter" idx="12"/>
          </p:nvPr>
        </p:nvSpPr>
        <p:spPr/>
        <p:txBody>
          <a:bodyPr/>
          <a:lstStyle/>
          <a:p>
            <a:fld id="{C8784B88-F3D9-6A4F-9660-1A0A1E561ED7}" type="slidenum">
              <a:rPr lang="en-US" smtClean="0"/>
              <a:t>11</a:t>
            </a:fld>
            <a:endParaRPr lang="en-US"/>
          </a:p>
        </p:txBody>
      </p:sp>
      <p:sp>
        <p:nvSpPr>
          <p:cNvPr id="8" name="Title 1">
            <a:extLst>
              <a:ext uri="{FF2B5EF4-FFF2-40B4-BE49-F238E27FC236}">
                <a16:creationId xmlns:a16="http://schemas.microsoft.com/office/drawing/2014/main" id="{06FF28A4-2D19-C347-9259-8256B2B7B559}"/>
              </a:ext>
            </a:extLst>
          </p:cNvPr>
          <p:cNvSpPr>
            <a:spLocks noGrp="1"/>
          </p:cNvSpPr>
          <p:nvPr>
            <p:ph type="title"/>
          </p:nvPr>
        </p:nvSpPr>
        <p:spPr>
          <a:xfrm>
            <a:off x="838200" y="365126"/>
            <a:ext cx="8655121" cy="1116216"/>
          </a:xfrm>
        </p:spPr>
        <p:txBody>
          <a:bodyPr>
            <a:normAutofit/>
          </a:bodyPr>
          <a:lstStyle/>
          <a:p>
            <a:r>
              <a:rPr lang="en-CA" sz="3600" dirty="0"/>
              <a:t>Hadith #23: Collection of goodness </a:t>
            </a:r>
            <a:endParaRPr lang="en-US" sz="3600" dirty="0"/>
          </a:p>
        </p:txBody>
      </p:sp>
    </p:spTree>
    <p:extLst>
      <p:ext uri="{BB962C8B-B14F-4D97-AF65-F5344CB8AC3E}">
        <p14:creationId xmlns:p14="http://schemas.microsoft.com/office/powerpoint/2010/main" val="2281236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597" y="1501892"/>
            <a:ext cx="11301572" cy="5025914"/>
          </a:xfrm>
        </p:spPr>
        <p:txBody>
          <a:bodyPr>
            <a:noAutofit/>
          </a:bodyPr>
          <a:lstStyle/>
          <a:p>
            <a:pPr lvl="0"/>
            <a:r>
              <a:rPr lang="en-CA" sz="2000" dirty="0"/>
              <a:t>“</a:t>
            </a:r>
            <a:r>
              <a:rPr lang="en-CA" sz="2000" b="1" dirty="0"/>
              <a:t>Charity is proof”</a:t>
            </a:r>
            <a:endParaRPr lang="en-CA" sz="2000" dirty="0"/>
          </a:p>
          <a:p>
            <a:pPr marL="582613" indent="-255588">
              <a:buFont typeface="Courier New" panose="02070309020205020404" pitchFamily="49" charset="0"/>
              <a:buChar char="o"/>
            </a:pPr>
            <a:r>
              <a:rPr lang="en-CA" sz="2000" dirty="0"/>
              <a:t> A proof of </a:t>
            </a:r>
            <a:r>
              <a:rPr lang="en-CA" sz="2000" dirty="0">
                <a:solidFill>
                  <a:srgbClr val="C00000"/>
                </a:solidFill>
              </a:rPr>
              <a:t>one’s sincerity and truthfulness</a:t>
            </a:r>
            <a:r>
              <a:rPr lang="en-CA" sz="2000" dirty="0"/>
              <a:t> with Allah. Truthfulness of Iman and that Allah’s pleasing is more beloved than the money and everything we own.</a:t>
            </a:r>
          </a:p>
          <a:p>
            <a:pPr lvl="0"/>
            <a:r>
              <a:rPr lang="en-CA" sz="2000" dirty="0"/>
              <a:t>“</a:t>
            </a:r>
            <a:r>
              <a:rPr lang="en-CA" sz="2000" b="1" dirty="0"/>
              <a:t>Patience is illumination”</a:t>
            </a:r>
            <a:endParaRPr lang="en-CA" sz="2000" dirty="0"/>
          </a:p>
          <a:p>
            <a:pPr marL="623888" indent="-276225">
              <a:buFont typeface="Courier New" panose="02070309020205020404" pitchFamily="49" charset="0"/>
              <a:buChar char="o"/>
            </a:pPr>
            <a:r>
              <a:rPr lang="en-CA" sz="2000" dirty="0"/>
              <a:t>Patience with all its types illuminates </a:t>
            </a:r>
            <a:r>
              <a:rPr lang="en-CA" sz="2000" dirty="0">
                <a:solidFill>
                  <a:srgbClr val="C00000"/>
                </a:solidFill>
              </a:rPr>
              <a:t>one’s path in this life </a:t>
            </a:r>
            <a:r>
              <a:rPr lang="en-CA" sz="2000" dirty="0"/>
              <a:t>and illuminates a </a:t>
            </a:r>
            <a:r>
              <a:rPr lang="en-CA" sz="2000" dirty="0">
                <a:solidFill>
                  <a:srgbClr val="C00000"/>
                </a:solidFill>
              </a:rPr>
              <a:t>way for them to paradise</a:t>
            </a:r>
            <a:r>
              <a:rPr lang="en-CA" sz="2000" dirty="0"/>
              <a:t>.</a:t>
            </a:r>
          </a:p>
          <a:p>
            <a:pPr marL="623888" indent="-276225">
              <a:buFont typeface="Courier New" panose="02070309020205020404" pitchFamily="49" charset="0"/>
              <a:buChar char="o"/>
            </a:pPr>
            <a:r>
              <a:rPr lang="en-CA" sz="2000" dirty="0"/>
              <a:t>Different types of Patience.</a:t>
            </a:r>
          </a:p>
        </p:txBody>
      </p:sp>
      <p:sp>
        <p:nvSpPr>
          <p:cNvPr id="5" name="Slide Number Placeholder 4"/>
          <p:cNvSpPr>
            <a:spLocks noGrp="1"/>
          </p:cNvSpPr>
          <p:nvPr>
            <p:ph type="sldNum" sz="quarter" idx="12"/>
          </p:nvPr>
        </p:nvSpPr>
        <p:spPr/>
        <p:txBody>
          <a:bodyPr/>
          <a:lstStyle/>
          <a:p>
            <a:fld id="{C8784B88-F3D9-6A4F-9660-1A0A1E561ED7}" type="slidenum">
              <a:rPr lang="en-US" smtClean="0"/>
              <a:t>12</a:t>
            </a:fld>
            <a:endParaRPr lang="en-US"/>
          </a:p>
        </p:txBody>
      </p:sp>
      <p:sp>
        <p:nvSpPr>
          <p:cNvPr id="8" name="Title 1">
            <a:extLst>
              <a:ext uri="{FF2B5EF4-FFF2-40B4-BE49-F238E27FC236}">
                <a16:creationId xmlns:a16="http://schemas.microsoft.com/office/drawing/2014/main" id="{06FF28A4-2D19-C347-9259-8256B2B7B559}"/>
              </a:ext>
            </a:extLst>
          </p:cNvPr>
          <p:cNvSpPr>
            <a:spLocks noGrp="1"/>
          </p:cNvSpPr>
          <p:nvPr>
            <p:ph type="title"/>
          </p:nvPr>
        </p:nvSpPr>
        <p:spPr>
          <a:xfrm>
            <a:off x="838200" y="365126"/>
            <a:ext cx="8655121" cy="1116216"/>
          </a:xfrm>
        </p:spPr>
        <p:txBody>
          <a:bodyPr>
            <a:normAutofit/>
          </a:bodyPr>
          <a:lstStyle/>
          <a:p>
            <a:r>
              <a:rPr lang="en-CA" sz="3600" dirty="0"/>
              <a:t>Hadith #23: Collection of goodness </a:t>
            </a:r>
            <a:endParaRPr lang="en-US" sz="3600" dirty="0"/>
          </a:p>
        </p:txBody>
      </p:sp>
    </p:spTree>
    <p:extLst>
      <p:ext uri="{BB962C8B-B14F-4D97-AF65-F5344CB8AC3E}">
        <p14:creationId xmlns:p14="http://schemas.microsoft.com/office/powerpoint/2010/main" val="1324150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597" y="1501892"/>
            <a:ext cx="11301572" cy="5025914"/>
          </a:xfrm>
        </p:spPr>
        <p:txBody>
          <a:bodyPr>
            <a:noAutofit/>
          </a:bodyPr>
          <a:lstStyle/>
          <a:p>
            <a:pPr lvl="0"/>
            <a:r>
              <a:rPr lang="en-CA" sz="1800" b="1" dirty="0"/>
              <a:t>“The Quran is an argument for you or against you”</a:t>
            </a:r>
            <a:endParaRPr lang="en-CA" sz="1800" dirty="0"/>
          </a:p>
          <a:p>
            <a:pPr marL="0" indent="0">
              <a:buNone/>
            </a:pPr>
            <a:r>
              <a:rPr lang="en-CA" sz="1800" dirty="0"/>
              <a:t>If the believers read the Qur’an with the </a:t>
            </a:r>
            <a:r>
              <a:rPr lang="en-CA" sz="1800" dirty="0">
                <a:solidFill>
                  <a:srgbClr val="C00000"/>
                </a:solidFill>
              </a:rPr>
              <a:t>intention of following Allah’s straight path shown in it and strives on this</a:t>
            </a:r>
            <a:r>
              <a:rPr lang="en-CA" sz="1800" dirty="0"/>
              <a:t>, the Qur’an will argue in their favor on the day of judgement. But if they elect to </a:t>
            </a:r>
            <a:r>
              <a:rPr lang="en-CA" sz="1800" dirty="0">
                <a:solidFill>
                  <a:srgbClr val="C00000"/>
                </a:solidFill>
              </a:rPr>
              <a:t>ignore the guidance,</a:t>
            </a:r>
            <a:r>
              <a:rPr lang="en-CA" sz="1800" dirty="0"/>
              <a:t> the argument will be the other way around.</a:t>
            </a:r>
          </a:p>
          <a:p>
            <a:pPr lvl="0"/>
            <a:r>
              <a:rPr lang="en-CA" sz="1800" dirty="0"/>
              <a:t>“</a:t>
            </a:r>
            <a:r>
              <a:rPr lang="en-CA" sz="1800" b="1" dirty="0"/>
              <a:t>All people go out early in the morning and sell themselves, either setting themselves free or ruining themselves”</a:t>
            </a:r>
            <a:endParaRPr lang="en-CA" sz="1800" dirty="0"/>
          </a:p>
          <a:p>
            <a:pPr marL="0" indent="0">
              <a:buNone/>
            </a:pPr>
            <a:r>
              <a:rPr lang="en-CA" sz="1800" dirty="0"/>
              <a:t>This is a reminder from the prophet PBUH about the choices that the believers must make every day. Scholars refer to the verses in Qur’an talking about the soul. Allah Almighty says:</a:t>
            </a:r>
          </a:p>
          <a:p>
            <a:pPr marL="0" indent="0" rtl="1">
              <a:lnSpc>
                <a:spcPct val="100000"/>
              </a:lnSpc>
              <a:buNone/>
            </a:pPr>
            <a:r>
              <a:rPr lang="en-CA" sz="1800" b="1" dirty="0"/>
              <a:t>} </a:t>
            </a:r>
            <a:r>
              <a:rPr lang="ar-SA" sz="1800" b="1" i="1" dirty="0"/>
              <a:t>قَدْ أَفْلَحَ مَن زَكَّاهَا (9) وَقَدْ خَابَ مَن دَسَّاهَا (10</a:t>
            </a:r>
            <a:r>
              <a:rPr lang="ar-SA" sz="1800" i="1" dirty="0"/>
              <a:t>)</a:t>
            </a:r>
            <a:r>
              <a:rPr lang="en-CA" sz="1800" dirty="0"/>
              <a:t>{</a:t>
            </a:r>
          </a:p>
          <a:p>
            <a:pPr marL="0" indent="0">
              <a:lnSpc>
                <a:spcPct val="100000"/>
              </a:lnSpc>
              <a:buNone/>
            </a:pPr>
            <a:r>
              <a:rPr lang="en-CA" sz="1800" dirty="0"/>
              <a:t>{</a:t>
            </a:r>
            <a:r>
              <a:rPr lang="en-CA" sz="1800" b="1" i="1" dirty="0"/>
              <a:t>Successful indeed is the one who purifies their soul, (9) and doomed is the one who corrupts it!(10)</a:t>
            </a:r>
            <a:r>
              <a:rPr lang="en-CA" sz="1800" b="1" dirty="0"/>
              <a:t>}</a:t>
            </a:r>
            <a:r>
              <a:rPr lang="en-CA" sz="1800" dirty="0"/>
              <a:t> </a:t>
            </a:r>
          </a:p>
        </p:txBody>
      </p:sp>
      <p:sp>
        <p:nvSpPr>
          <p:cNvPr id="5" name="Slide Number Placeholder 4"/>
          <p:cNvSpPr>
            <a:spLocks noGrp="1"/>
          </p:cNvSpPr>
          <p:nvPr>
            <p:ph type="sldNum" sz="quarter" idx="12"/>
          </p:nvPr>
        </p:nvSpPr>
        <p:spPr/>
        <p:txBody>
          <a:bodyPr/>
          <a:lstStyle/>
          <a:p>
            <a:fld id="{C8784B88-F3D9-6A4F-9660-1A0A1E561ED7}" type="slidenum">
              <a:rPr lang="en-US" smtClean="0"/>
              <a:t>13</a:t>
            </a:fld>
            <a:endParaRPr lang="en-US"/>
          </a:p>
        </p:txBody>
      </p:sp>
      <p:sp>
        <p:nvSpPr>
          <p:cNvPr id="8" name="Title 1">
            <a:extLst>
              <a:ext uri="{FF2B5EF4-FFF2-40B4-BE49-F238E27FC236}">
                <a16:creationId xmlns:a16="http://schemas.microsoft.com/office/drawing/2014/main" id="{06FF28A4-2D19-C347-9259-8256B2B7B559}"/>
              </a:ext>
            </a:extLst>
          </p:cNvPr>
          <p:cNvSpPr>
            <a:spLocks noGrp="1"/>
          </p:cNvSpPr>
          <p:nvPr>
            <p:ph type="title"/>
          </p:nvPr>
        </p:nvSpPr>
        <p:spPr>
          <a:xfrm>
            <a:off x="838200" y="365126"/>
            <a:ext cx="8655121" cy="1116216"/>
          </a:xfrm>
        </p:spPr>
        <p:txBody>
          <a:bodyPr>
            <a:normAutofit/>
          </a:bodyPr>
          <a:lstStyle/>
          <a:p>
            <a:r>
              <a:rPr lang="en-CA" sz="3600" dirty="0"/>
              <a:t>Hadith #23: Collection of goodness </a:t>
            </a:r>
            <a:endParaRPr lang="en-US" sz="3600" dirty="0"/>
          </a:p>
        </p:txBody>
      </p:sp>
    </p:spTree>
    <p:extLst>
      <p:ext uri="{BB962C8B-B14F-4D97-AF65-F5344CB8AC3E}">
        <p14:creationId xmlns:p14="http://schemas.microsoft.com/office/powerpoint/2010/main" val="4026863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53449"/>
            <a:ext cx="10515600" cy="5322014"/>
          </a:xfrm>
        </p:spPr>
        <p:txBody>
          <a:bodyPr>
            <a:normAutofit fontScale="47500" lnSpcReduction="20000"/>
          </a:bodyPr>
          <a:lstStyle/>
          <a:p>
            <a:pPr marL="0" indent="0">
              <a:buNone/>
            </a:pPr>
            <a:r>
              <a:rPr lang="en-US" sz="4200" b="1" dirty="0">
                <a:solidFill>
                  <a:srgbClr val="C00000"/>
                </a:solidFill>
              </a:rPr>
              <a:t>Lessons from this Hadith</a:t>
            </a:r>
          </a:p>
          <a:p>
            <a:pPr lvl="0"/>
            <a:r>
              <a:rPr lang="en-CA" sz="4200" dirty="0"/>
              <a:t>Importance of Wudu and purity internally and externally as being part of or contributing significantly to our faith</a:t>
            </a:r>
          </a:p>
          <a:p>
            <a:pPr lvl="0"/>
            <a:r>
              <a:rPr lang="en-CA" sz="4200" dirty="0"/>
              <a:t>Importance of Dhikr and maintain it regularly and the reward expected.</a:t>
            </a:r>
          </a:p>
          <a:p>
            <a:pPr lvl="0"/>
            <a:r>
              <a:rPr lang="en-CA" sz="4200" dirty="0"/>
              <a:t>Great value of prayer, charity, and patience in our religion.</a:t>
            </a:r>
          </a:p>
          <a:p>
            <a:pPr lvl="0"/>
            <a:r>
              <a:rPr lang="en-CA" sz="4200" dirty="0"/>
              <a:t>Qur’an is our constitution, guidance, and healing.</a:t>
            </a:r>
          </a:p>
          <a:p>
            <a:pPr lvl="0"/>
            <a:r>
              <a:rPr lang="en-CA" sz="4200" dirty="0"/>
              <a:t>The hereafter is better and more everlasting than this life.</a:t>
            </a:r>
          </a:p>
          <a:p>
            <a:pPr marL="0" indent="0">
              <a:buNone/>
            </a:pPr>
            <a:r>
              <a:rPr lang="en-US" sz="4200" b="1" dirty="0">
                <a:solidFill>
                  <a:srgbClr val="C00000"/>
                </a:solidFill>
              </a:rPr>
              <a:t>Conclusion</a:t>
            </a:r>
          </a:p>
          <a:p>
            <a:r>
              <a:rPr lang="en-CA" sz="4200" dirty="0"/>
              <a:t>This hadeeth forms a great basis for the religion of Islam. It guides to the best of deeds and rewards that believers should arrange their lives around.</a:t>
            </a:r>
          </a:p>
        </p:txBody>
      </p:sp>
      <p:sp>
        <p:nvSpPr>
          <p:cNvPr id="5" name="Slide Number Placeholder 4"/>
          <p:cNvSpPr>
            <a:spLocks noGrp="1"/>
          </p:cNvSpPr>
          <p:nvPr>
            <p:ph type="sldNum" sz="quarter" idx="12"/>
          </p:nvPr>
        </p:nvSpPr>
        <p:spPr/>
        <p:txBody>
          <a:bodyPr/>
          <a:lstStyle/>
          <a:p>
            <a:fld id="{C8784B88-F3D9-6A4F-9660-1A0A1E561ED7}" type="slidenum">
              <a:rPr lang="en-US" smtClean="0"/>
              <a:t>14</a:t>
            </a:fld>
            <a:endParaRPr lang="en-US"/>
          </a:p>
        </p:txBody>
      </p:sp>
      <p:sp>
        <p:nvSpPr>
          <p:cNvPr id="8" name="Title 1">
            <a:extLst>
              <a:ext uri="{FF2B5EF4-FFF2-40B4-BE49-F238E27FC236}">
                <a16:creationId xmlns:a16="http://schemas.microsoft.com/office/drawing/2014/main" id="{C43782CA-2706-4447-86E3-BED071C98EF3}"/>
              </a:ext>
            </a:extLst>
          </p:cNvPr>
          <p:cNvSpPr>
            <a:spLocks noGrp="1"/>
          </p:cNvSpPr>
          <p:nvPr>
            <p:ph type="title"/>
          </p:nvPr>
        </p:nvSpPr>
        <p:spPr>
          <a:xfrm>
            <a:off x="838200" y="262386"/>
            <a:ext cx="8655121" cy="1134900"/>
          </a:xfrm>
        </p:spPr>
        <p:txBody>
          <a:bodyPr>
            <a:normAutofit/>
          </a:bodyPr>
          <a:lstStyle/>
          <a:p>
            <a:r>
              <a:rPr lang="en-CA" sz="3600" dirty="0"/>
              <a:t>Hadith #23: Collection of goodness </a:t>
            </a:r>
            <a:endParaRPr lang="en-US" sz="3600" dirty="0"/>
          </a:p>
        </p:txBody>
      </p:sp>
    </p:spTree>
    <p:extLst>
      <p:ext uri="{BB962C8B-B14F-4D97-AF65-F5344CB8AC3E}">
        <p14:creationId xmlns:p14="http://schemas.microsoft.com/office/powerpoint/2010/main" val="3731850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dirty="0">
                <a:solidFill>
                  <a:srgbClr val="C00000"/>
                </a:solidFill>
              </a:rPr>
              <a:t>Discussion: </a:t>
            </a:r>
          </a:p>
          <a:p>
            <a:pPr lvl="0"/>
            <a:r>
              <a:rPr lang="en-CA" dirty="0"/>
              <a:t>List one acceptable explanation of the statement “Purity is half of Faith”.</a:t>
            </a:r>
          </a:p>
          <a:p>
            <a:pPr lvl="0"/>
            <a:r>
              <a:rPr lang="en-CA" dirty="0"/>
              <a:t>How can the Qur’an be an argument for or against?</a:t>
            </a:r>
          </a:p>
          <a:p>
            <a:pPr lvl="0"/>
            <a:r>
              <a:rPr lang="en-CA" dirty="0"/>
              <a:t>What is the meaning of “selling themselves” and how do they set themselves free or destroy it?</a:t>
            </a:r>
          </a:p>
        </p:txBody>
      </p:sp>
      <p:sp>
        <p:nvSpPr>
          <p:cNvPr id="5" name="Slide Number Placeholder 4"/>
          <p:cNvSpPr>
            <a:spLocks noGrp="1"/>
          </p:cNvSpPr>
          <p:nvPr>
            <p:ph type="sldNum" sz="quarter" idx="12"/>
          </p:nvPr>
        </p:nvSpPr>
        <p:spPr/>
        <p:txBody>
          <a:bodyPr/>
          <a:lstStyle/>
          <a:p>
            <a:fld id="{C8784B88-F3D9-6A4F-9660-1A0A1E561ED7}" type="slidenum">
              <a:rPr lang="en-US" smtClean="0"/>
              <a:t>15</a:t>
            </a:fld>
            <a:endParaRPr lang="en-US"/>
          </a:p>
        </p:txBody>
      </p:sp>
      <p:sp>
        <p:nvSpPr>
          <p:cNvPr id="14" name="Title 1">
            <a:extLst>
              <a:ext uri="{FF2B5EF4-FFF2-40B4-BE49-F238E27FC236}">
                <a16:creationId xmlns:a16="http://schemas.microsoft.com/office/drawing/2014/main" id="{B6B1B21E-1655-794C-94D1-1E675CB5ABCA}"/>
              </a:ext>
            </a:extLst>
          </p:cNvPr>
          <p:cNvSpPr>
            <a:spLocks noGrp="1"/>
          </p:cNvSpPr>
          <p:nvPr>
            <p:ph type="title"/>
          </p:nvPr>
        </p:nvSpPr>
        <p:spPr>
          <a:xfrm>
            <a:off x="838200" y="365125"/>
            <a:ext cx="8655121" cy="1325563"/>
          </a:xfrm>
        </p:spPr>
        <p:txBody>
          <a:bodyPr>
            <a:normAutofit/>
          </a:bodyPr>
          <a:lstStyle/>
          <a:p>
            <a:r>
              <a:rPr lang="en-CA" sz="3600"/>
              <a:t>Hadith #23: Collection of goodness </a:t>
            </a:r>
            <a:endParaRPr lang="en-US" sz="3600" dirty="0"/>
          </a:p>
        </p:txBody>
      </p:sp>
    </p:spTree>
    <p:extLst>
      <p:ext uri="{BB962C8B-B14F-4D97-AF65-F5344CB8AC3E}">
        <p14:creationId xmlns:p14="http://schemas.microsoft.com/office/powerpoint/2010/main" val="3434533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23FD4-8E45-2C4E-A2B0-7EE5066E270B}"/>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81542286-A1D8-B645-BE41-A0441A30AB55}"/>
              </a:ext>
            </a:extLst>
          </p:cNvPr>
          <p:cNvSpPr>
            <a:spLocks noGrp="1"/>
          </p:cNvSpPr>
          <p:nvPr>
            <p:ph idx="1"/>
          </p:nvPr>
        </p:nvSpPr>
        <p:spPr/>
        <p:txBody>
          <a:bodyPr/>
          <a:lstStyle/>
          <a:p>
            <a:pPr marL="0" indent="0" algn="ctr">
              <a:buNone/>
            </a:pPr>
            <a:r>
              <a:rPr lang="en-US" b="1" dirty="0"/>
              <a:t>Lecture No. 2 </a:t>
            </a:r>
          </a:p>
          <a:p>
            <a:pPr marL="0" indent="0" algn="ctr">
              <a:buNone/>
            </a:pPr>
            <a:endParaRPr lang="en-US" b="1" dirty="0"/>
          </a:p>
          <a:p>
            <a:r>
              <a:rPr lang="en-CA" b="1" dirty="0"/>
              <a:t>Hadith #23:</a:t>
            </a:r>
            <a:r>
              <a:rPr lang="en-CA" dirty="0"/>
              <a:t> </a:t>
            </a:r>
            <a:r>
              <a:rPr lang="en-CA" b="1" dirty="0"/>
              <a:t>Collection of goodness</a:t>
            </a:r>
            <a:r>
              <a:rPr lang="en-CA" dirty="0"/>
              <a:t> </a:t>
            </a:r>
          </a:p>
        </p:txBody>
      </p:sp>
      <p:sp>
        <p:nvSpPr>
          <p:cNvPr id="5" name="Slide Number Placeholder 4">
            <a:extLst>
              <a:ext uri="{FF2B5EF4-FFF2-40B4-BE49-F238E27FC236}">
                <a16:creationId xmlns:a16="http://schemas.microsoft.com/office/drawing/2014/main" id="{E22DFAB7-4DF7-F140-9E7E-63058FA08F95}"/>
              </a:ext>
            </a:extLst>
          </p:cNvPr>
          <p:cNvSpPr>
            <a:spLocks noGrp="1"/>
          </p:cNvSpPr>
          <p:nvPr>
            <p:ph type="sldNum" sz="quarter" idx="12"/>
          </p:nvPr>
        </p:nvSpPr>
        <p:spPr/>
        <p:txBody>
          <a:bodyPr/>
          <a:lstStyle/>
          <a:p>
            <a:fld id="{C8784B88-F3D9-6A4F-9660-1A0A1E561ED7}" type="slidenum">
              <a:rPr lang="en-US" smtClean="0"/>
              <a:t>2</a:t>
            </a:fld>
            <a:endParaRPr lang="en-US"/>
          </a:p>
        </p:txBody>
      </p:sp>
    </p:spTree>
    <p:extLst>
      <p:ext uri="{BB962C8B-B14F-4D97-AF65-F5344CB8AC3E}">
        <p14:creationId xmlns:p14="http://schemas.microsoft.com/office/powerpoint/2010/main" val="1083218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655121" cy="1325563"/>
          </a:xfrm>
        </p:spPr>
        <p:txBody>
          <a:bodyPr>
            <a:normAutofit/>
          </a:bodyPr>
          <a:lstStyle/>
          <a:p>
            <a:r>
              <a:rPr lang="en-CA" sz="3600" dirty="0"/>
              <a:t>Hadith #23: Collection of goodness </a:t>
            </a:r>
            <a:endParaRPr lang="en-US" sz="3600" dirty="0"/>
          </a:p>
        </p:txBody>
      </p:sp>
      <p:sp>
        <p:nvSpPr>
          <p:cNvPr id="3" name="Content Placeholder 2"/>
          <p:cNvSpPr>
            <a:spLocks noGrp="1"/>
          </p:cNvSpPr>
          <p:nvPr>
            <p:ph idx="1"/>
          </p:nvPr>
        </p:nvSpPr>
        <p:spPr>
          <a:xfrm>
            <a:off x="838200" y="1530851"/>
            <a:ext cx="10515600" cy="5128138"/>
          </a:xfrm>
        </p:spPr>
        <p:txBody>
          <a:bodyPr>
            <a:normAutofit fontScale="85000" lnSpcReduction="20000"/>
          </a:bodyPr>
          <a:lstStyle/>
          <a:p>
            <a:pPr marL="0" algn="r" rtl="1">
              <a:spcBef>
                <a:spcPts val="0"/>
              </a:spcBef>
              <a:spcAft>
                <a:spcPts val="1000"/>
              </a:spcAft>
            </a:pPr>
            <a:r>
              <a:rPr lang="ar-SA" altLang="en-US" sz="2800" b="1" dirty="0">
                <a:ea typeface="Calibri" panose="020F0502020204030204" pitchFamily="34" charset="0"/>
              </a:rPr>
              <a:t>عَنْ </a:t>
            </a:r>
            <a:r>
              <a:rPr lang="ar-SA" b="1" dirty="0"/>
              <a:t>أَبِي مَالِكٍ الْحَارِثِ بْنِ عَاصِمٍ الْأَشْعَرِيِّ</a:t>
            </a:r>
            <a:r>
              <a:rPr lang="en-CA" sz="2800" dirty="0"/>
              <a:t> </a:t>
            </a:r>
            <a:r>
              <a:rPr lang="ar-SA" altLang="en-US" sz="2800" b="1" dirty="0">
                <a:ea typeface="Calibri" panose="020F0502020204030204" pitchFamily="34" charset="0"/>
              </a:rPr>
              <a:t>رضي الله عنه</a:t>
            </a:r>
            <a:r>
              <a:rPr lang="en-CA" altLang="en-US" sz="2800" b="1" dirty="0">
                <a:ea typeface="Calibri" panose="020F0502020204030204" pitchFamily="34" charset="0"/>
              </a:rPr>
              <a:t> </a:t>
            </a:r>
            <a:r>
              <a:rPr lang="ar-SA" sz="2800" b="1" dirty="0">
                <a:latin typeface="Calibri" panose="020F0502020204030204" pitchFamily="34" charset="0"/>
                <a:ea typeface="Calibri" panose="020F0502020204030204" pitchFamily="34" charset="0"/>
                <a:cs typeface="Times New Roman" panose="02020603050405020304" pitchFamily="18" charset="0"/>
              </a:rPr>
              <a:t>قَالَ</a:t>
            </a:r>
            <a:r>
              <a:rPr lang="en-CA" sz="2800" b="1" dirty="0">
                <a:latin typeface="Calibri" panose="020F0502020204030204" pitchFamily="34" charset="0"/>
                <a:ea typeface="Calibri" panose="020F0502020204030204" pitchFamily="34" charset="0"/>
                <a:cs typeface="Times New Roman" panose="02020603050405020304" pitchFamily="18" charset="0"/>
              </a:rPr>
              <a:t> </a:t>
            </a:r>
            <a:r>
              <a:rPr lang="en-US" sz="2800" b="1" dirty="0">
                <a:latin typeface="Times New Roman" panose="02020603050405020304" pitchFamily="18" charset="0"/>
                <a:ea typeface="Calibri" panose="020F0502020204030204" pitchFamily="34" charset="0"/>
              </a:rPr>
              <a:t>:</a:t>
            </a:r>
            <a:endParaRPr lang="en-US" sz="2000" b="1" dirty="0">
              <a:latin typeface="Calibri" panose="020F0502020204030204" pitchFamily="34" charset="0"/>
              <a:ea typeface="Calibri" panose="020F0502020204030204" pitchFamily="34" charset="0"/>
            </a:endParaRPr>
          </a:p>
          <a:p>
            <a:pPr marL="0" indent="0" algn="r" rtl="1">
              <a:spcBef>
                <a:spcPts val="0"/>
              </a:spcBef>
              <a:spcAft>
                <a:spcPts val="1000"/>
              </a:spcAft>
              <a:buNone/>
            </a:pPr>
            <a:r>
              <a:rPr lang="ar-SA" sz="2800" dirty="0">
                <a:latin typeface="Calibri" panose="020F0502020204030204" pitchFamily="34" charset="0"/>
                <a:ea typeface="Calibri" panose="020F0502020204030204" pitchFamily="34" charset="0"/>
                <a:cs typeface="Times New Roman" panose="02020603050405020304" pitchFamily="18" charset="0"/>
              </a:rPr>
              <a:t>قالَ رَسولَ اللهِ</a:t>
            </a:r>
            <a:r>
              <a:rPr lang="en-CA" sz="2800" dirty="0">
                <a:latin typeface="Calibri" panose="020F0502020204030204" pitchFamily="34" charset="0"/>
                <a:ea typeface="Calibri" panose="020F0502020204030204" pitchFamily="34" charset="0"/>
                <a:cs typeface="Times New Roman" panose="02020603050405020304" pitchFamily="18" charset="0"/>
              </a:rPr>
              <a:t> </a:t>
            </a:r>
            <a:r>
              <a:rPr lang="ar-SA" sz="2800" dirty="0">
                <a:latin typeface="Calibri" panose="020F0502020204030204" pitchFamily="34" charset="0"/>
                <a:ea typeface="Calibri" panose="020F0502020204030204" pitchFamily="34" charset="0"/>
                <a:cs typeface="Times New Roman" panose="02020603050405020304" pitchFamily="18" charset="0"/>
              </a:rPr>
              <a:t>: " </a:t>
            </a:r>
            <a:r>
              <a:rPr lang="ar-SA" sz="2800" b="1" dirty="0">
                <a:solidFill>
                  <a:srgbClr val="008000"/>
                </a:solidFill>
                <a:latin typeface="Calibri" panose="020F0502020204030204" pitchFamily="34" charset="0"/>
                <a:cs typeface="Times New Roman" panose="02020603050405020304" pitchFamily="18" charset="0"/>
              </a:rPr>
              <a:t>الطَّهُورُ شَطْرُ الْإِيمَانِ، وَالْحَمْدُ لِلَّهِ تَمْلَأُ الْمِيزَانَ، وَسُبْحَانَ اللَّهِ وَالْحَمْدُ لِلَّهِ تَمْلَآنِ -أَوْ: تَمْلَأُ- مَا بَيْنَ السَّمَاءِ وَالْأَرْضِ، وَالصَّلَاةُ نُورٌ، وَالصَّدَقَةُ بُرْهَانٌ، وَالصَّبْرُ ضِيَاءٌ، وَالْقُرْآنُ حُجَّةٌ لَك أَوْ عَلَيْك، كُلُّ النَّاسِ يَغْدُو، فَبَائِعٌ نَفْسَهُ فَمُعْتِقُهَا أَوْ مُوبِقُهَا </a:t>
            </a:r>
            <a:r>
              <a:rPr lang="ar-SA" sz="2800" dirty="0">
                <a:latin typeface="Calibri" panose="020F0502020204030204" pitchFamily="34" charset="0"/>
                <a:ea typeface="Calibri" panose="020F0502020204030204" pitchFamily="34" charset="0"/>
                <a:cs typeface="Times New Roman" panose="02020603050405020304" pitchFamily="18" charset="0"/>
              </a:rPr>
              <a:t>" 			</a:t>
            </a:r>
            <a:r>
              <a:rPr lang="ar-SA" sz="2800" b="1" dirty="0">
                <a:latin typeface="Calibri" panose="020F0502020204030204" pitchFamily="34" charset="0"/>
                <a:ea typeface="Calibri" panose="020F0502020204030204" pitchFamily="34" charset="0"/>
                <a:cs typeface="Times New Roman" panose="02020603050405020304" pitchFamily="18" charset="0"/>
              </a:rPr>
              <a:t>رواه مسلم</a:t>
            </a:r>
          </a:p>
          <a:p>
            <a:pPr marL="0" indent="0">
              <a:spcBef>
                <a:spcPts val="0"/>
              </a:spcBef>
              <a:spcAft>
                <a:spcPts val="1000"/>
              </a:spcAft>
              <a:buNone/>
            </a:pPr>
            <a:r>
              <a:rPr lang="en-US" b="1" dirty="0">
                <a:latin typeface="Times New Roman" panose="02020603050405020304" pitchFamily="18" charset="0"/>
                <a:ea typeface="Calibri" panose="020F0502020204030204" pitchFamily="34" charset="0"/>
              </a:rPr>
              <a:t>Abu Malik Al-Harith bin Asim Al-</a:t>
            </a:r>
            <a:r>
              <a:rPr lang="en-US" b="1" dirty="0" err="1">
                <a:latin typeface="Times New Roman" panose="02020603050405020304" pitchFamily="18" charset="0"/>
                <a:ea typeface="Calibri" panose="020F0502020204030204" pitchFamily="34" charset="0"/>
              </a:rPr>
              <a:t>Ash'ari</a:t>
            </a:r>
            <a:r>
              <a:rPr lang="en-US" b="1" dirty="0">
                <a:latin typeface="Times New Roman" panose="02020603050405020304" pitchFamily="18" charset="0"/>
                <a:ea typeface="Calibri" panose="020F0502020204030204" pitchFamily="34" charset="0"/>
              </a:rPr>
              <a:t> (May Allah be pleased with him) reported:</a:t>
            </a:r>
          </a:p>
          <a:p>
            <a:pPr marL="0" indent="0">
              <a:spcBef>
                <a:spcPts val="0"/>
              </a:spcBef>
              <a:spcAft>
                <a:spcPts val="1000"/>
              </a:spcAft>
              <a:buNone/>
            </a:pPr>
            <a:r>
              <a:rPr lang="en-US" b="1" dirty="0">
                <a:latin typeface="Times New Roman" panose="02020603050405020304" pitchFamily="18" charset="0"/>
                <a:ea typeface="Calibri" panose="020F0502020204030204" pitchFamily="34" charset="0"/>
              </a:rPr>
              <a:t>The Messenger of Allah (</a:t>
            </a:r>
            <a:r>
              <a:rPr lang="ar-SA" b="1" dirty="0" err="1">
                <a:latin typeface="Times New Roman" panose="02020603050405020304" pitchFamily="18" charset="0"/>
                <a:ea typeface="Calibri" panose="020F0502020204030204" pitchFamily="34" charset="0"/>
              </a:rPr>
              <a:t>ﷺ</a:t>
            </a:r>
            <a:r>
              <a:rPr lang="en-CA" b="1" dirty="0">
                <a:latin typeface="Times New Roman" panose="02020603050405020304" pitchFamily="18" charset="0"/>
                <a:ea typeface="Calibri" panose="020F0502020204030204" pitchFamily="34" charset="0"/>
              </a:rPr>
              <a:t>) </a:t>
            </a:r>
            <a:r>
              <a:rPr lang="en-US" b="1" dirty="0">
                <a:latin typeface="Times New Roman" panose="02020603050405020304" pitchFamily="18" charset="0"/>
                <a:ea typeface="Calibri" panose="020F0502020204030204" pitchFamily="34" charset="0"/>
              </a:rPr>
              <a:t>said , "</a:t>
            </a:r>
            <a:r>
              <a:rPr lang="en-US" b="1" dirty="0">
                <a:solidFill>
                  <a:srgbClr val="008000"/>
                </a:solidFill>
                <a:latin typeface="Times New Roman" panose="02020603050405020304" pitchFamily="18" charset="0"/>
              </a:rPr>
              <a:t>Purity is half of faith, and the praise of Allah fills the scale. Glorification and praise fill up what is between the heavens and the earth. Prayer is a light, charity is proof, and patience is illumination. The Quran is an argument for you or against you. All people go out early in the morning and sell themselves, either setting themselves free or ruining themselves.</a:t>
            </a:r>
            <a:r>
              <a:rPr lang="en-US" b="1" dirty="0">
                <a:latin typeface="Times New Roman" panose="02020603050405020304" pitchFamily="18" charset="0"/>
              </a:rPr>
              <a:t>”	</a:t>
            </a:r>
            <a:r>
              <a:rPr lang="en-US" b="1" dirty="0">
                <a:latin typeface="Times New Roman" panose="02020603050405020304" pitchFamily="18" charset="0"/>
                <a:ea typeface="Calibri" panose="020F0502020204030204" pitchFamily="34" charset="0"/>
              </a:rPr>
              <a:t>Sahih Muslim</a:t>
            </a:r>
          </a:p>
        </p:txBody>
      </p:sp>
      <p:sp>
        <p:nvSpPr>
          <p:cNvPr id="5" name="Slide Number Placeholder 4"/>
          <p:cNvSpPr>
            <a:spLocks noGrp="1"/>
          </p:cNvSpPr>
          <p:nvPr>
            <p:ph type="sldNum" sz="quarter" idx="12"/>
          </p:nvPr>
        </p:nvSpPr>
        <p:spPr/>
        <p:txBody>
          <a:bodyPr/>
          <a:lstStyle/>
          <a:p>
            <a:fld id="{C8784B88-F3D9-6A4F-9660-1A0A1E561ED7}" type="slidenum">
              <a:rPr lang="en-US" smtClean="0"/>
              <a:t>3</a:t>
            </a:fld>
            <a:endParaRPr lang="en-US"/>
          </a:p>
        </p:txBody>
      </p:sp>
      <p:sp>
        <p:nvSpPr>
          <p:cNvPr id="13" name="Rectangle 13">
            <a:extLst>
              <a:ext uri="{FF2B5EF4-FFF2-40B4-BE49-F238E27FC236}">
                <a16:creationId xmlns:a16="http://schemas.microsoft.com/office/drawing/2014/main" id="{0347DAA5-2734-0B46-B012-B85566B9A2AF}"/>
              </a:ext>
            </a:extLst>
          </p:cNvPr>
          <p:cNvSpPr>
            <a:spLocks noChangeArrowheads="1"/>
          </p:cNvSpPr>
          <p:nvPr/>
        </p:nvSpPr>
        <p:spPr bwMode="auto">
          <a:xfrm>
            <a:off x="0" y="762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7" name="Picture 6">
            <a:extLst>
              <a:ext uri="{FF2B5EF4-FFF2-40B4-BE49-F238E27FC236}">
                <a16:creationId xmlns:a16="http://schemas.microsoft.com/office/drawing/2014/main" id="{4A86F59A-8D86-F140-BAEA-9183B017C4F5}"/>
              </a:ext>
            </a:extLst>
          </p:cNvPr>
          <p:cNvPicPr>
            <a:picLocks noChangeAspect="1"/>
          </p:cNvPicPr>
          <p:nvPr/>
        </p:nvPicPr>
        <p:blipFill>
          <a:blip r:embed="rId2" cstate="print"/>
          <a:srcRect l="20511" t="7755" r="75024" b="81633"/>
          <a:stretch>
            <a:fillRect/>
          </a:stretch>
        </p:blipFill>
        <p:spPr>
          <a:xfrm>
            <a:off x="9716770" y="2277760"/>
            <a:ext cx="265430" cy="247650"/>
          </a:xfrm>
          <a:prstGeom prst="rect">
            <a:avLst/>
          </a:prstGeom>
        </p:spPr>
      </p:pic>
    </p:spTree>
    <p:extLst>
      <p:ext uri="{BB962C8B-B14F-4D97-AF65-F5344CB8AC3E}">
        <p14:creationId xmlns:p14="http://schemas.microsoft.com/office/powerpoint/2010/main" val="44880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8"/>
            <a:ext cx="10515600" cy="4837118"/>
          </a:xfrm>
        </p:spPr>
        <p:txBody>
          <a:bodyPr>
            <a:normAutofit/>
          </a:bodyPr>
          <a:lstStyle/>
          <a:p>
            <a:pPr marL="0" indent="0" algn="just">
              <a:lnSpc>
                <a:spcPct val="107000"/>
              </a:lnSpc>
              <a:spcBef>
                <a:spcPts val="0"/>
              </a:spcBef>
              <a:spcAft>
                <a:spcPts val="800"/>
              </a:spcAft>
              <a:buNone/>
            </a:pPr>
            <a:r>
              <a:rPr lang="en-US" b="1" dirty="0">
                <a:solidFill>
                  <a:srgbClr val="C00000"/>
                </a:solidFill>
              </a:rPr>
              <a:t>Narrator (</a:t>
            </a:r>
            <a:r>
              <a:rPr lang="en-US" b="1" dirty="0" err="1">
                <a:solidFill>
                  <a:srgbClr val="C00000"/>
                </a:solidFill>
              </a:rPr>
              <a:t>Rawi</a:t>
            </a:r>
            <a:r>
              <a:rPr lang="en-US" b="1" dirty="0">
                <a:solidFill>
                  <a:srgbClr val="C00000"/>
                </a:solidFill>
              </a:rPr>
              <a:t>) of this hadith</a:t>
            </a:r>
          </a:p>
          <a:p>
            <a:r>
              <a:rPr lang="en-US" b="1" dirty="0">
                <a:solidFill>
                  <a:srgbClr val="C00000"/>
                </a:solidFill>
              </a:rPr>
              <a:t>Al-Harith Ibn ‘</a:t>
            </a:r>
            <a:r>
              <a:rPr lang="en-US" b="1" dirty="0" err="1">
                <a:solidFill>
                  <a:srgbClr val="C00000"/>
                </a:solidFill>
              </a:rPr>
              <a:t>Asem</a:t>
            </a:r>
            <a:r>
              <a:rPr lang="en-US" b="1" dirty="0">
                <a:solidFill>
                  <a:srgbClr val="C00000"/>
                </a:solidFill>
              </a:rPr>
              <a:t> Al-</a:t>
            </a:r>
            <a:r>
              <a:rPr lang="en-US" b="1" dirty="0" err="1">
                <a:solidFill>
                  <a:srgbClr val="C00000"/>
                </a:solidFill>
              </a:rPr>
              <a:t>Ash’ari</a:t>
            </a:r>
            <a:r>
              <a:rPr lang="en-US" b="1" dirty="0"/>
              <a:t>: </a:t>
            </a:r>
            <a:r>
              <a:rPr lang="en-US" dirty="0"/>
              <a:t>From a tribe in Yemen. </a:t>
            </a:r>
          </a:p>
          <a:p>
            <a:r>
              <a:rPr lang="en-US" dirty="0"/>
              <a:t>Jabir Ibn Abdullah and others narrated from him. Also, Muslim, Abu Dawood, Al-</a:t>
            </a:r>
            <a:r>
              <a:rPr lang="en-US" dirty="0" err="1"/>
              <a:t>Tirmidhi</a:t>
            </a:r>
            <a:r>
              <a:rPr lang="en-US" dirty="0"/>
              <a:t>, Al-</a:t>
            </a:r>
            <a:r>
              <a:rPr lang="en-US" dirty="0" err="1"/>
              <a:t>Nasa’I</a:t>
            </a:r>
            <a:r>
              <a:rPr lang="en-US" dirty="0"/>
              <a:t> and Ibn </a:t>
            </a:r>
            <a:r>
              <a:rPr lang="en-US" dirty="0" err="1"/>
              <a:t>Majah</a:t>
            </a:r>
            <a:r>
              <a:rPr lang="en-US" dirty="0"/>
              <a:t> recorded his hadeeths. He died </a:t>
            </a:r>
            <a:r>
              <a:rPr lang="en-CA" dirty="0"/>
              <a:t>of the during the plague in the year 18 after Hijrah (Time of Caliph Umar Ibn Al-Khattab - May Allah be pleased with him). </a:t>
            </a:r>
          </a:p>
        </p:txBody>
      </p:sp>
      <p:sp>
        <p:nvSpPr>
          <p:cNvPr id="5" name="Slide Number Placeholder 4"/>
          <p:cNvSpPr>
            <a:spLocks noGrp="1"/>
          </p:cNvSpPr>
          <p:nvPr>
            <p:ph type="sldNum" sz="quarter" idx="12"/>
          </p:nvPr>
        </p:nvSpPr>
        <p:spPr/>
        <p:txBody>
          <a:bodyPr/>
          <a:lstStyle/>
          <a:p>
            <a:fld id="{C8784B88-F3D9-6A4F-9660-1A0A1E561ED7}" type="slidenum">
              <a:rPr lang="en-US" smtClean="0"/>
              <a:t>4</a:t>
            </a:fld>
            <a:endParaRPr lang="en-US"/>
          </a:p>
        </p:txBody>
      </p:sp>
      <p:sp>
        <p:nvSpPr>
          <p:cNvPr id="8" name="Title 1">
            <a:extLst>
              <a:ext uri="{FF2B5EF4-FFF2-40B4-BE49-F238E27FC236}">
                <a16:creationId xmlns:a16="http://schemas.microsoft.com/office/drawing/2014/main" id="{29914040-7004-CD42-9DA5-1729CE5FA1CA}"/>
              </a:ext>
            </a:extLst>
          </p:cNvPr>
          <p:cNvSpPr txBox="1">
            <a:spLocks/>
          </p:cNvSpPr>
          <p:nvPr/>
        </p:nvSpPr>
        <p:spPr>
          <a:xfrm>
            <a:off x="838200" y="365125"/>
            <a:ext cx="865512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tx1"/>
                </a:solidFill>
                <a:latin typeface="Arial" panose="020B0604020202020204" pitchFamily="34" charset="0"/>
                <a:ea typeface="+mj-ea"/>
                <a:cs typeface="Arial" panose="020B0604020202020204" pitchFamily="34" charset="0"/>
              </a:defRPr>
            </a:lvl1pPr>
          </a:lstStyle>
          <a:p>
            <a:r>
              <a:rPr lang="en-CA" sz="3600" dirty="0"/>
              <a:t>Hadith #23: Collection of goodness </a:t>
            </a:r>
            <a:endParaRPr lang="en-US" sz="3600" dirty="0"/>
          </a:p>
        </p:txBody>
      </p:sp>
    </p:spTree>
    <p:extLst>
      <p:ext uri="{BB962C8B-B14F-4D97-AF65-F5344CB8AC3E}">
        <p14:creationId xmlns:p14="http://schemas.microsoft.com/office/powerpoint/2010/main" val="231027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8"/>
            <a:ext cx="10515600" cy="4837118"/>
          </a:xfrm>
        </p:spPr>
        <p:txBody>
          <a:bodyPr>
            <a:normAutofit lnSpcReduction="10000"/>
          </a:bodyPr>
          <a:lstStyle/>
          <a:p>
            <a:pPr marL="0" indent="0">
              <a:buNone/>
            </a:pPr>
            <a:r>
              <a:rPr lang="en-US" b="1" dirty="0">
                <a:solidFill>
                  <a:srgbClr val="C00000"/>
                </a:solidFill>
              </a:rPr>
              <a:t>Importance of this hadith</a:t>
            </a:r>
          </a:p>
          <a:p>
            <a:pPr lvl="0"/>
            <a:r>
              <a:rPr lang="en-CA" dirty="0"/>
              <a:t>Imam Nawawi said: (This had0eeth is one of the </a:t>
            </a:r>
            <a:r>
              <a:rPr lang="en-CA" dirty="0">
                <a:solidFill>
                  <a:srgbClr val="C00000"/>
                </a:solidFill>
              </a:rPr>
              <a:t>greatest fundamentals</a:t>
            </a:r>
            <a:r>
              <a:rPr lang="en-CA" dirty="0"/>
              <a:t> of Islam. It included important bases in Islam).</a:t>
            </a:r>
          </a:p>
          <a:p>
            <a:pPr lvl="0"/>
            <a:r>
              <a:rPr lang="en-CA" dirty="0"/>
              <a:t>Imam Ibn Hajar Al-Haithami: (This hadeeth is one of the greatest fundamentals of Islam because it included important bases in Islam, rather </a:t>
            </a:r>
            <a:r>
              <a:rPr lang="en-CA" dirty="0">
                <a:solidFill>
                  <a:srgbClr val="C00000"/>
                </a:solidFill>
              </a:rPr>
              <a:t>half of the religion </a:t>
            </a:r>
            <a:r>
              <a:rPr lang="en-CA" dirty="0"/>
              <a:t>since it talked about “half of the faith” or rather all parts of the religion since it mentioned “patience” as well as “setting oneself free” and “ruining it).</a:t>
            </a:r>
          </a:p>
        </p:txBody>
      </p:sp>
      <p:sp>
        <p:nvSpPr>
          <p:cNvPr id="5" name="Slide Number Placeholder 4"/>
          <p:cNvSpPr>
            <a:spLocks noGrp="1"/>
          </p:cNvSpPr>
          <p:nvPr>
            <p:ph type="sldNum" sz="quarter" idx="12"/>
          </p:nvPr>
        </p:nvSpPr>
        <p:spPr/>
        <p:txBody>
          <a:bodyPr/>
          <a:lstStyle/>
          <a:p>
            <a:fld id="{C8784B88-F3D9-6A4F-9660-1A0A1E561ED7}" type="slidenum">
              <a:rPr lang="en-US" smtClean="0"/>
              <a:t>5</a:t>
            </a:fld>
            <a:endParaRPr lang="en-US"/>
          </a:p>
        </p:txBody>
      </p:sp>
      <p:sp>
        <p:nvSpPr>
          <p:cNvPr id="8" name="Title 1">
            <a:extLst>
              <a:ext uri="{FF2B5EF4-FFF2-40B4-BE49-F238E27FC236}">
                <a16:creationId xmlns:a16="http://schemas.microsoft.com/office/drawing/2014/main" id="{4D472977-7B7E-D644-9DCC-C8875DF37947}"/>
              </a:ext>
            </a:extLst>
          </p:cNvPr>
          <p:cNvSpPr>
            <a:spLocks noGrp="1"/>
          </p:cNvSpPr>
          <p:nvPr>
            <p:ph type="title"/>
          </p:nvPr>
        </p:nvSpPr>
        <p:spPr>
          <a:xfrm>
            <a:off x="838200" y="365125"/>
            <a:ext cx="8655121" cy="1325563"/>
          </a:xfrm>
        </p:spPr>
        <p:txBody>
          <a:bodyPr>
            <a:normAutofit/>
          </a:bodyPr>
          <a:lstStyle/>
          <a:p>
            <a:r>
              <a:rPr lang="en-CA" sz="3600" dirty="0"/>
              <a:t>Hadith #23: Collection of goodness </a:t>
            </a:r>
            <a:endParaRPr lang="en-US" sz="3600" dirty="0"/>
          </a:p>
        </p:txBody>
      </p:sp>
    </p:spTree>
    <p:extLst>
      <p:ext uri="{BB962C8B-B14F-4D97-AF65-F5344CB8AC3E}">
        <p14:creationId xmlns:p14="http://schemas.microsoft.com/office/powerpoint/2010/main" val="3314720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b="1" i="1" dirty="0">
                <a:solidFill>
                  <a:srgbClr val="C00000"/>
                </a:solidFill>
              </a:rPr>
              <a:t>Vocabulary</a:t>
            </a:r>
          </a:p>
          <a:p>
            <a:r>
              <a:rPr lang="en-CA" b="1" i="1" dirty="0"/>
              <a:t>Purity</a:t>
            </a:r>
            <a:r>
              <a:rPr lang="en-CA" dirty="0"/>
              <a:t>:</a:t>
            </a:r>
            <a:r>
              <a:rPr lang="en-CA" b="1" dirty="0"/>
              <a:t> </a:t>
            </a:r>
            <a:r>
              <a:rPr lang="en-CA" dirty="0"/>
              <a:t>linguistically means cleaning oneself. Idiomatically means performing “Ablution (Wudu)” </a:t>
            </a:r>
          </a:p>
          <a:p>
            <a:r>
              <a:rPr lang="en-CA" b="1" i="1" dirty="0"/>
              <a:t>Scale</a:t>
            </a:r>
            <a:r>
              <a:rPr lang="en-CA" i="1" dirty="0"/>
              <a:t>:</a:t>
            </a:r>
            <a:r>
              <a:rPr lang="en-CA" b="1" dirty="0"/>
              <a:t> </a:t>
            </a:r>
            <a:r>
              <a:rPr lang="en-CA" dirty="0"/>
              <a:t>where the good and bad deeds are weighed.</a:t>
            </a:r>
          </a:p>
          <a:p>
            <a:r>
              <a:rPr lang="en-CA" b="1" i="1" dirty="0"/>
              <a:t>Proof</a:t>
            </a:r>
            <a:r>
              <a:rPr lang="en-CA" i="1" dirty="0"/>
              <a:t>:</a:t>
            </a:r>
            <a:r>
              <a:rPr lang="en-CA" b="1" dirty="0"/>
              <a:t> </a:t>
            </a:r>
            <a:r>
              <a:rPr lang="en-CA" dirty="0"/>
              <a:t>proof of faith and truthfulness</a:t>
            </a:r>
          </a:p>
          <a:p>
            <a:r>
              <a:rPr lang="en-CA" b="1" i="1" dirty="0"/>
              <a:t>Sell themselves</a:t>
            </a:r>
            <a:r>
              <a:rPr lang="en-CA" i="1" dirty="0"/>
              <a:t>:</a:t>
            </a:r>
            <a:r>
              <a:rPr lang="en-CA" dirty="0"/>
              <a:t> deals in business whether to buy or sell</a:t>
            </a:r>
          </a:p>
          <a:p>
            <a:r>
              <a:rPr lang="en-CA" b="1" i="1" dirty="0"/>
              <a:t>Setting themselves free</a:t>
            </a:r>
            <a:r>
              <a:rPr lang="en-CA" i="1" dirty="0"/>
              <a:t>:</a:t>
            </a:r>
            <a:r>
              <a:rPr lang="en-CA" b="1" dirty="0"/>
              <a:t> </a:t>
            </a:r>
            <a:r>
              <a:rPr lang="en-CA" dirty="0"/>
              <a:t>releasing themselves</a:t>
            </a:r>
          </a:p>
          <a:p>
            <a:endParaRPr lang="en-US" dirty="0"/>
          </a:p>
        </p:txBody>
      </p:sp>
      <p:sp>
        <p:nvSpPr>
          <p:cNvPr id="5" name="Slide Number Placeholder 4"/>
          <p:cNvSpPr>
            <a:spLocks noGrp="1"/>
          </p:cNvSpPr>
          <p:nvPr>
            <p:ph type="sldNum" sz="quarter" idx="12"/>
          </p:nvPr>
        </p:nvSpPr>
        <p:spPr/>
        <p:txBody>
          <a:bodyPr/>
          <a:lstStyle/>
          <a:p>
            <a:fld id="{C8784B88-F3D9-6A4F-9660-1A0A1E561ED7}" type="slidenum">
              <a:rPr lang="en-US" smtClean="0"/>
              <a:t>6</a:t>
            </a:fld>
            <a:endParaRPr lang="en-US"/>
          </a:p>
        </p:txBody>
      </p:sp>
      <p:sp>
        <p:nvSpPr>
          <p:cNvPr id="8" name="Title 1">
            <a:extLst>
              <a:ext uri="{FF2B5EF4-FFF2-40B4-BE49-F238E27FC236}">
                <a16:creationId xmlns:a16="http://schemas.microsoft.com/office/drawing/2014/main" id="{7AF7CAB7-3545-5141-AA3C-FDE3885AB548}"/>
              </a:ext>
            </a:extLst>
          </p:cNvPr>
          <p:cNvSpPr>
            <a:spLocks noGrp="1"/>
          </p:cNvSpPr>
          <p:nvPr>
            <p:ph type="title"/>
          </p:nvPr>
        </p:nvSpPr>
        <p:spPr>
          <a:xfrm>
            <a:off x="838200" y="365125"/>
            <a:ext cx="8655121" cy="1325563"/>
          </a:xfrm>
        </p:spPr>
        <p:txBody>
          <a:bodyPr>
            <a:normAutofit/>
          </a:bodyPr>
          <a:lstStyle/>
          <a:p>
            <a:r>
              <a:rPr lang="en-CA" sz="3600" dirty="0"/>
              <a:t>Hadith #23: Collection of goodness </a:t>
            </a:r>
            <a:endParaRPr lang="en-US" sz="3600" dirty="0"/>
          </a:p>
        </p:txBody>
      </p:sp>
    </p:spTree>
    <p:extLst>
      <p:ext uri="{BB962C8B-B14F-4D97-AF65-F5344CB8AC3E}">
        <p14:creationId xmlns:p14="http://schemas.microsoft.com/office/powerpoint/2010/main" val="2753702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69204"/>
            <a:ext cx="10515600" cy="5058601"/>
          </a:xfrm>
        </p:spPr>
        <p:txBody>
          <a:bodyPr>
            <a:normAutofit/>
          </a:bodyPr>
          <a:lstStyle/>
          <a:p>
            <a:pPr marL="0" indent="0">
              <a:buNone/>
            </a:pPr>
            <a:r>
              <a:rPr lang="en-US" b="1" dirty="0">
                <a:solidFill>
                  <a:srgbClr val="C00000"/>
                </a:solidFill>
              </a:rPr>
              <a:t>Explanation of this Hadith </a:t>
            </a:r>
          </a:p>
          <a:p>
            <a:r>
              <a:rPr lang="en-CA" dirty="0"/>
              <a:t>The prophet PBUH utters words of guidance and mercy to his ummah in this hadeeth. He guides the believers to:</a:t>
            </a:r>
          </a:p>
          <a:p>
            <a:r>
              <a:rPr lang="en-CA" dirty="0"/>
              <a:t>1- </a:t>
            </a:r>
            <a:r>
              <a:rPr lang="en-CA" dirty="0">
                <a:solidFill>
                  <a:srgbClr val="C00000"/>
                </a:solidFill>
              </a:rPr>
              <a:t>Acts of obedience.</a:t>
            </a:r>
            <a:endParaRPr lang="en-CA" dirty="0"/>
          </a:p>
          <a:p>
            <a:r>
              <a:rPr lang="en-CA" dirty="0"/>
              <a:t>2- </a:t>
            </a:r>
            <a:r>
              <a:rPr lang="en-CA" dirty="0">
                <a:solidFill>
                  <a:srgbClr val="C00000"/>
                </a:solidFill>
              </a:rPr>
              <a:t>Keys of Faith</a:t>
            </a:r>
            <a:r>
              <a:rPr lang="en-CA" dirty="0"/>
              <a:t>.</a:t>
            </a:r>
          </a:p>
          <a:p>
            <a:r>
              <a:rPr lang="en-CA" dirty="0"/>
              <a:t>3- </a:t>
            </a:r>
            <a:r>
              <a:rPr lang="en-CA" dirty="0">
                <a:solidFill>
                  <a:srgbClr val="C00000"/>
                </a:solidFill>
              </a:rPr>
              <a:t>Foundations of religion</a:t>
            </a:r>
            <a:r>
              <a:rPr lang="en-CA" dirty="0"/>
              <a:t>.</a:t>
            </a:r>
          </a:p>
          <a:p>
            <a:r>
              <a:rPr lang="en-CA" dirty="0"/>
              <a:t>4- </a:t>
            </a:r>
            <a:r>
              <a:rPr lang="en-CA" dirty="0">
                <a:solidFill>
                  <a:srgbClr val="C00000"/>
                </a:solidFill>
              </a:rPr>
              <a:t>The value of life and hereafter</a:t>
            </a:r>
            <a:r>
              <a:rPr lang="en-CA" dirty="0"/>
              <a:t>.</a:t>
            </a:r>
          </a:p>
        </p:txBody>
      </p:sp>
      <p:sp>
        <p:nvSpPr>
          <p:cNvPr id="5" name="Slide Number Placeholder 4"/>
          <p:cNvSpPr>
            <a:spLocks noGrp="1"/>
          </p:cNvSpPr>
          <p:nvPr>
            <p:ph type="sldNum" sz="quarter" idx="12"/>
          </p:nvPr>
        </p:nvSpPr>
        <p:spPr/>
        <p:txBody>
          <a:bodyPr/>
          <a:lstStyle/>
          <a:p>
            <a:fld id="{C8784B88-F3D9-6A4F-9660-1A0A1E561ED7}" type="slidenum">
              <a:rPr lang="en-US" smtClean="0"/>
              <a:t>7</a:t>
            </a:fld>
            <a:endParaRPr lang="en-US"/>
          </a:p>
        </p:txBody>
      </p:sp>
      <p:sp>
        <p:nvSpPr>
          <p:cNvPr id="8" name="Title 1">
            <a:extLst>
              <a:ext uri="{FF2B5EF4-FFF2-40B4-BE49-F238E27FC236}">
                <a16:creationId xmlns:a16="http://schemas.microsoft.com/office/drawing/2014/main" id="{FDFC0526-2A69-714D-967C-51B2164D9FAE}"/>
              </a:ext>
            </a:extLst>
          </p:cNvPr>
          <p:cNvSpPr>
            <a:spLocks noGrp="1"/>
          </p:cNvSpPr>
          <p:nvPr>
            <p:ph type="title"/>
          </p:nvPr>
        </p:nvSpPr>
        <p:spPr>
          <a:xfrm>
            <a:off x="838200" y="277206"/>
            <a:ext cx="8655121" cy="1325563"/>
          </a:xfrm>
        </p:spPr>
        <p:txBody>
          <a:bodyPr>
            <a:normAutofit/>
          </a:bodyPr>
          <a:lstStyle/>
          <a:p>
            <a:r>
              <a:rPr lang="en-CA" sz="3600" dirty="0"/>
              <a:t>Hadith #23: Collection of goodness </a:t>
            </a:r>
            <a:endParaRPr lang="en-US" sz="3600" dirty="0"/>
          </a:p>
        </p:txBody>
      </p:sp>
    </p:spTree>
    <p:extLst>
      <p:ext uri="{BB962C8B-B14F-4D97-AF65-F5344CB8AC3E}">
        <p14:creationId xmlns:p14="http://schemas.microsoft.com/office/powerpoint/2010/main" val="4129607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51396"/>
            <a:ext cx="10515600" cy="5058601"/>
          </a:xfrm>
        </p:spPr>
        <p:txBody>
          <a:bodyPr>
            <a:normAutofit fontScale="77500" lnSpcReduction="20000"/>
          </a:bodyPr>
          <a:lstStyle/>
          <a:p>
            <a:pPr lvl="0"/>
            <a:r>
              <a:rPr lang="en-CA" dirty="0"/>
              <a:t>“</a:t>
            </a:r>
            <a:r>
              <a:rPr lang="en-CA" b="1" dirty="0"/>
              <a:t>Purity is half of faith”: </a:t>
            </a:r>
            <a:r>
              <a:rPr lang="en-CA" dirty="0"/>
              <a:t>Different Explanations due to different reasons such as: </a:t>
            </a:r>
            <a:endParaRPr lang="ar-SA" dirty="0"/>
          </a:p>
          <a:p>
            <a:pPr marL="0" indent="0">
              <a:buNone/>
            </a:pPr>
            <a:r>
              <a:rPr lang="en-CA" dirty="0"/>
              <a:t>1- </a:t>
            </a:r>
            <a:r>
              <a:rPr lang="en-CA" dirty="0">
                <a:solidFill>
                  <a:srgbClr val="C00000"/>
                </a:solidFill>
              </a:rPr>
              <a:t>linguistic meaning</a:t>
            </a:r>
            <a:r>
              <a:rPr lang="en-CA" dirty="0"/>
              <a:t>. </a:t>
            </a:r>
          </a:p>
          <a:p>
            <a:pPr marL="0" indent="0">
              <a:buNone/>
            </a:pPr>
            <a:r>
              <a:rPr lang="en-CA" dirty="0"/>
              <a:t>2- </a:t>
            </a:r>
            <a:r>
              <a:rPr lang="en-CA" dirty="0">
                <a:solidFill>
                  <a:srgbClr val="C00000"/>
                </a:solidFill>
              </a:rPr>
              <a:t>nature of the word purity</a:t>
            </a:r>
            <a:r>
              <a:rPr lang="en-CA" dirty="0"/>
              <a:t>: different narration of the Hadeeth which uses the word “</a:t>
            </a:r>
            <a:r>
              <a:rPr lang="en-CA" i="1" dirty="0"/>
              <a:t>wudu</a:t>
            </a:r>
            <a:r>
              <a:rPr lang="en-CA" dirty="0"/>
              <a:t>” or ablution is used by the scholars to argue for the physical meaning rather than the abstract meaning. </a:t>
            </a:r>
          </a:p>
          <a:p>
            <a:pPr marL="0" indent="0">
              <a:buNone/>
            </a:pPr>
            <a:r>
              <a:rPr lang="en-CA" dirty="0"/>
              <a:t>3- </a:t>
            </a:r>
            <a:r>
              <a:rPr lang="en-CA" dirty="0">
                <a:solidFill>
                  <a:srgbClr val="C00000"/>
                </a:solidFill>
              </a:rPr>
              <a:t>meaning of the word “</a:t>
            </a:r>
            <a:r>
              <a:rPr lang="en-CA" i="1" dirty="0">
                <a:solidFill>
                  <a:srgbClr val="C00000"/>
                </a:solidFill>
              </a:rPr>
              <a:t>Iman</a:t>
            </a:r>
            <a:r>
              <a:rPr lang="en-CA" dirty="0">
                <a:solidFill>
                  <a:srgbClr val="C00000"/>
                </a:solidFill>
              </a:rPr>
              <a:t>” Faith</a:t>
            </a:r>
            <a:r>
              <a:rPr lang="en-CA" dirty="0"/>
              <a:t>. In this sense, some scholars say that “</a:t>
            </a:r>
            <a:r>
              <a:rPr lang="en-CA" i="1" dirty="0"/>
              <a:t>Iman</a:t>
            </a:r>
            <a:r>
              <a:rPr lang="en-CA" dirty="0"/>
              <a:t>” here is prayer, similar to the meaning in the verse 143 of Surat Al-Baqarah,</a:t>
            </a:r>
          </a:p>
          <a:p>
            <a:pPr marL="0" indent="0" algn="r" rtl="1">
              <a:buNone/>
            </a:pPr>
            <a:r>
              <a:rPr lang="en-CA" dirty="0"/>
              <a:t>} </a:t>
            </a:r>
            <a:r>
              <a:rPr lang="ar-SA" b="1" i="1" dirty="0"/>
              <a:t>وَمَا كَانَ اللَّهُ لِيُضِيعَ إِيمَانَكُمْ</a:t>
            </a:r>
            <a:r>
              <a:rPr lang="ar-SA" i="1" dirty="0"/>
              <a:t> </a:t>
            </a:r>
            <a:r>
              <a:rPr lang="en-CA" dirty="0"/>
              <a:t>{</a:t>
            </a:r>
          </a:p>
          <a:p>
            <a:pPr marL="0" indent="0">
              <a:buNone/>
            </a:pPr>
            <a:r>
              <a:rPr lang="en-CA" b="1" dirty="0"/>
              <a:t>{</a:t>
            </a:r>
            <a:r>
              <a:rPr lang="en-CA" b="1" i="1" dirty="0"/>
              <a:t>And Allah would never discount your ˹previous acts of˺ faith. Surely Allah is Ever Gracious and Most Merciful to humanity</a:t>
            </a:r>
            <a:r>
              <a:rPr lang="en-CA" b="1" dirty="0"/>
              <a:t>}</a:t>
            </a:r>
            <a:endParaRPr lang="en-CA" dirty="0"/>
          </a:p>
          <a:p>
            <a:pPr lvl="0"/>
            <a:endParaRPr lang="en-US" sz="1500" dirty="0"/>
          </a:p>
          <a:p>
            <a:endParaRPr lang="en-US" dirty="0"/>
          </a:p>
        </p:txBody>
      </p:sp>
      <p:sp>
        <p:nvSpPr>
          <p:cNvPr id="5" name="Slide Number Placeholder 4"/>
          <p:cNvSpPr>
            <a:spLocks noGrp="1"/>
          </p:cNvSpPr>
          <p:nvPr>
            <p:ph type="sldNum" sz="quarter" idx="12"/>
          </p:nvPr>
        </p:nvSpPr>
        <p:spPr/>
        <p:txBody>
          <a:bodyPr/>
          <a:lstStyle/>
          <a:p>
            <a:fld id="{C8784B88-F3D9-6A4F-9660-1A0A1E561ED7}" type="slidenum">
              <a:rPr lang="en-US" smtClean="0"/>
              <a:t>8</a:t>
            </a:fld>
            <a:endParaRPr lang="en-US"/>
          </a:p>
        </p:txBody>
      </p:sp>
      <p:sp>
        <p:nvSpPr>
          <p:cNvPr id="8" name="Title 1">
            <a:extLst>
              <a:ext uri="{FF2B5EF4-FFF2-40B4-BE49-F238E27FC236}">
                <a16:creationId xmlns:a16="http://schemas.microsoft.com/office/drawing/2014/main" id="{FDFC0526-2A69-714D-967C-51B2164D9FAE}"/>
              </a:ext>
            </a:extLst>
          </p:cNvPr>
          <p:cNvSpPr>
            <a:spLocks noGrp="1"/>
          </p:cNvSpPr>
          <p:nvPr>
            <p:ph type="title"/>
          </p:nvPr>
        </p:nvSpPr>
        <p:spPr>
          <a:xfrm>
            <a:off x="838200" y="277206"/>
            <a:ext cx="8655121" cy="1325563"/>
          </a:xfrm>
        </p:spPr>
        <p:txBody>
          <a:bodyPr>
            <a:normAutofit/>
          </a:bodyPr>
          <a:lstStyle/>
          <a:p>
            <a:r>
              <a:rPr lang="en-CA" sz="3600" dirty="0"/>
              <a:t>Hadith #23: Collection of goodness </a:t>
            </a:r>
            <a:endParaRPr lang="en-US" sz="3600" dirty="0"/>
          </a:p>
        </p:txBody>
      </p:sp>
    </p:spTree>
    <p:extLst>
      <p:ext uri="{BB962C8B-B14F-4D97-AF65-F5344CB8AC3E}">
        <p14:creationId xmlns:p14="http://schemas.microsoft.com/office/powerpoint/2010/main" val="3717365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144" y="1690689"/>
            <a:ext cx="11630346" cy="4736238"/>
          </a:xfrm>
        </p:spPr>
        <p:txBody>
          <a:bodyPr>
            <a:normAutofit fontScale="77500" lnSpcReduction="20000"/>
          </a:bodyPr>
          <a:lstStyle/>
          <a:p>
            <a:r>
              <a:rPr lang="en-CA" dirty="0"/>
              <a:t>The different acceptable explanations as quoted by Imam </a:t>
            </a:r>
            <a:r>
              <a:rPr lang="en-CA" dirty="0" err="1"/>
              <a:t>Zarabozo</a:t>
            </a:r>
            <a:r>
              <a:rPr lang="en-CA" dirty="0"/>
              <a:t> can be summarized as follows:</a:t>
            </a:r>
          </a:p>
          <a:p>
            <a:pPr marL="623888" lvl="0" indent="-317500">
              <a:buFont typeface="Wingdings" pitchFamily="2" charset="2"/>
              <a:buChar char="Ø"/>
            </a:pPr>
            <a:r>
              <a:rPr lang="en-US" dirty="0"/>
              <a:t>"Purification is similar to half of the prayer."</a:t>
            </a:r>
            <a:endParaRPr lang="en-CA" dirty="0"/>
          </a:p>
          <a:p>
            <a:pPr marL="623888" lvl="0" indent="-317500">
              <a:buFont typeface="Wingdings" pitchFamily="2" charset="2"/>
              <a:buChar char="Ø"/>
            </a:pPr>
            <a:r>
              <a:rPr lang="en-US" dirty="0"/>
              <a:t>"Purification is half of the faith because it encompasses the outward forms of submission."</a:t>
            </a:r>
            <a:endParaRPr lang="en-CA" dirty="0"/>
          </a:p>
          <a:p>
            <a:pPr marL="623888" lvl="0" indent="-317500">
              <a:buFont typeface="Wingdings" pitchFamily="2" charset="2"/>
              <a:buChar char="Ø"/>
            </a:pPr>
            <a:r>
              <a:rPr lang="en-US" dirty="0"/>
              <a:t>"Purification from associating partners with Allah and sinful living is half of the faith."</a:t>
            </a:r>
            <a:endParaRPr lang="en-CA" dirty="0"/>
          </a:p>
          <a:p>
            <a:pPr marL="623888" lvl="0" indent="-317500">
              <a:buFont typeface="Wingdings" pitchFamily="2" charset="2"/>
              <a:buChar char="Ø"/>
            </a:pPr>
            <a:r>
              <a:rPr lang="en-US" dirty="0"/>
              <a:t>"Purification in the sense of avoiding sins is half of the faith."</a:t>
            </a:r>
            <a:endParaRPr lang="en-CA" dirty="0"/>
          </a:p>
          <a:p>
            <a:pPr marL="623888" lvl="0" indent="-317500">
              <a:buFont typeface="Wingdings" pitchFamily="2" charset="2"/>
              <a:buChar char="Ø"/>
            </a:pPr>
            <a:r>
              <a:rPr lang="en-US" dirty="0"/>
              <a:t>"Performing ablution is an act of faith."</a:t>
            </a:r>
            <a:endParaRPr lang="en-CA" dirty="0"/>
          </a:p>
          <a:p>
            <a:pPr marL="623888" lvl="0" indent="-317500">
              <a:buFont typeface="Wingdings" pitchFamily="2" charset="2"/>
              <a:buChar char="Ø"/>
            </a:pPr>
            <a:r>
              <a:rPr lang="en-US" dirty="0"/>
              <a:t>"Ablution is half of the faith becomes it removes the external impurities."</a:t>
            </a:r>
            <a:endParaRPr lang="en-CA" dirty="0"/>
          </a:p>
          <a:p>
            <a:pPr marL="623888" lvl="0" indent="-317500">
              <a:buFont typeface="Wingdings" pitchFamily="2" charset="2"/>
              <a:buChar char="Ø"/>
            </a:pPr>
            <a:r>
              <a:rPr lang="en-US" dirty="0"/>
              <a:t>"Purification of the heart from its spiritual diseases is one half of faith."</a:t>
            </a:r>
            <a:endParaRPr lang="en-CA" dirty="0"/>
          </a:p>
        </p:txBody>
      </p:sp>
      <p:sp>
        <p:nvSpPr>
          <p:cNvPr id="5" name="Slide Number Placeholder 4"/>
          <p:cNvSpPr>
            <a:spLocks noGrp="1"/>
          </p:cNvSpPr>
          <p:nvPr>
            <p:ph type="sldNum" sz="quarter" idx="12"/>
          </p:nvPr>
        </p:nvSpPr>
        <p:spPr/>
        <p:txBody>
          <a:bodyPr/>
          <a:lstStyle/>
          <a:p>
            <a:fld id="{C8784B88-F3D9-6A4F-9660-1A0A1E561ED7}" type="slidenum">
              <a:rPr lang="en-US" smtClean="0"/>
              <a:t>9</a:t>
            </a:fld>
            <a:endParaRPr lang="en-US"/>
          </a:p>
        </p:txBody>
      </p:sp>
      <p:sp>
        <p:nvSpPr>
          <p:cNvPr id="8" name="Title 1">
            <a:extLst>
              <a:ext uri="{FF2B5EF4-FFF2-40B4-BE49-F238E27FC236}">
                <a16:creationId xmlns:a16="http://schemas.microsoft.com/office/drawing/2014/main" id="{06FF28A4-2D19-C347-9259-8256B2B7B559}"/>
              </a:ext>
            </a:extLst>
          </p:cNvPr>
          <p:cNvSpPr>
            <a:spLocks noGrp="1"/>
          </p:cNvSpPr>
          <p:nvPr>
            <p:ph type="title"/>
          </p:nvPr>
        </p:nvSpPr>
        <p:spPr>
          <a:xfrm>
            <a:off x="838200" y="365125"/>
            <a:ext cx="8655121" cy="1325563"/>
          </a:xfrm>
        </p:spPr>
        <p:txBody>
          <a:bodyPr>
            <a:normAutofit/>
          </a:bodyPr>
          <a:lstStyle/>
          <a:p>
            <a:r>
              <a:rPr lang="en-CA" sz="3600" dirty="0"/>
              <a:t>Hadith #23: Collection of goodness </a:t>
            </a:r>
            <a:endParaRPr lang="en-US" sz="3600" dirty="0"/>
          </a:p>
        </p:txBody>
      </p:sp>
    </p:spTree>
    <p:extLst>
      <p:ext uri="{BB962C8B-B14F-4D97-AF65-F5344CB8AC3E}">
        <p14:creationId xmlns:p14="http://schemas.microsoft.com/office/powerpoint/2010/main" val="41487898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808</TotalTime>
  <Words>1427</Words>
  <Application>Microsoft Macintosh PowerPoint</Application>
  <PresentationFormat>Widescreen</PresentationFormat>
  <Paragraphs>109</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Courier New</vt:lpstr>
      <vt:lpstr>Simplified Arabic</vt:lpstr>
      <vt:lpstr>Times New Roman</vt:lpstr>
      <vt:lpstr>Wingdings</vt:lpstr>
      <vt:lpstr>Office Theme</vt:lpstr>
      <vt:lpstr>HADEETH</vt:lpstr>
      <vt:lpstr>Agenda</vt:lpstr>
      <vt:lpstr>Hadith #23: Collection of goodness </vt:lpstr>
      <vt:lpstr>PowerPoint Presentation</vt:lpstr>
      <vt:lpstr>Hadith #23: Collection of goodness </vt:lpstr>
      <vt:lpstr>Hadith #23: Collection of goodness </vt:lpstr>
      <vt:lpstr>Hadith #23: Collection of goodness </vt:lpstr>
      <vt:lpstr>Hadith #23: Collection of goodness </vt:lpstr>
      <vt:lpstr>Hadith #23: Collection of goodness </vt:lpstr>
      <vt:lpstr>Hadith #23: Collection of goodness </vt:lpstr>
      <vt:lpstr>Hadith #23: Collection of goodness </vt:lpstr>
      <vt:lpstr>Hadith #23: Collection of goodness </vt:lpstr>
      <vt:lpstr>Hadith #23: Collection of goodness </vt:lpstr>
      <vt:lpstr>Hadith #23: Collection of goodness </vt:lpstr>
      <vt:lpstr>Hadith #23: Collection of goodness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ayman elkasrawy</cp:lastModifiedBy>
  <cp:revision>46</cp:revision>
  <dcterms:created xsi:type="dcterms:W3CDTF">2020-09-13T16:40:33Z</dcterms:created>
  <dcterms:modified xsi:type="dcterms:W3CDTF">2021-10-28T23:53:50Z</dcterms:modified>
</cp:coreProperties>
</file>