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21" r:id="rId3"/>
    <p:sldId id="298" r:id="rId4"/>
    <p:sldId id="329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9" r:id="rId13"/>
    <p:sldId id="342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816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61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0311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3 </a:t>
            </a:r>
            <a:r>
              <a:rPr lang="ar-SA" sz="1800" b="1" dirty="0" smtClean="0"/>
              <a:t>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2021-10-11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2021-10-11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2021-10-11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2021-10-11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2021-10-11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.xml"/><Relationship Id="rId11" Type="http://schemas.openxmlformats.org/officeDocument/2006/relationships/image" Target="../media/image2.jpeg"/><Relationship Id="rId5" Type="http://schemas.openxmlformats.org/officeDocument/2006/relationships/image" Target="../media/image5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3.xml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3242783"/>
            <a:ext cx="7956176" cy="156819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أحكام المـــــدود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3600" dirty="0" smtClean="0"/>
              <a:t>(2)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المد الفرعي والمد المتصل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3706" y="5170313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4263619" y="481984"/>
            <a:ext cx="4167687" cy="8925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CA" sz="1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75804" y="2726935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2800" b="1" dirty="0"/>
              <a:t>أن يقع بعد حرف المد </a:t>
            </a:r>
            <a:r>
              <a:rPr lang="ar-DZ" sz="2800" b="1" dirty="0">
                <a:solidFill>
                  <a:srgbClr val="FF0000"/>
                </a:solidFill>
              </a:rPr>
              <a:t>همز</a:t>
            </a:r>
            <a:r>
              <a:rPr lang="ar-DZ" sz="2800" b="1" dirty="0"/>
              <a:t> 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متصل </a:t>
            </a:r>
            <a:r>
              <a:rPr lang="ar-DZ" sz="2800" b="1" dirty="0">
                <a:solidFill>
                  <a:srgbClr val="FF0000"/>
                </a:solidFill>
              </a:rPr>
              <a:t>به </a:t>
            </a:r>
            <a:r>
              <a:rPr lang="ar-DZ" sz="2800" b="1" dirty="0"/>
              <a:t>في كلمة واحدة</a:t>
            </a:r>
          </a:p>
          <a:p>
            <a:pPr marL="0" indent="0" algn="ctr">
              <a:buNone/>
            </a:pPr>
            <a:r>
              <a:rPr lang="en-US" sz="1600" dirty="0"/>
              <a:t>A </a:t>
            </a:r>
            <a:r>
              <a:rPr lang="en-US" sz="1600" dirty="0" err="1">
                <a:solidFill>
                  <a:srgbClr val="FF0000"/>
                </a:solidFill>
              </a:rPr>
              <a:t>hamzah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follows a </a:t>
            </a:r>
            <a:r>
              <a:rPr lang="en-US" sz="1600" dirty="0" err="1"/>
              <a:t>madd</a:t>
            </a:r>
            <a:r>
              <a:rPr lang="en-US" sz="1600" dirty="0"/>
              <a:t> </a:t>
            </a:r>
            <a:r>
              <a:rPr lang="en-US" sz="1600" dirty="0" smtClean="0"/>
              <a:t>letter</a:t>
            </a:r>
          </a:p>
          <a:p>
            <a:pPr marL="0" indent="0" algn="ctr">
              <a:buNone/>
            </a:pPr>
            <a:r>
              <a:rPr lang="en-US" sz="1600" dirty="0" smtClean="0"/>
              <a:t> </a:t>
            </a:r>
            <a:r>
              <a:rPr lang="en-US" sz="1600" dirty="0"/>
              <a:t>in the </a:t>
            </a:r>
            <a:r>
              <a:rPr lang="en-US" sz="1600" dirty="0">
                <a:solidFill>
                  <a:srgbClr val="FF0000"/>
                </a:solidFill>
              </a:rPr>
              <a:t>same word 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05062" y="2752164"/>
            <a:ext cx="5626982" cy="2158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لاتصال سبب المد (الهمزة)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بحرف المد في نفس الكلمة</a:t>
            </a:r>
          </a:p>
          <a:p>
            <a:pPr marL="0" indent="0" algn="ctr">
              <a:buNone/>
            </a:pPr>
            <a:r>
              <a:rPr lang="en-US" sz="1400" dirty="0" smtClean="0"/>
              <a:t>Because the </a:t>
            </a:r>
            <a:r>
              <a:rPr lang="en-US" sz="1400" dirty="0" err="1" smtClean="0"/>
              <a:t>hamzah</a:t>
            </a:r>
            <a:r>
              <a:rPr lang="en-US" sz="1400" dirty="0" smtClean="0"/>
              <a:t> that causes the </a:t>
            </a:r>
            <a:r>
              <a:rPr lang="en-US" sz="1400" dirty="0" err="1" smtClean="0"/>
              <a:t>Madd</a:t>
            </a:r>
            <a:r>
              <a:rPr lang="en-US" sz="1400" dirty="0" smtClean="0"/>
              <a:t> is connected to the letter of </a:t>
            </a:r>
            <a:r>
              <a:rPr lang="en-US" sz="1400" dirty="0" err="1" smtClean="0"/>
              <a:t>Madd</a:t>
            </a:r>
            <a:r>
              <a:rPr lang="en-US" sz="1400" dirty="0" smtClean="0"/>
              <a:t> in the same word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88659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سبب تسميته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Reason for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the Name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3619" y="481984"/>
            <a:ext cx="4167687" cy="8925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الوجوب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يجب المد بمقدار </a:t>
            </a:r>
            <a:r>
              <a:rPr lang="ar-SA" sz="4000" b="1" dirty="0" smtClean="0">
                <a:solidFill>
                  <a:srgbClr val="FF0000"/>
                </a:solidFill>
              </a:rPr>
              <a:t>4 أو 5 حركات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/>
              <a:t>وإذا كان الهمز متطرفاً موقوف عليه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/>
              <a:t>جاز مده </a:t>
            </a:r>
            <a:r>
              <a:rPr lang="ar-SA" sz="2800" b="1" dirty="0">
                <a:solidFill>
                  <a:srgbClr val="FF0000"/>
                </a:solidFill>
              </a:rPr>
              <a:t>6 حركات</a:t>
            </a:r>
            <a:endParaRPr lang="ar-SA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400" dirty="0" smtClean="0"/>
              <a:t>Obligatory</a:t>
            </a:r>
          </a:p>
          <a:p>
            <a:pPr marL="0" indent="0" algn="ctr">
              <a:buNone/>
            </a:pPr>
            <a:r>
              <a:rPr lang="en-US" sz="1400" dirty="0" smtClean="0"/>
              <a:t>It should be stretched 4-5</a:t>
            </a:r>
            <a:r>
              <a:rPr lang="en-US" sz="1400" dirty="0" smtClean="0"/>
              <a:t> </a:t>
            </a:r>
            <a:r>
              <a:rPr lang="en-US" sz="1400" dirty="0" err="1" smtClean="0"/>
              <a:t>Harakah</a:t>
            </a:r>
            <a:r>
              <a:rPr lang="en-US" sz="1400" dirty="0" smtClean="0"/>
              <a:t> (counts</a:t>
            </a:r>
            <a:r>
              <a:rPr lang="en-US" sz="1400" dirty="0" smtClean="0"/>
              <a:t>)</a:t>
            </a:r>
          </a:p>
          <a:p>
            <a:pPr marL="0" indent="0" algn="ctr">
              <a:buNone/>
            </a:pPr>
            <a:r>
              <a:rPr lang="en-US" sz="1400" dirty="0" smtClean="0"/>
              <a:t>If the </a:t>
            </a:r>
            <a:r>
              <a:rPr lang="en-US" sz="1400" dirty="0" err="1" smtClean="0"/>
              <a:t>Hamzah</a:t>
            </a:r>
            <a:r>
              <a:rPr lang="en-US" sz="1400" dirty="0" smtClean="0"/>
              <a:t> is at the end of the word and we stopped on it, </a:t>
            </a:r>
            <a:r>
              <a:rPr lang="en-US" sz="1400" dirty="0" err="1" smtClean="0"/>
              <a:t>Madd</a:t>
            </a:r>
            <a:r>
              <a:rPr lang="en-US" sz="1400" dirty="0" smtClean="0"/>
              <a:t> can be stretched </a:t>
            </a:r>
            <a:r>
              <a:rPr lang="en-US" sz="1400" dirty="0"/>
              <a:t>up to 6 </a:t>
            </a:r>
            <a:r>
              <a:rPr lang="en-US" sz="1400" dirty="0" err="1"/>
              <a:t>Harakah</a:t>
            </a:r>
            <a:r>
              <a:rPr lang="en-US" sz="1400" dirty="0"/>
              <a:t> (counts)</a:t>
            </a:r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3619" y="481984"/>
            <a:ext cx="4167687" cy="8925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43053" y="2384030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قَ</a:t>
            </a:r>
            <a:r>
              <a:rPr lang="ar-SA" sz="5400" b="1" dirty="0" smtClean="0">
                <a:solidFill>
                  <a:srgbClr val="FF0000"/>
                </a:solidFill>
              </a:rPr>
              <a:t>آ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ئِ</a:t>
            </a:r>
            <a:r>
              <a:rPr lang="ar-SA" sz="5400" b="1" dirty="0" smtClean="0"/>
              <a:t>ماً</a:t>
            </a:r>
            <a:r>
              <a:rPr lang="ar-SA" sz="4000" dirty="0" smtClean="0"/>
              <a:t>         </a:t>
            </a:r>
            <a:r>
              <a:rPr lang="ar-SA" sz="5400" b="1" dirty="0"/>
              <a:t>ٱلسَّمَ</a:t>
            </a:r>
            <a:r>
              <a:rPr lang="ar-SA" sz="5400" b="1" dirty="0">
                <a:solidFill>
                  <a:srgbClr val="FF0000"/>
                </a:solidFill>
              </a:rPr>
              <a:t>آ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</a:rPr>
              <a:t>ءِ</a:t>
            </a:r>
            <a:endParaRPr lang="ar-SA" sz="4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سِ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ٓ‍</a:t>
            </a:r>
            <a:r>
              <a:rPr lang="ar-SA" sz="5400" b="1" dirty="0" smtClean="0">
                <a:solidFill>
                  <a:srgbClr val="FF0000"/>
                </a:solidFill>
              </a:rPr>
              <a:t>َٔ</a:t>
            </a:r>
            <a:r>
              <a:rPr lang="ar-SA" sz="5400" b="1" dirty="0" smtClean="0"/>
              <a:t>تۡ</a:t>
            </a:r>
            <a:r>
              <a:rPr lang="ar-SA" sz="4400" dirty="0" smtClean="0"/>
              <a:t> </a:t>
            </a:r>
            <a:r>
              <a:rPr lang="ar-SA" sz="4000" b="1" dirty="0" smtClean="0"/>
              <a:t>       </a:t>
            </a:r>
            <a:r>
              <a:rPr lang="ar-SA" sz="5400" b="1" dirty="0" smtClean="0"/>
              <a:t>وَجِاْ</a:t>
            </a:r>
            <a:r>
              <a:rPr lang="ar-SA" sz="5400" b="1" dirty="0" smtClean="0">
                <a:solidFill>
                  <a:srgbClr val="FF0000"/>
                </a:solidFill>
              </a:rPr>
              <a:t>يٓ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ء</a:t>
            </a:r>
            <a:r>
              <a:rPr lang="ar-SA" sz="5400" b="1" dirty="0" smtClean="0"/>
              <a:t>َ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سُ</a:t>
            </a:r>
            <a:r>
              <a:rPr lang="ar-SA" sz="5400" b="1" dirty="0" smtClean="0">
                <a:solidFill>
                  <a:srgbClr val="FF0000"/>
                </a:solidFill>
              </a:rPr>
              <a:t>وٓ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ء</a:t>
            </a:r>
            <a:endParaRPr lang="ar-S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3619" y="481984"/>
            <a:ext cx="4167687" cy="8925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المتصل</a:t>
            </a:r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Connected) 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7964" y="2484532"/>
            <a:ext cx="3998259" cy="2127810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تعريف المد </a:t>
            </a:r>
            <a:r>
              <a:rPr lang="ar-SA" sz="3600" b="1" dirty="0" smtClean="0"/>
              <a:t>الفرعي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/>
              <a:t> </a:t>
            </a:r>
            <a:r>
              <a:rPr lang="ar-SA" sz="3600" b="1" dirty="0" smtClean="0"/>
              <a:t>أقسام المد الفرعي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المد المتصل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(secondary)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727" y="2139728"/>
            <a:ext cx="7562512" cy="409970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1402973"/>
              <a:ext cx="119520" cy="5508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66717" y="1393914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1402973"/>
              <a:ext cx="360" cy="36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47184" y="1393973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1311893"/>
              <a:ext cx="100440" cy="2700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03464" y="1303011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1384973"/>
              <a:ext cx="360" cy="36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7864" y="1375973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/>
          <p:cNvSpPr txBox="1"/>
          <p:nvPr/>
        </p:nvSpPr>
        <p:spPr>
          <a:xfrm>
            <a:off x="4801501" y="1686438"/>
            <a:ext cx="406011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</a:t>
            </a:r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المدود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Types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Mudood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en-CA" sz="2000" b="1" dirty="0">
              <a:solidFill>
                <a:srgbClr val="FFFF00"/>
              </a:solidFill>
            </a:endParaRPr>
          </a:p>
        </p:txBody>
      </p:sp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8" y="2964053"/>
            <a:ext cx="8840872" cy="328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189259" y="3043987"/>
            <a:ext cx="3554274" cy="2872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ar-SA" sz="1800" b="1" dirty="0"/>
              <a:t>لا تقوم </a:t>
            </a:r>
            <a:r>
              <a:rPr lang="ar-SA" sz="1800" b="1" dirty="0">
                <a:solidFill>
                  <a:srgbClr val="FF0000"/>
                </a:solidFill>
              </a:rPr>
              <a:t>ذات الحرف </a:t>
            </a:r>
            <a:r>
              <a:rPr lang="ar-SA" sz="1800" b="1" dirty="0"/>
              <a:t>إلا به، </a:t>
            </a:r>
            <a:endParaRPr lang="ar-SA" sz="18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ar-SA" sz="1800" b="1" dirty="0" smtClean="0"/>
              <a:t>ولا </a:t>
            </a:r>
            <a:r>
              <a:rPr lang="ar-SA" sz="1800" b="1" dirty="0">
                <a:solidFill>
                  <a:srgbClr val="FF0000"/>
                </a:solidFill>
              </a:rPr>
              <a:t>تستقيم الكلمة </a:t>
            </a:r>
            <a:r>
              <a:rPr lang="ar-SA" sz="1800" b="1" dirty="0"/>
              <a:t>إلا بوجوده، </a:t>
            </a:r>
            <a:endParaRPr lang="ar-SA" sz="18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ولا </a:t>
            </a:r>
            <a:r>
              <a:rPr lang="ar-SA" sz="1800" b="1" dirty="0">
                <a:solidFill>
                  <a:srgbClr val="FF0000"/>
                </a:solidFill>
              </a:rPr>
              <a:t>يتوقف على سبب </a:t>
            </a:r>
            <a:r>
              <a:rPr lang="ar-SA" sz="1800" b="1" dirty="0"/>
              <a:t>من همز أو سكون</a:t>
            </a:r>
            <a:endParaRPr lang="en-US" sz="1800" b="1" dirty="0"/>
          </a:p>
          <a:p>
            <a:pPr marL="0" indent="0" algn="ctr">
              <a:buNone/>
            </a:pPr>
            <a:r>
              <a:rPr lang="en-US" sz="900" b="1" dirty="0" smtClean="0">
                <a:solidFill>
                  <a:srgbClr val="FF0000"/>
                </a:solidFill>
              </a:rPr>
              <a:t>Necessary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dirty="0"/>
              <a:t>for the proper p</a:t>
            </a:r>
            <a:r>
              <a:rPr lang="en-US" sz="900" dirty="0" smtClean="0"/>
              <a:t>ronunciation </a:t>
            </a:r>
            <a:r>
              <a:rPr lang="en-US" sz="900" dirty="0"/>
              <a:t>of </a:t>
            </a:r>
            <a:r>
              <a:rPr lang="en-US" sz="900" dirty="0" smtClean="0"/>
              <a:t>the letter </a:t>
            </a:r>
            <a:r>
              <a:rPr lang="en-US" sz="900" dirty="0"/>
              <a:t>and is </a:t>
            </a:r>
            <a:r>
              <a:rPr lang="en-US" sz="900" b="1" dirty="0">
                <a:solidFill>
                  <a:srgbClr val="FF0000"/>
                </a:solidFill>
              </a:rPr>
              <a:t>needed</a:t>
            </a:r>
            <a:r>
              <a:rPr lang="en-US" sz="900" dirty="0"/>
              <a:t> for the </a:t>
            </a:r>
            <a:r>
              <a:rPr lang="en-US" sz="900" dirty="0" smtClean="0"/>
              <a:t>word </a:t>
            </a:r>
            <a:r>
              <a:rPr lang="en-US" sz="900" dirty="0"/>
              <a:t>to be correct. </a:t>
            </a:r>
            <a:endParaRPr lang="en-US" sz="900" dirty="0" smtClean="0"/>
          </a:p>
          <a:p>
            <a:pPr marL="0" indent="0" algn="ctr" rtl="1">
              <a:buNone/>
            </a:pPr>
            <a:r>
              <a:rPr lang="en-US" sz="900" dirty="0" smtClean="0"/>
              <a:t>It </a:t>
            </a:r>
            <a:r>
              <a:rPr lang="en-US" sz="900" dirty="0"/>
              <a:t>is </a:t>
            </a:r>
            <a:r>
              <a:rPr lang="en-US" sz="900" b="1" dirty="0" smtClean="0">
                <a:solidFill>
                  <a:srgbClr val="FF0000"/>
                </a:solidFill>
              </a:rPr>
              <a:t>NOT based </a:t>
            </a:r>
            <a:r>
              <a:rPr lang="en-US" sz="900" b="1" dirty="0">
                <a:solidFill>
                  <a:srgbClr val="FF0000"/>
                </a:solidFill>
              </a:rPr>
              <a:t>on a reason </a:t>
            </a:r>
            <a:r>
              <a:rPr lang="en-US" sz="900" dirty="0"/>
              <a:t>e.g</a:t>
            </a:r>
            <a:r>
              <a:rPr lang="en-US" sz="900" dirty="0" smtClean="0"/>
              <a:t>. the </a:t>
            </a:r>
            <a:r>
              <a:rPr lang="en-US" sz="900" dirty="0"/>
              <a:t>presence of a </a:t>
            </a:r>
            <a:r>
              <a:rPr lang="en-US" sz="900" dirty="0" err="1"/>
              <a:t>hamz</a:t>
            </a:r>
            <a:r>
              <a:rPr lang="en-US" sz="900" dirty="0"/>
              <a:t> or </a:t>
            </a:r>
            <a:r>
              <a:rPr lang="en-US" sz="900" dirty="0" err="1" smtClean="0"/>
              <a:t>sukoon</a:t>
            </a:r>
            <a:endParaRPr lang="en-US" sz="900" dirty="0" smtClean="0"/>
          </a:p>
          <a:p>
            <a:pPr marL="0" indent="0" algn="ctr" rtl="1">
              <a:buNone/>
            </a:pPr>
            <a:r>
              <a:rPr lang="ar-SA" sz="1800" b="1" dirty="0" smtClean="0"/>
              <a:t>قـَـ</a:t>
            </a:r>
            <a:r>
              <a:rPr lang="ar-SA" sz="1800" b="1" dirty="0" smtClean="0">
                <a:solidFill>
                  <a:srgbClr val="FF0000"/>
                </a:solidFill>
              </a:rPr>
              <a:t>ا</a:t>
            </a:r>
            <a:r>
              <a:rPr lang="ar-SA" sz="1800" b="1" dirty="0" smtClean="0"/>
              <a:t>لَ الله</a:t>
            </a:r>
            <a:r>
              <a:rPr lang="en-US" sz="1800" b="1" dirty="0" smtClean="0"/>
              <a:t> - </a:t>
            </a:r>
            <a:r>
              <a:rPr lang="ar-SA" sz="1800" b="1" dirty="0" smtClean="0"/>
              <a:t>يقـُـ</a:t>
            </a:r>
            <a:r>
              <a:rPr lang="ar-SA" sz="1800" b="1" dirty="0" smtClean="0">
                <a:solidFill>
                  <a:srgbClr val="FF0000"/>
                </a:solidFill>
              </a:rPr>
              <a:t>وْ</a:t>
            </a:r>
            <a:r>
              <a:rPr lang="ar-SA" sz="1800" b="1" dirty="0" smtClean="0"/>
              <a:t>لَ الرسول - </a:t>
            </a:r>
            <a:r>
              <a:rPr lang="en-US" sz="1800" b="1" dirty="0" smtClean="0"/>
              <a:t> </a:t>
            </a:r>
            <a:r>
              <a:rPr lang="ar-SA" sz="1800" b="1" dirty="0" smtClean="0"/>
              <a:t>قـِـ</a:t>
            </a:r>
            <a:r>
              <a:rPr lang="ar-SA" sz="1800" b="1" dirty="0" smtClean="0">
                <a:solidFill>
                  <a:srgbClr val="FF0000"/>
                </a:solidFill>
              </a:rPr>
              <a:t>يْـ</a:t>
            </a:r>
            <a:r>
              <a:rPr lang="ar-SA" sz="1800" b="1" dirty="0" smtClean="0"/>
              <a:t>لَ لهم</a:t>
            </a:r>
            <a:endParaRPr lang="en-CA" sz="1800" dirty="0"/>
          </a:p>
        </p:txBody>
      </p:sp>
      <p:sp>
        <p:nvSpPr>
          <p:cNvPr id="14" name="Content Placeholder 5">
            <a:extLst>
              <a:ext uri="{FF2B5EF4-FFF2-40B4-BE49-F238E27FC236}">
                <a16:creationId xmlns="" xmlns:a16="http://schemas.microsoft.com/office/drawing/2014/main" id="{EEFB6DC8-743F-44FF-A9A7-4754C062D4B3}"/>
              </a:ext>
            </a:extLst>
          </p:cNvPr>
          <p:cNvSpPr txBox="1">
            <a:spLocks/>
          </p:cNvSpPr>
          <p:nvPr/>
        </p:nvSpPr>
        <p:spPr>
          <a:xfrm>
            <a:off x="2867305" y="3043987"/>
            <a:ext cx="5237019" cy="28727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2800" b="1" dirty="0"/>
              <a:t>المد </a:t>
            </a:r>
            <a:r>
              <a:rPr lang="ar-SA" sz="2800" b="1" dirty="0">
                <a:solidFill>
                  <a:srgbClr val="FF0000"/>
                </a:solidFill>
              </a:rPr>
              <a:t>الزائد</a:t>
            </a:r>
            <a:r>
              <a:rPr lang="ar-SA" sz="2800" b="1" dirty="0"/>
              <a:t> عن المد الأصلي </a:t>
            </a:r>
            <a:endParaRPr lang="ar-SA" sz="2800" b="1" dirty="0" smtClean="0"/>
          </a:p>
          <a:p>
            <a:pPr marL="0" indent="0" algn="ctr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لسبب</a:t>
            </a:r>
            <a:r>
              <a:rPr lang="ar-SA" sz="2800" b="1" dirty="0" smtClean="0"/>
              <a:t> </a:t>
            </a:r>
            <a:r>
              <a:rPr lang="ar-SA" sz="2800" b="1" dirty="0"/>
              <a:t>من همز أو سكون</a:t>
            </a:r>
            <a:endParaRPr lang="en-US" sz="2800" b="1" dirty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Longer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/>
              <a:t>than </a:t>
            </a:r>
            <a:r>
              <a:rPr lang="en-US" sz="1200" dirty="0" smtClean="0"/>
              <a:t>Al-</a:t>
            </a:r>
            <a:r>
              <a:rPr lang="en-US" sz="1200" dirty="0" err="1" smtClean="0"/>
              <a:t>Madd</a:t>
            </a:r>
            <a:r>
              <a:rPr lang="en-US" sz="1200" dirty="0" smtClean="0"/>
              <a:t> Al-</a:t>
            </a:r>
            <a:r>
              <a:rPr lang="en-US" sz="1200" dirty="0" err="1" smtClean="0"/>
              <a:t>Tabee’ee</a:t>
            </a:r>
            <a:r>
              <a:rPr lang="en-US" sz="1200" dirty="0" smtClean="0"/>
              <a:t> for </a:t>
            </a:r>
            <a:r>
              <a:rPr lang="en-US" sz="1200" b="1" dirty="0">
                <a:solidFill>
                  <a:srgbClr val="FF0000"/>
                </a:solidFill>
              </a:rPr>
              <a:t>a reason </a:t>
            </a:r>
            <a:r>
              <a:rPr lang="en-US" sz="1200" dirty="0" smtClean="0"/>
              <a:t>(</a:t>
            </a:r>
            <a:r>
              <a:rPr lang="en-US" sz="1200" dirty="0" err="1" smtClean="0"/>
              <a:t>hamz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en-US" sz="1200" dirty="0" err="1" smtClean="0"/>
              <a:t>sukoon</a:t>
            </a:r>
            <a:r>
              <a:rPr lang="en-US" sz="1200" dirty="0" smtClean="0"/>
              <a:t>)</a:t>
            </a:r>
          </a:p>
          <a:p>
            <a:pPr marL="0" indent="0" algn="ctr" rtl="1">
              <a:buNone/>
            </a:pPr>
            <a:r>
              <a:rPr lang="ar-SA" sz="2800" dirty="0" smtClean="0"/>
              <a:t>و</a:t>
            </a:r>
            <a:r>
              <a:rPr lang="ar-SA" sz="2800" b="1" dirty="0" smtClean="0"/>
              <a:t>السم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/>
              <a:t>ءَ بنيناها</a:t>
            </a:r>
            <a:r>
              <a:rPr lang="en-US" sz="2800" b="1" dirty="0" smtClean="0"/>
              <a:t> </a:t>
            </a:r>
            <a:r>
              <a:rPr lang="en-US" sz="2800" b="1" dirty="0" smtClean="0"/>
              <a:t> -  </a:t>
            </a:r>
            <a:r>
              <a:rPr lang="ar-SA" sz="2800" b="1" dirty="0" smtClean="0"/>
              <a:t>لا يشعر</a:t>
            </a:r>
            <a:r>
              <a:rPr lang="ar-SA" sz="2800" b="1" dirty="0" smtClean="0">
                <a:solidFill>
                  <a:srgbClr val="FF0000"/>
                </a:solidFill>
              </a:rPr>
              <a:t>وْ</a:t>
            </a:r>
            <a:r>
              <a:rPr lang="ar-SA" sz="2800" b="1" dirty="0" smtClean="0"/>
              <a:t>نْ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4684873"/>
            <a:ext cx="4147849" cy="1708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الفرعي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Far’I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secondary)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075" y="2021008"/>
            <a:ext cx="7345125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المدُّ 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المتصل</a:t>
            </a:r>
            <a:r>
              <a:rPr lang="en-US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Muttasil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(Connected) 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272</Words>
  <Application>Microsoft Office PowerPoint</Application>
  <PresentationFormat>Widescreen</PresentationFormat>
  <Paragraphs>65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أحكام المـــــدود (2) المد الفرعي والمد المتصل</vt:lpstr>
      <vt:lpstr>عناصر المحاضرة</vt:lpstr>
      <vt:lpstr>المد الفرعي Al-Madd al-Far’i  (secondary)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المدُّ المتصل  Al-Madd Al-Muttasil (Connected)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75</cp:revision>
  <dcterms:created xsi:type="dcterms:W3CDTF">2020-09-13T17:12:40Z</dcterms:created>
  <dcterms:modified xsi:type="dcterms:W3CDTF">2021-10-12T01:58:51Z</dcterms:modified>
</cp:coreProperties>
</file>