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98" r:id="rId4"/>
    <p:sldId id="269" r:id="rId5"/>
    <p:sldId id="274" r:id="rId6"/>
    <p:sldId id="275" r:id="rId7"/>
    <p:sldId id="284" r:id="rId8"/>
    <p:sldId id="305" r:id="rId9"/>
    <p:sldId id="304" r:id="rId10"/>
    <p:sldId id="287" r:id="rId11"/>
    <p:sldId id="283" r:id="rId12"/>
    <p:sldId id="279" r:id="rId13"/>
    <p:sldId id="306" r:id="rId14"/>
    <p:sldId id="276" r:id="rId15"/>
    <p:sldId id="290" r:id="rId16"/>
    <p:sldId id="286" r:id="rId17"/>
    <p:sldId id="297" r:id="rId18"/>
    <p:sldId id="299" r:id="rId19"/>
    <p:sldId id="300"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2683"/>
  </p:normalViewPr>
  <p:slideViewPr>
    <p:cSldViewPr snapToGrid="0" snapToObjects="1">
      <p:cViewPr varScale="1">
        <p:scale>
          <a:sx n="73" d="100"/>
          <a:sy n="73" d="100"/>
        </p:scale>
        <p:origin x="41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p:txBody>
          <a:bodyPr/>
          <a:lstStyle/>
          <a:p>
            <a:fld id="{82E09D70-B50F-0348-91D4-A5D1DE691CCB}" type="datetime1">
              <a:rPr lang="en-CA" smtClean="0"/>
              <a:t>2021-01-23</a:t>
            </a:fld>
            <a:endParaRPr lang="en-US"/>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385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p:txBody>
          <a:bodyPr/>
          <a:lstStyle/>
          <a:p>
            <a:fld id="{31257080-5C0E-9945-9DFE-64B3BB9DCD9F}" type="datetime1">
              <a:rPr lang="en-CA" smtClean="0"/>
              <a:t>2021-01-23</a:t>
            </a:fld>
            <a:endParaRPr lang="en-US"/>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p:txBody>
          <a:bodyPr/>
          <a:lstStyle/>
          <a:p>
            <a:fld id="{B5E93FEC-E01D-6145-B83C-1F1DBBA82E62}" type="datetime1">
              <a:rPr lang="en-CA" smtClean="0"/>
              <a:t>2021-01-23</a:t>
            </a:fld>
            <a:endParaRPr lang="en-US"/>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p:txBody>
          <a:bodyPr/>
          <a:lstStyle/>
          <a:p>
            <a:fld id="{2D9057BC-CE48-CD4C-AF3D-B9C2E384CD7B}" type="datetime1">
              <a:rPr lang="en-CA" smtClean="0"/>
              <a:t>2021-01-23</a:t>
            </a:fld>
            <a:endParaRPr lang="en-US"/>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p:txBody>
          <a:bodyPr/>
          <a:lstStyle/>
          <a:p>
            <a:fld id="{5EE30B33-5645-6243-A1BF-764EAD99171C}" type="datetime1">
              <a:rPr lang="en-CA" smtClean="0"/>
              <a:t>2021-01-23</a:t>
            </a:fld>
            <a:endParaRPr lang="en-US"/>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p:txBody>
          <a:bodyPr/>
          <a:lstStyle/>
          <a:p>
            <a:fld id="{571FF58C-3BFE-5844-BE6A-B3C235B0E679}" type="datetime1">
              <a:rPr lang="en-CA" smtClean="0"/>
              <a:t>2021-01-23</a:t>
            </a:fld>
            <a:endParaRPr lang="en-US"/>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p:txBody>
          <a:bodyPr/>
          <a:lstStyle/>
          <a:p>
            <a:fld id="{75746508-7F59-134E-AAE3-D16872DD9145}" type="datetime1">
              <a:rPr lang="en-CA" smtClean="0"/>
              <a:t>2021-01-23</a:t>
            </a:fld>
            <a:endParaRPr lang="en-US"/>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p:txBody>
          <a:bodyPr/>
          <a:lstStyle/>
          <a:p>
            <a:fld id="{85AD8C52-795A-AC45-9E13-A1AF72C1B6E8}" type="datetime1">
              <a:rPr lang="en-CA" smtClean="0"/>
              <a:t>2021-01-23</a:t>
            </a:fld>
            <a:endParaRPr lang="en-US"/>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p:txBody>
          <a:bodyPr/>
          <a:lstStyle/>
          <a:p>
            <a:fld id="{75446120-296C-384C-AC58-EC87636FD61B}" type="datetime1">
              <a:rPr lang="en-CA" smtClean="0"/>
              <a:t>2021-01-23</a:t>
            </a:fld>
            <a:endParaRPr lang="en-US"/>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p:txBody>
          <a:bodyPr/>
          <a:lstStyle/>
          <a:p>
            <a:fld id="{1EF64C69-3445-F947-B1D3-6831C557BABD}" type="datetime1">
              <a:rPr lang="en-CA" smtClean="0"/>
              <a:t>2021-01-23</a:t>
            </a:fld>
            <a:endParaRPr lang="en-US"/>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p:txBody>
          <a:bodyPr/>
          <a:lstStyle/>
          <a:p>
            <a:fld id="{AEE5E639-D598-E143-91BC-79FD22069BA6}" type="datetime1">
              <a:rPr lang="en-CA" smtClean="0"/>
              <a:t>2021-01-23</a:t>
            </a:fld>
            <a:endParaRPr lang="en-US"/>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2021-01-23</a:t>
            </a:fld>
            <a:endParaRPr lang="en-US" dirty="0"/>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a:xfrm>
            <a:off x="1042988" y="2665442"/>
            <a:ext cx="10501312" cy="1649381"/>
          </a:xfrm>
        </p:spPr>
        <p:txBody>
          <a:bodyPr>
            <a:normAutofit/>
          </a:bodyPr>
          <a:lstStyle/>
          <a:p>
            <a:pPr>
              <a:lnSpc>
                <a:spcPct val="120000"/>
              </a:lnSpc>
            </a:pPr>
            <a:r>
              <a:rPr lang="en-US" sz="5300" dirty="0" smtClean="0"/>
              <a:t>TAFSEER</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721644" y="4537098"/>
            <a:ext cx="9144000" cy="1141418"/>
          </a:xfrm>
        </p:spPr>
        <p:txBody>
          <a:bodyPr/>
          <a:lstStyle/>
          <a:p>
            <a:r>
              <a:rPr lang="en-US" b="1" dirty="0" smtClean="0"/>
              <a:t>Imam Adnan </a:t>
            </a:r>
            <a:r>
              <a:rPr lang="en-US" b="1" dirty="0" err="1" smtClean="0"/>
              <a:t>Balihodzic</a:t>
            </a:r>
            <a:endParaRPr lang="en-US" dirty="0"/>
          </a:p>
        </p:txBody>
      </p:sp>
      <p:sp>
        <p:nvSpPr>
          <p:cNvPr id="4" name="Date Placeholder 3">
            <a:extLst>
              <a:ext uri="{FF2B5EF4-FFF2-40B4-BE49-F238E27FC236}">
                <a16:creationId xmlns:a16="http://schemas.microsoft.com/office/drawing/2014/main" id="{B58D3839-5137-2E43-9E9E-2448574C133B}"/>
              </a:ext>
            </a:extLst>
          </p:cNvPr>
          <p:cNvSpPr>
            <a:spLocks noGrp="1"/>
          </p:cNvSpPr>
          <p:nvPr>
            <p:ph type="dt" sz="half" idx="10"/>
          </p:nvPr>
        </p:nvSpPr>
        <p:spPr/>
        <p:txBody>
          <a:bodyPr/>
          <a:lstStyle/>
          <a:p>
            <a:fld id="{A02DA27A-0449-7248-A94F-950571DA4F0A}" type="datetime1">
              <a:rPr lang="en-CA" smtClean="0"/>
              <a:t>2021-01-23</a:t>
            </a:fld>
            <a:endParaRPr lang="en-US"/>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extBox 6">
            <a:extLst>
              <a:ext uri="{FF2B5EF4-FFF2-40B4-BE49-F238E27FC236}">
                <a16:creationId xmlns:a16="http://schemas.microsoft.com/office/drawing/2014/main" id="{3F55A7A9-5738-CF48-B5C0-8FEFD5979462}"/>
              </a:ext>
            </a:extLst>
          </p:cNvPr>
          <p:cNvSpPr txBox="1"/>
          <p:nvPr/>
        </p:nvSpPr>
        <p:spPr>
          <a:xfrm>
            <a:off x="3893025" y="1782325"/>
            <a:ext cx="4470070" cy="369332"/>
          </a:xfrm>
          <a:prstGeom prst="rect">
            <a:avLst/>
          </a:prstGeom>
          <a:noFill/>
        </p:spPr>
        <p:txBody>
          <a:bodyPr wrap="none" rtlCol="0">
            <a:spAutoFit/>
          </a:bodyPr>
          <a:lstStyle/>
          <a:p>
            <a:r>
              <a:rPr lang="en-CA" b="1" dirty="0">
                <a:solidFill>
                  <a:schemeClr val="bg1"/>
                </a:solidFill>
              </a:rPr>
              <a:t>QRN 111 – Tafsir Curriculum – Lecture No. </a:t>
            </a:r>
            <a:r>
              <a:rPr lang="en-CA" b="1" dirty="0" smtClean="0">
                <a:solidFill>
                  <a:schemeClr val="bg1"/>
                </a:solidFill>
              </a:rPr>
              <a:t>14</a:t>
            </a:r>
            <a:endParaRPr lang="en-US" dirty="0"/>
          </a:p>
        </p:txBody>
      </p:sp>
      <p:sp>
        <p:nvSpPr>
          <p:cNvPr id="8" name="Google Shape;86;p1"/>
          <p:cNvSpPr txBox="1"/>
          <p:nvPr/>
        </p:nvSpPr>
        <p:spPr>
          <a:xfrm>
            <a:off x="5211594" y="5476772"/>
            <a:ext cx="1851343" cy="903007"/>
          </a:xfrm>
          <a:prstGeom prst="rect">
            <a:avLst/>
          </a:prstGeom>
          <a:solidFill>
            <a:schemeClr val="accent1">
              <a:lumMod val="50000"/>
            </a:schemeClr>
          </a:solidFill>
          <a:ln>
            <a:noFill/>
          </a:ln>
        </p:spPr>
        <p:txBody>
          <a:bodyPr spcFirstLastPara="1" wrap="square" lIns="91425" tIns="45700" rIns="91425" bIns="45700" anchor="b" anchorCtr="0">
            <a:noAutofit/>
          </a:bodyPr>
          <a:lstStyle/>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First Semester</a:t>
            </a:r>
          </a:p>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1442H/2020 </a:t>
            </a:r>
            <a:endParaRPr lang="ar-JO" sz="1200" b="1" dirty="0" smtClean="0">
              <a:solidFill>
                <a:schemeClr val="bg1"/>
              </a:solidFill>
              <a:latin typeface="Simplified Arabic" pitchFamily="18" charset="-78"/>
              <a:sym typeface="Calibri"/>
            </a:endParaRPr>
          </a:p>
        </p:txBody>
      </p:sp>
    </p:spTree>
    <p:extLst>
      <p:ext uri="{BB962C8B-B14F-4D97-AF65-F5344CB8AC3E}">
        <p14:creationId xmlns:p14="http://schemas.microsoft.com/office/powerpoint/2010/main" val="393409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10</a:t>
            </a:fld>
            <a:endParaRPr lang="en-US"/>
          </a:p>
        </p:txBody>
      </p:sp>
      <p:sp>
        <p:nvSpPr>
          <p:cNvPr id="6" name="Title 1">
            <a:extLst>
              <a:ext uri="{FF2B5EF4-FFF2-40B4-BE49-F238E27FC236}">
                <a16:creationId xmlns:a16="http://schemas.microsoft.com/office/drawing/2014/main" id="{F71A355E-EAEE-6945-81DD-54F14A9971FD}"/>
              </a:ext>
            </a:extLst>
          </p:cNvPr>
          <p:cNvSpPr txBox="1">
            <a:spLocks noGrp="1"/>
          </p:cNvSpPr>
          <p:nvPr>
            <p:ph type="title"/>
          </p:nvPr>
        </p:nvSpPr>
        <p:spPr>
          <a:xfrm>
            <a:off x="838200" y="365125"/>
            <a:ext cx="10515600" cy="1241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7"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89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endParaRPr lang="en-US" sz="3200" dirty="0" smtClean="0"/>
          </a:p>
          <a:p>
            <a:r>
              <a:rPr lang="en-US" sz="2800" dirty="0"/>
              <a:t>Tafseer of Surah al-</a:t>
            </a:r>
            <a:r>
              <a:rPr lang="en-US" sz="2800" dirty="0" err="1"/>
              <a:t>Bayyinah</a:t>
            </a:r>
            <a:r>
              <a:rPr lang="en-US" sz="2800" dirty="0"/>
              <a:t>: </a:t>
            </a:r>
            <a:r>
              <a:rPr lang="en-US" sz="2800" dirty="0" err="1"/>
              <a:t>Ayat</a:t>
            </a:r>
            <a:r>
              <a:rPr lang="en-US" sz="2800" dirty="0"/>
              <a:t> 1-5 – </a:t>
            </a:r>
            <a:br>
              <a:rPr lang="en-US" sz="2800" dirty="0"/>
            </a:br>
            <a:r>
              <a:rPr lang="en-US" sz="2800" dirty="0"/>
              <a:t>The People of the Book and the Idolaters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838200" y="1758951"/>
            <a:ext cx="10515600" cy="4768854"/>
          </a:xfrm>
        </p:spPr>
        <p:txBody>
          <a:bodyPr>
            <a:normAutofit fontScale="70000" lnSpcReduction="20000"/>
          </a:bodyPr>
          <a:lstStyle/>
          <a:p>
            <a:r>
              <a:rPr lang="en-US" b="1" i="1" dirty="0">
                <a:solidFill>
                  <a:srgbClr val="006600"/>
                </a:solidFill>
              </a:rPr>
              <a:t>Those who were given the Scripture did not splinter, until after the Clear Evidence came to them. They were only commanded to worship Allah, devoting their faith to Him alone, and to practice regular prayer, and to give the purifying charity—that is the upright religion</a:t>
            </a:r>
            <a:r>
              <a:rPr lang="en-US" b="1" i="1" dirty="0" smtClean="0">
                <a:solidFill>
                  <a:srgbClr val="006600"/>
                </a:solidFill>
              </a:rPr>
              <a:t>.</a:t>
            </a:r>
          </a:p>
          <a:p>
            <a:r>
              <a:rPr lang="en-US" dirty="0"/>
              <a:t>Religious discord and conflict did not arise among the People of the Book out of ignorance of their religion or obscurity or ambiguity in it. Nor did they divide into various sects due to a lack of clear evidence to guide them. They lacked neither knowledge nor evidence, but were led to deviation by their inclinations and preferences. </a:t>
            </a:r>
            <a:r>
              <a:rPr lang="en-US" dirty="0">
                <a:solidFill>
                  <a:srgbClr val="006600"/>
                </a:solidFill>
              </a:rPr>
              <a:t>It was after Allah's guidance came to them that they went astray, preferring to adhere instead to their own </a:t>
            </a:r>
            <a:r>
              <a:rPr lang="en-US" dirty="0" smtClean="0">
                <a:solidFill>
                  <a:srgbClr val="006600"/>
                </a:solidFill>
              </a:rPr>
              <a:t>ways. </a:t>
            </a:r>
            <a:r>
              <a:rPr lang="en-US" dirty="0"/>
              <a:t>The prophets who were sent by Allah and the scriptures He revealed to them had never enjoined anything but sincere worship and obedience to the Creator. </a:t>
            </a:r>
            <a:r>
              <a:rPr lang="en-US" dirty="0">
                <a:solidFill>
                  <a:srgbClr val="006600"/>
                </a:solidFill>
              </a:rPr>
              <a:t>Allah's religion in its original revealed form was clear and straightforward. Its fundamental practice was merely to worship Allah in sincere submission to Him alone, rejecting and avoiding polytheism, upholding truth, establishing regular prayer and giving the obligatory </a:t>
            </a:r>
            <a:r>
              <a:rPr lang="en-US" dirty="0" err="1">
                <a:solidFill>
                  <a:srgbClr val="006600"/>
                </a:solidFill>
              </a:rPr>
              <a:t>zakāh</a:t>
            </a:r>
            <a:r>
              <a:rPr lang="en-US" dirty="0">
                <a:solidFill>
                  <a:srgbClr val="006600"/>
                </a:solidFill>
              </a:rPr>
              <a:t>. </a:t>
            </a:r>
            <a:endParaRPr lang="en-US" dirty="0">
              <a:solidFill>
                <a:srgbClr val="006600"/>
              </a:solidFill>
            </a:endParaRPr>
          </a:p>
        </p:txBody>
      </p:sp>
    </p:spTree>
    <p:extLst>
      <p:ext uri="{BB962C8B-B14F-4D97-AF65-F5344CB8AC3E}">
        <p14:creationId xmlns:p14="http://schemas.microsoft.com/office/powerpoint/2010/main" val="130737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11</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0"/>
            <a:ext cx="10515600" cy="1018903"/>
          </a:xfrm>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a:t>Tafseer of Surah al-</a:t>
            </a:r>
            <a:r>
              <a:rPr lang="en-US" sz="2800" dirty="0" err="1"/>
              <a:t>Bayyinah</a:t>
            </a:r>
            <a:r>
              <a:rPr lang="en-US" sz="2800" dirty="0"/>
              <a:t>: </a:t>
            </a:r>
            <a:r>
              <a:rPr lang="en-US" sz="2800" dirty="0" err="1"/>
              <a:t>Ayat</a:t>
            </a:r>
            <a:r>
              <a:rPr lang="en-US" sz="2800" dirty="0"/>
              <a:t> </a:t>
            </a:r>
            <a:r>
              <a:rPr lang="en-US" sz="2800" dirty="0" smtClean="0"/>
              <a:t>6-8 </a:t>
            </a:r>
            <a:r>
              <a:rPr lang="en-US" sz="2800" dirty="0"/>
              <a:t>– </a:t>
            </a:r>
            <a:br>
              <a:rPr lang="en-US" sz="2800" dirty="0"/>
            </a:br>
            <a:r>
              <a:rPr lang="en-US" sz="2800" dirty="0"/>
              <a:t>The End of the Unbelievers and the Believers</a:t>
            </a:r>
            <a:endParaRPr lang="en-US" sz="2800" dirty="0"/>
          </a:p>
        </p:txBody>
      </p:sp>
      <p:pic>
        <p:nvPicPr>
          <p:cNvPr id="2" name="Content Placeholder 1"/>
          <p:cNvPicPr>
            <a:picLocks noGrp="1" noChangeAspect="1"/>
          </p:cNvPicPr>
          <p:nvPr>
            <p:ph idx="1"/>
          </p:nvPr>
        </p:nvPicPr>
        <p:blipFill>
          <a:blip r:embed="rId2"/>
          <a:stretch>
            <a:fillRect/>
          </a:stretch>
        </p:blipFill>
        <p:spPr>
          <a:xfrm>
            <a:off x="2064327" y="1711868"/>
            <a:ext cx="8077199" cy="4815938"/>
          </a:xfrm>
          <a:prstGeom prst="rect">
            <a:avLst/>
          </a:prstGeom>
        </p:spPr>
      </p:pic>
    </p:spTree>
    <p:extLst>
      <p:ext uri="{BB962C8B-B14F-4D97-AF65-F5344CB8AC3E}">
        <p14:creationId xmlns:p14="http://schemas.microsoft.com/office/powerpoint/2010/main" val="107141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12</a:t>
            </a:fld>
            <a:endParaRPr lang="en-US"/>
          </a:p>
        </p:txBody>
      </p:sp>
      <p:sp>
        <p:nvSpPr>
          <p:cNvPr id="6"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254669"/>
          </a:xfrm>
        </p:spPr>
        <p:txBody>
          <a:bodyPr>
            <a:normAutofit fontScale="90000"/>
          </a:bodyPr>
          <a:lstStyle/>
          <a:p>
            <a:r>
              <a:rPr lang="en-US" sz="3600" dirty="0" smtClean="0"/>
              <a:t/>
            </a:r>
            <a:br>
              <a:rPr lang="en-US" sz="3600" dirty="0" smtClean="0"/>
            </a:br>
            <a:r>
              <a:rPr lang="en-US" sz="3600" dirty="0"/>
              <a:t/>
            </a:r>
            <a:br>
              <a:rPr lang="en-US" sz="3600" dirty="0"/>
            </a:br>
            <a:r>
              <a:rPr lang="fr-FR" b="0" dirty="0"/>
              <a:t/>
            </a:r>
            <a:br>
              <a:rPr lang="fr-FR" b="0" dirty="0"/>
            </a:br>
            <a:r>
              <a:rPr lang="en-US" sz="2700" dirty="0" smtClean="0"/>
              <a:t/>
            </a:r>
            <a:br>
              <a:rPr lang="en-US" sz="2700" dirty="0" smtClean="0"/>
            </a:br>
            <a:r>
              <a:rPr lang="en-US" dirty="0" smtClean="0"/>
              <a:t/>
            </a:r>
            <a:br>
              <a:rPr lang="en-US" dirty="0" smtClean="0"/>
            </a:br>
            <a:endParaRPr lang="en-US" dirty="0"/>
          </a:p>
        </p:txBody>
      </p:sp>
      <p:sp>
        <p:nvSpPr>
          <p:cNvPr id="7"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457200"/>
            <a:ext cx="10515600" cy="1018903"/>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smtClean="0"/>
              <a:t/>
            </a:r>
            <a:br>
              <a:rPr lang="en-US" sz="3600" smtClean="0"/>
            </a:br>
            <a:r>
              <a:rPr lang="en-US" sz="3600" smtClean="0"/>
              <a:t/>
            </a:r>
            <a:br>
              <a:rPr lang="en-US" sz="3600" smtClean="0"/>
            </a:br>
            <a:r>
              <a:rPr lang="en-US" sz="2700" smtClean="0"/>
              <a:t/>
            </a:r>
            <a:br>
              <a:rPr lang="en-US" sz="2700" smtClean="0"/>
            </a:br>
            <a:r>
              <a:rPr lang="en-US" smtClean="0"/>
              <a:t/>
            </a:r>
            <a:br>
              <a:rPr lang="en-US" smtClean="0"/>
            </a:br>
            <a:endParaRPr lang="en-US"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609600"/>
            <a:ext cx="10515600" cy="1018903"/>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smtClean="0"/>
              <a:t/>
            </a:r>
            <a:br>
              <a:rPr lang="en-US" sz="3600" smtClean="0"/>
            </a:br>
            <a:r>
              <a:rPr lang="en-US" sz="3600" smtClean="0"/>
              <a:t/>
            </a:r>
            <a:br>
              <a:rPr lang="en-US" sz="3600" smtClean="0"/>
            </a:br>
            <a:r>
              <a:rPr lang="en-US" sz="2700" smtClean="0"/>
              <a:t/>
            </a:r>
            <a:br>
              <a:rPr lang="en-US" sz="2700" smtClean="0"/>
            </a:br>
            <a:r>
              <a:rPr lang="en-US" smtClean="0"/>
              <a:t/>
            </a:r>
            <a:br>
              <a:rPr lang="en-US" smtClean="0"/>
            </a:br>
            <a:endParaRPr lang="en-US" dirty="0"/>
          </a:p>
        </p:txBody>
      </p:sp>
      <p:sp>
        <p:nvSpPr>
          <p:cNvPr id="11" name="Title 1">
            <a:extLst>
              <a:ext uri="{FF2B5EF4-FFF2-40B4-BE49-F238E27FC236}">
                <a16:creationId xmlns:a16="http://schemas.microsoft.com/office/drawing/2014/main" id="{F71A355E-EAEE-6945-81DD-54F14A9971FD}"/>
              </a:ext>
            </a:extLst>
          </p:cNvPr>
          <p:cNvSpPr txBox="1">
            <a:spLocks/>
          </p:cNvSpPr>
          <p:nvPr/>
        </p:nvSpPr>
        <p:spPr>
          <a:xfrm>
            <a:off x="990600" y="457200"/>
            <a:ext cx="10515600" cy="1110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a:t>Tafseer of Surah al-</a:t>
            </a:r>
            <a:r>
              <a:rPr lang="en-US" sz="2800" dirty="0" err="1"/>
              <a:t>Bayyinah</a:t>
            </a:r>
            <a:r>
              <a:rPr lang="en-US" sz="2800" dirty="0"/>
              <a:t>: </a:t>
            </a:r>
            <a:r>
              <a:rPr lang="en-US" sz="2800" dirty="0" err="1"/>
              <a:t>Ayat</a:t>
            </a:r>
            <a:r>
              <a:rPr lang="en-US" sz="2800" dirty="0"/>
              <a:t> 6-8 – </a:t>
            </a:r>
            <a:br>
              <a:rPr lang="en-US" sz="2800" dirty="0"/>
            </a:br>
            <a:r>
              <a:rPr lang="en-US" sz="2800" dirty="0"/>
              <a:t>The End of the Unbelievers and the Believers</a:t>
            </a:r>
            <a:endParaRPr lang="en-US" sz="2800" dirty="0"/>
          </a:p>
        </p:txBody>
      </p:sp>
      <p:sp>
        <p:nvSpPr>
          <p:cNvPr id="3" name="Content Placeholder 2"/>
          <p:cNvSpPr>
            <a:spLocks noGrp="1"/>
          </p:cNvSpPr>
          <p:nvPr>
            <p:ph idx="1"/>
          </p:nvPr>
        </p:nvSpPr>
        <p:spPr>
          <a:xfrm>
            <a:off x="838200" y="1515926"/>
            <a:ext cx="10668000" cy="5211445"/>
          </a:xfrm>
        </p:spPr>
        <p:txBody>
          <a:bodyPr>
            <a:noAutofit/>
          </a:bodyPr>
          <a:lstStyle/>
          <a:p>
            <a:r>
              <a:rPr lang="en-US" sz="1400" b="1" i="1" dirty="0">
                <a:solidFill>
                  <a:srgbClr val="006600"/>
                </a:solidFill>
              </a:rPr>
              <a:t>Those who disbelieve among the People of the Scripture and the Polytheists will be in the Fire of Hell, remaining in it forever. These are the worst of creatures.</a:t>
            </a:r>
          </a:p>
          <a:p>
            <a:r>
              <a:rPr lang="en-US" sz="1400" dirty="0"/>
              <a:t>Allah </a:t>
            </a:r>
            <a:r>
              <a:rPr lang="en-US" sz="1400" dirty="0" err="1"/>
              <a:t>taʽālā</a:t>
            </a:r>
            <a:r>
              <a:rPr lang="en-US" sz="1400" dirty="0"/>
              <a:t> states that the followers of the earlier scriptures and the polytheists who refuse to acknowledge His final Messenger (</a:t>
            </a:r>
            <a:r>
              <a:rPr lang="en-US" sz="1400" dirty="0" err="1"/>
              <a:t>pbuh</a:t>
            </a:r>
            <a:r>
              <a:rPr lang="en-US" sz="1400" dirty="0"/>
              <a:t>) and oppose him are the worst of creation. Indeed, </a:t>
            </a:r>
            <a:r>
              <a:rPr lang="en-US" sz="1400" dirty="0">
                <a:solidFill>
                  <a:srgbClr val="006600"/>
                </a:solidFill>
              </a:rPr>
              <a:t>the liability of the People of the Scripture is greater than that of the pagans given that they had already been exposed to Allah's religion in their own scriptures</a:t>
            </a:r>
            <a:r>
              <a:rPr lang="en-US" sz="1400" dirty="0"/>
              <a:t>. Then, when clear evidence came to them through Prophet </a:t>
            </a:r>
            <a:r>
              <a:rPr lang="en-US" sz="1400" dirty="0" err="1"/>
              <a:t>Muḥammad</a:t>
            </a:r>
            <a:r>
              <a:rPr lang="en-US" sz="1400" dirty="0"/>
              <a:t> (</a:t>
            </a:r>
            <a:r>
              <a:rPr lang="en-US" sz="1400" dirty="0" err="1"/>
              <a:t>pbuh</a:t>
            </a:r>
            <a:r>
              <a:rPr lang="en-US" sz="1400" dirty="0"/>
              <a:t>), many refused it. Their permanent destination will be the Hellfire</a:t>
            </a:r>
            <a:r>
              <a:rPr lang="en-US" sz="1400" dirty="0" smtClean="0"/>
              <a:t>.</a:t>
            </a:r>
          </a:p>
          <a:p>
            <a:r>
              <a:rPr lang="en-US" sz="1400" b="1" i="1" dirty="0">
                <a:solidFill>
                  <a:srgbClr val="006600"/>
                </a:solidFill>
              </a:rPr>
              <a:t>As for those who believe and do good works—these are the best of creatures. Their reward is with their Lord: Gardens of Eden beneath which rivers flow, remaining in them forever. Allah is pleased with them, and they are pleased with Him. That is for whoever fears His Lord. </a:t>
            </a:r>
            <a:endParaRPr lang="en-US" sz="1400" b="1" i="1" dirty="0" smtClean="0">
              <a:solidFill>
                <a:srgbClr val="006600"/>
              </a:solidFill>
            </a:endParaRPr>
          </a:p>
          <a:p>
            <a:r>
              <a:rPr lang="en-US" sz="1400" dirty="0"/>
              <a:t>Then Allah describes the righteous people who believe in their hearts and perform righteous deeds as being the best of </a:t>
            </a:r>
            <a:r>
              <a:rPr lang="en-US" sz="1400" dirty="0" smtClean="0"/>
              <a:t>creation. </a:t>
            </a:r>
            <a:r>
              <a:rPr lang="en-US" sz="1400" dirty="0"/>
              <a:t>In Paradise they will find that Allah is well pleased with them. They have achieved His pleasure through their sincere faith and obedience. And the state of </a:t>
            </a:r>
            <a:r>
              <a:rPr lang="en-US" sz="1400" dirty="0">
                <a:solidFill>
                  <a:srgbClr val="006600"/>
                </a:solidFill>
              </a:rPr>
              <a:t>their Lord being pleased with them is greater </a:t>
            </a:r>
            <a:r>
              <a:rPr lang="en-US" sz="1400" dirty="0"/>
              <a:t>than all the everlasting delights that they will be given and greater than any other happiness. </a:t>
            </a:r>
            <a:endParaRPr lang="en-US" sz="1400" dirty="0" smtClean="0"/>
          </a:p>
          <a:p>
            <a:r>
              <a:rPr lang="en-US" sz="1400" b="1" dirty="0" smtClean="0">
                <a:solidFill>
                  <a:srgbClr val="C00000"/>
                </a:solidFill>
              </a:rPr>
              <a:t>DISCUSSION:</a:t>
            </a:r>
            <a:r>
              <a:rPr lang="en-US" sz="1400" dirty="0" smtClean="0"/>
              <a:t> 1</a:t>
            </a:r>
            <a:r>
              <a:rPr lang="en-US" sz="1400" dirty="0"/>
              <a:t>. What is the meaning of </a:t>
            </a:r>
            <a:r>
              <a:rPr lang="en-US" sz="1400" dirty="0" smtClean="0"/>
              <a:t>al-</a:t>
            </a:r>
            <a:r>
              <a:rPr lang="en-US" sz="1400" dirty="0" err="1" smtClean="0"/>
              <a:t>Bayyinah</a:t>
            </a:r>
            <a:r>
              <a:rPr lang="en-US" sz="1400" dirty="0" smtClean="0"/>
              <a:t>?    2</a:t>
            </a:r>
            <a:r>
              <a:rPr lang="en-US" sz="1400" dirty="0"/>
              <a:t>. What are the rewards of believers in the hereafter day?</a:t>
            </a:r>
          </a:p>
          <a:p>
            <a:endParaRPr lang="en-US" sz="1400" dirty="0"/>
          </a:p>
        </p:txBody>
      </p:sp>
    </p:spTree>
    <p:extLst>
      <p:ext uri="{BB962C8B-B14F-4D97-AF65-F5344CB8AC3E}">
        <p14:creationId xmlns:p14="http://schemas.microsoft.com/office/powerpoint/2010/main" val="3445599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Tafseer of Surah </a:t>
            </a:r>
            <a:r>
              <a:rPr lang="en-US" sz="3200" dirty="0" err="1"/>
              <a:t>az-Zalzalah</a:t>
            </a:r>
            <a:r>
              <a:rPr lang="en-US" sz="3200" dirty="0"/>
              <a:t> </a:t>
            </a:r>
            <a:endParaRPr lang="en-US" sz="3200" dirty="0"/>
          </a:p>
        </p:txBody>
      </p:sp>
      <p:sp>
        <p:nvSpPr>
          <p:cNvPr id="3" name="Content Placeholder 2"/>
          <p:cNvSpPr>
            <a:spLocks noGrp="1"/>
          </p:cNvSpPr>
          <p:nvPr>
            <p:ph idx="1"/>
          </p:nvPr>
        </p:nvSpPr>
        <p:spPr>
          <a:xfrm>
            <a:off x="838200" y="1690688"/>
            <a:ext cx="10515600" cy="4945639"/>
          </a:xfrm>
        </p:spPr>
        <p:txBody>
          <a:bodyPr>
            <a:normAutofit fontScale="92500"/>
          </a:bodyPr>
          <a:lstStyle/>
          <a:p>
            <a:r>
              <a:rPr lang="en-US" sz="2000" b="1" dirty="0">
                <a:solidFill>
                  <a:srgbClr val="C00000"/>
                </a:solidFill>
              </a:rPr>
              <a:t>Name-</a:t>
            </a:r>
            <a:r>
              <a:rPr lang="en-US" sz="2000" dirty="0">
                <a:solidFill>
                  <a:srgbClr val="C00000"/>
                </a:solidFill>
              </a:rPr>
              <a:t> </a:t>
            </a:r>
            <a:r>
              <a:rPr lang="en-US" sz="2000" dirty="0"/>
              <a:t>derived from the word </a:t>
            </a:r>
            <a:r>
              <a:rPr lang="en-US" sz="2000" b="1" i="1" dirty="0" err="1">
                <a:solidFill>
                  <a:srgbClr val="006600"/>
                </a:solidFill>
              </a:rPr>
              <a:t>zilzal</a:t>
            </a:r>
            <a:r>
              <a:rPr lang="en-US" sz="2000" b="1" i="1" dirty="0">
                <a:solidFill>
                  <a:srgbClr val="006600"/>
                </a:solidFill>
              </a:rPr>
              <a:t> (The Earthquake</a:t>
            </a:r>
            <a:r>
              <a:rPr lang="en-US" sz="2000" b="1" i="1" dirty="0" smtClean="0">
                <a:solidFill>
                  <a:srgbClr val="006600"/>
                </a:solidFill>
              </a:rPr>
              <a:t>) </a:t>
            </a:r>
            <a:r>
              <a:rPr lang="en-US" sz="2000" dirty="0" smtClean="0"/>
              <a:t>in </a:t>
            </a:r>
            <a:r>
              <a:rPr lang="en-US" sz="2000" dirty="0"/>
              <a:t>the first </a:t>
            </a:r>
            <a:r>
              <a:rPr lang="en-US" sz="2000" dirty="0" smtClean="0"/>
              <a:t>verse.</a:t>
            </a:r>
          </a:p>
          <a:p>
            <a:r>
              <a:rPr lang="en-US" sz="2000" b="1" dirty="0" smtClean="0">
                <a:solidFill>
                  <a:srgbClr val="C00000"/>
                </a:solidFill>
              </a:rPr>
              <a:t>Theme </a:t>
            </a:r>
            <a:r>
              <a:rPr lang="en-US" sz="2000" b="1" dirty="0">
                <a:solidFill>
                  <a:srgbClr val="C00000"/>
                </a:solidFill>
              </a:rPr>
              <a:t>and Subject Matter- </a:t>
            </a:r>
            <a:r>
              <a:rPr lang="en-US" sz="2000" dirty="0"/>
              <a:t>This </a:t>
            </a:r>
            <a:r>
              <a:rPr lang="en-US" sz="2000" dirty="0" err="1"/>
              <a:t>sūrah</a:t>
            </a:r>
            <a:r>
              <a:rPr lang="en-US" sz="2000" dirty="0"/>
              <a:t> </a:t>
            </a:r>
            <a:r>
              <a:rPr lang="en-US" sz="2000" dirty="0">
                <a:solidFill>
                  <a:srgbClr val="C00000"/>
                </a:solidFill>
              </a:rPr>
              <a:t>describes a scene from </a:t>
            </a:r>
            <a:r>
              <a:rPr lang="en-US" sz="2000" dirty="0" err="1">
                <a:solidFill>
                  <a:srgbClr val="C00000"/>
                </a:solidFill>
              </a:rPr>
              <a:t>Yawm</a:t>
            </a:r>
            <a:r>
              <a:rPr lang="en-US" sz="2000" dirty="0">
                <a:solidFill>
                  <a:srgbClr val="C00000"/>
                </a:solidFill>
              </a:rPr>
              <a:t> al-</a:t>
            </a:r>
            <a:r>
              <a:rPr lang="en-US" sz="2000" dirty="0" err="1">
                <a:solidFill>
                  <a:srgbClr val="C00000"/>
                </a:solidFill>
              </a:rPr>
              <a:t>Qiyāmah</a:t>
            </a:r>
            <a:r>
              <a:rPr lang="en-US" sz="2000" dirty="0">
                <a:solidFill>
                  <a:srgbClr val="C00000"/>
                </a:solidFill>
              </a:rPr>
              <a:t>, the condition of the earth and of its people at the time of resurrection</a:t>
            </a:r>
            <a:r>
              <a:rPr lang="en-US" sz="2000" dirty="0"/>
              <a:t>. Its theme is the </a:t>
            </a:r>
            <a:r>
              <a:rPr lang="en-US" sz="2000" dirty="0">
                <a:solidFill>
                  <a:srgbClr val="C00000"/>
                </a:solidFill>
              </a:rPr>
              <a:t>commencement of the next life and the presentation to man of a complete record of his deeds</a:t>
            </a:r>
            <a:r>
              <a:rPr lang="en-US" sz="2000" dirty="0" smtClean="0">
                <a:solidFill>
                  <a:srgbClr val="C00000"/>
                </a:solidFill>
              </a:rPr>
              <a:t>.</a:t>
            </a:r>
          </a:p>
          <a:p>
            <a:r>
              <a:rPr lang="en-US" sz="2000" b="1" dirty="0" smtClean="0">
                <a:solidFill>
                  <a:srgbClr val="C00000"/>
                </a:solidFill>
              </a:rPr>
              <a:t>Period </a:t>
            </a:r>
            <a:r>
              <a:rPr lang="en-US" sz="2000" b="1" dirty="0">
                <a:solidFill>
                  <a:srgbClr val="C00000"/>
                </a:solidFill>
              </a:rPr>
              <a:t>of Revelation-</a:t>
            </a:r>
            <a:r>
              <a:rPr lang="en-US" sz="2000" dirty="0">
                <a:solidFill>
                  <a:srgbClr val="C00000"/>
                </a:solidFill>
              </a:rPr>
              <a:t> </a:t>
            </a:r>
            <a:r>
              <a:rPr lang="en-US" sz="2000" dirty="0"/>
              <a:t>Whether or not it was revealed, at Makkah or Madinah, is disputed. Ibn </a:t>
            </a:r>
            <a:r>
              <a:rPr lang="en-US" sz="2000" dirty="0" err="1"/>
              <a:t>Masud</a:t>
            </a:r>
            <a:r>
              <a:rPr lang="en-US" sz="2000" dirty="0"/>
              <a:t>, Ata, Jabir, and </a:t>
            </a:r>
            <a:r>
              <a:rPr lang="en-US" sz="2000" dirty="0" err="1"/>
              <a:t>Mjahid</a:t>
            </a:r>
            <a:r>
              <a:rPr lang="en-US" sz="2000" dirty="0"/>
              <a:t> say that </a:t>
            </a:r>
            <a:r>
              <a:rPr lang="en-US" sz="2000" b="1" i="1" dirty="0">
                <a:solidFill>
                  <a:srgbClr val="006600"/>
                </a:solidFill>
              </a:rPr>
              <a:t>it is a </a:t>
            </a:r>
            <a:r>
              <a:rPr lang="en-US" sz="2000" b="1" i="1" dirty="0" err="1">
                <a:solidFill>
                  <a:srgbClr val="006600"/>
                </a:solidFill>
              </a:rPr>
              <a:t>Makki</a:t>
            </a:r>
            <a:r>
              <a:rPr lang="en-US" sz="2000" b="1" i="1" dirty="0">
                <a:solidFill>
                  <a:srgbClr val="006600"/>
                </a:solidFill>
              </a:rPr>
              <a:t> Surah </a:t>
            </a:r>
            <a:r>
              <a:rPr lang="en-US" sz="2000" dirty="0"/>
              <a:t>and a statement of Ibn Abbas also supports this view. More than that: from its theme and style </a:t>
            </a:r>
            <a:r>
              <a:rPr lang="en-US" sz="2000" dirty="0" smtClean="0"/>
              <a:t>it </a:t>
            </a:r>
            <a:r>
              <a:rPr lang="en-US" sz="2000" dirty="0"/>
              <a:t>must have been sent down in the earliest stage at Makkah when the fundamental principles and beliefs of Islam were being presented before the people in a concise but highly effective way.</a:t>
            </a:r>
            <a:endParaRPr lang="en-US" sz="12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13</a:t>
            </a:fld>
            <a:endParaRPr lang="en-US"/>
          </a:p>
        </p:txBody>
      </p:sp>
    </p:spTree>
    <p:extLst>
      <p:ext uri="{BB962C8B-B14F-4D97-AF65-F5344CB8AC3E}">
        <p14:creationId xmlns:p14="http://schemas.microsoft.com/office/powerpoint/2010/main" val="74835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14</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819634"/>
          </a:xfrm>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744583" y="384602"/>
            <a:ext cx="10761617" cy="957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200" dirty="0"/>
              <a:t>Tafseer of Surah </a:t>
            </a:r>
            <a:r>
              <a:rPr lang="en-US" sz="3200" dirty="0" err="1"/>
              <a:t>az-Zalzalah</a:t>
            </a:r>
            <a:r>
              <a:rPr lang="en-US" sz="3200" dirty="0"/>
              <a:t> </a:t>
            </a:r>
            <a:endParaRPr lang="en-US" sz="3200" dirty="0"/>
          </a:p>
        </p:txBody>
      </p:sp>
      <p:pic>
        <p:nvPicPr>
          <p:cNvPr id="10" name="Content Placeholder 9"/>
          <p:cNvPicPr>
            <a:picLocks noGrp="1" noChangeAspect="1"/>
          </p:cNvPicPr>
          <p:nvPr>
            <p:ph idx="1"/>
          </p:nvPr>
        </p:nvPicPr>
        <p:blipFill>
          <a:blip r:embed="rId2"/>
          <a:stretch>
            <a:fillRect/>
          </a:stretch>
        </p:blipFill>
        <p:spPr>
          <a:xfrm>
            <a:off x="3148828" y="1266689"/>
            <a:ext cx="5953125" cy="1457325"/>
          </a:xfrm>
          <a:prstGeom prst="rect">
            <a:avLst/>
          </a:prstGeom>
        </p:spPr>
      </p:pic>
      <p:pic>
        <p:nvPicPr>
          <p:cNvPr id="11" name="Picture 10"/>
          <p:cNvPicPr>
            <a:picLocks noChangeAspect="1"/>
          </p:cNvPicPr>
          <p:nvPr/>
        </p:nvPicPr>
        <p:blipFill>
          <a:blip r:embed="rId3"/>
          <a:stretch>
            <a:fillRect/>
          </a:stretch>
        </p:blipFill>
        <p:spPr>
          <a:xfrm>
            <a:off x="3148828" y="2522081"/>
            <a:ext cx="5953125" cy="1704975"/>
          </a:xfrm>
          <a:prstGeom prst="rect">
            <a:avLst/>
          </a:prstGeom>
        </p:spPr>
      </p:pic>
      <p:pic>
        <p:nvPicPr>
          <p:cNvPr id="12" name="Picture 11"/>
          <p:cNvPicPr>
            <a:picLocks noChangeAspect="1"/>
          </p:cNvPicPr>
          <p:nvPr/>
        </p:nvPicPr>
        <p:blipFill>
          <a:blip r:embed="rId4"/>
          <a:stretch>
            <a:fillRect/>
          </a:stretch>
        </p:blipFill>
        <p:spPr>
          <a:xfrm>
            <a:off x="3148828" y="3978411"/>
            <a:ext cx="5953125" cy="2600325"/>
          </a:xfrm>
          <a:prstGeom prst="rect">
            <a:avLst/>
          </a:prstGeom>
        </p:spPr>
      </p:pic>
    </p:spTree>
    <p:extLst>
      <p:ext uri="{BB962C8B-B14F-4D97-AF65-F5344CB8AC3E}">
        <p14:creationId xmlns:p14="http://schemas.microsoft.com/office/powerpoint/2010/main" val="164297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15</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559526" y="320948"/>
            <a:ext cx="10515600" cy="11731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11200" dirty="0" smtClean="0"/>
              <a:t/>
            </a:r>
            <a:br>
              <a:rPr lang="en-US" sz="11200" dirty="0" smtClean="0"/>
            </a:br>
            <a:r>
              <a:rPr lang="en-US" sz="11200" dirty="0" smtClean="0"/>
              <a:t/>
            </a:r>
            <a:br>
              <a:rPr lang="en-US" sz="11200" dirty="0" smtClean="0"/>
            </a:br>
            <a:r>
              <a:rPr lang="en-US" sz="2700" dirty="0" smtClean="0"/>
              <a:t/>
            </a:r>
            <a:br>
              <a:rPr lang="en-US" sz="2700" dirty="0" smtClean="0"/>
            </a:b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4"/>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838200" y="365125"/>
            <a:ext cx="10515600" cy="1058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a:t>Tafseer of Surah </a:t>
            </a:r>
            <a:r>
              <a:rPr lang="en-US" sz="2800" dirty="0" err="1"/>
              <a:t>az-Zalzalah</a:t>
            </a:r>
            <a:r>
              <a:rPr lang="en-US" sz="2800" dirty="0"/>
              <a:t> </a:t>
            </a:r>
            <a:endParaRPr lang="en-US" sz="2800" dirty="0"/>
          </a:p>
        </p:txBody>
      </p:sp>
      <p:sp>
        <p:nvSpPr>
          <p:cNvPr id="2" name="Content Placeholder 1"/>
          <p:cNvSpPr>
            <a:spLocks noGrp="1"/>
          </p:cNvSpPr>
          <p:nvPr>
            <p:ph idx="1"/>
          </p:nvPr>
        </p:nvSpPr>
        <p:spPr>
          <a:xfrm>
            <a:off x="559525" y="1593273"/>
            <a:ext cx="11009019" cy="5264727"/>
          </a:xfrm>
        </p:spPr>
        <p:txBody>
          <a:bodyPr>
            <a:normAutofit fontScale="55000" lnSpcReduction="20000"/>
          </a:bodyPr>
          <a:lstStyle/>
          <a:p>
            <a:r>
              <a:rPr lang="en-US" b="1" i="1" dirty="0">
                <a:solidFill>
                  <a:srgbClr val="006600"/>
                </a:solidFill>
              </a:rPr>
              <a:t>When the earth is shaken with its quake. And the earth brings out its loads. And the human being says, “What is the matter with it?” </a:t>
            </a:r>
            <a:r>
              <a:rPr lang="en-US" dirty="0"/>
              <a:t>At a decreed time, the entire universe will undergo drastic changes by the command of its Creator. The earth will be shaken violently and expel everything within it, including the generations of people buried beneath its surface. All people will be evicted from their graves. They will all be recreated and restored to life in the same condition in which they died – as believers or non-believers, virtuous or wicked. </a:t>
            </a:r>
            <a:r>
              <a:rPr lang="en-US" dirty="0" smtClean="0"/>
              <a:t> </a:t>
            </a:r>
            <a:endParaRPr lang="en-US" b="1" i="1" dirty="0" smtClean="0">
              <a:solidFill>
                <a:srgbClr val="006600"/>
              </a:solidFill>
            </a:endParaRPr>
          </a:p>
          <a:p>
            <a:r>
              <a:rPr lang="en-US" b="1" i="1" dirty="0" smtClean="0">
                <a:solidFill>
                  <a:srgbClr val="006600"/>
                </a:solidFill>
              </a:rPr>
              <a:t>On </a:t>
            </a:r>
            <a:r>
              <a:rPr lang="en-US" b="1" i="1" dirty="0">
                <a:solidFill>
                  <a:srgbClr val="006600"/>
                </a:solidFill>
              </a:rPr>
              <a:t>that Day, it will convey its chronicles. Because your Lord will have inspired it. </a:t>
            </a:r>
            <a:r>
              <a:rPr lang="en-US" dirty="0"/>
              <a:t>When Allah commands it, the earth will testify to everything that took place upon it during its first creation. Ibn </a:t>
            </a:r>
            <a:r>
              <a:rPr lang="en-US" dirty="0" err="1"/>
              <a:t>ʽAbbās</a:t>
            </a:r>
            <a:r>
              <a:rPr lang="en-US" dirty="0"/>
              <a:t> and </a:t>
            </a:r>
            <a:r>
              <a:rPr lang="en-US" dirty="0" err="1"/>
              <a:t>Mujāhid</a:t>
            </a:r>
            <a:r>
              <a:rPr lang="en-US" dirty="0"/>
              <a:t> explained the words</a:t>
            </a:r>
            <a:r>
              <a:rPr lang="en-US" dirty="0">
                <a:solidFill>
                  <a:srgbClr val="006600"/>
                </a:solidFill>
              </a:rPr>
              <a:t>, inspired it</a:t>
            </a:r>
            <a:r>
              <a:rPr lang="en-US" dirty="0"/>
              <a:t>, as meaning: </a:t>
            </a:r>
            <a:r>
              <a:rPr lang="en-US" dirty="0">
                <a:solidFill>
                  <a:srgbClr val="006600"/>
                </a:solidFill>
              </a:rPr>
              <a:t>He commanded it to speak</a:t>
            </a:r>
            <a:r>
              <a:rPr lang="en-US" dirty="0"/>
              <a:t>. So then the earth will release its burdens and its information in obedience to Allah. </a:t>
            </a:r>
            <a:r>
              <a:rPr lang="en-US" dirty="0" smtClean="0"/>
              <a:t> </a:t>
            </a:r>
            <a:endParaRPr lang="en-US" b="1" i="1" dirty="0" smtClean="0">
              <a:solidFill>
                <a:srgbClr val="006600"/>
              </a:solidFill>
            </a:endParaRPr>
          </a:p>
          <a:p>
            <a:r>
              <a:rPr lang="en-US" b="1" i="1" dirty="0" smtClean="0">
                <a:solidFill>
                  <a:srgbClr val="006600"/>
                </a:solidFill>
              </a:rPr>
              <a:t>On </a:t>
            </a:r>
            <a:r>
              <a:rPr lang="en-US" b="1" i="1" dirty="0">
                <a:solidFill>
                  <a:srgbClr val="006600"/>
                </a:solidFill>
              </a:rPr>
              <a:t>that Day, the people will emerge in droves, to be shown their works. </a:t>
            </a:r>
            <a:r>
              <a:rPr lang="en-US" dirty="0" smtClean="0"/>
              <a:t>One </a:t>
            </a:r>
            <a:r>
              <a:rPr lang="en-US" dirty="0"/>
              <a:t>interpretation of </a:t>
            </a:r>
            <a:r>
              <a:rPr lang="en-US" b="1" i="1" dirty="0" err="1" smtClean="0">
                <a:solidFill>
                  <a:srgbClr val="006600"/>
                </a:solidFill>
              </a:rPr>
              <a:t>yaṣdurun-nasu</a:t>
            </a:r>
            <a:r>
              <a:rPr lang="en-US" b="1" i="1" dirty="0" smtClean="0">
                <a:solidFill>
                  <a:srgbClr val="006600"/>
                </a:solidFill>
              </a:rPr>
              <a:t> </a:t>
            </a:r>
            <a:r>
              <a:rPr lang="en-US" b="1" i="1" dirty="0" err="1">
                <a:solidFill>
                  <a:srgbClr val="006600"/>
                </a:solidFill>
              </a:rPr>
              <a:t>ashtātan</a:t>
            </a:r>
            <a:r>
              <a:rPr lang="en-US" b="1" i="1" dirty="0">
                <a:solidFill>
                  <a:srgbClr val="006600"/>
                </a:solidFill>
              </a:rPr>
              <a:t> </a:t>
            </a:r>
            <a:r>
              <a:rPr lang="en-US" dirty="0"/>
              <a:t>is that the </a:t>
            </a:r>
            <a:r>
              <a:rPr lang="en-US" dirty="0">
                <a:solidFill>
                  <a:srgbClr val="006600"/>
                </a:solidFill>
              </a:rPr>
              <a:t>people will depart from their graves, separated into categories according to their beliefs and deeds in the former life</a:t>
            </a:r>
            <a:r>
              <a:rPr lang="en-US" dirty="0"/>
              <a:t>. They will be </a:t>
            </a:r>
            <a:r>
              <a:rPr lang="en-US" dirty="0">
                <a:solidFill>
                  <a:srgbClr val="006600"/>
                </a:solidFill>
              </a:rPr>
              <a:t>divided into factions or </a:t>
            </a:r>
            <a:r>
              <a:rPr lang="en-US" dirty="0" smtClean="0">
                <a:solidFill>
                  <a:srgbClr val="006600"/>
                </a:solidFill>
              </a:rPr>
              <a:t>sects</a:t>
            </a:r>
            <a:r>
              <a:rPr lang="en-US" dirty="0" smtClean="0"/>
              <a:t>. </a:t>
            </a:r>
            <a:r>
              <a:rPr lang="en-US" dirty="0"/>
              <a:t>Another interpretation is that </a:t>
            </a:r>
            <a:r>
              <a:rPr lang="en-US" dirty="0">
                <a:solidFill>
                  <a:srgbClr val="006600"/>
                </a:solidFill>
              </a:rPr>
              <a:t>on </a:t>
            </a:r>
            <a:r>
              <a:rPr lang="en-US" dirty="0" err="1">
                <a:solidFill>
                  <a:srgbClr val="006600"/>
                </a:solidFill>
              </a:rPr>
              <a:t>Yawm</a:t>
            </a:r>
            <a:r>
              <a:rPr lang="en-US" dirty="0">
                <a:solidFill>
                  <a:srgbClr val="006600"/>
                </a:solidFill>
              </a:rPr>
              <a:t> al-</a:t>
            </a:r>
            <a:r>
              <a:rPr lang="en-US" dirty="0" err="1">
                <a:solidFill>
                  <a:srgbClr val="006600"/>
                </a:solidFill>
              </a:rPr>
              <a:t>Qiyāmah</a:t>
            </a:r>
            <a:r>
              <a:rPr lang="en-US" dirty="0">
                <a:solidFill>
                  <a:srgbClr val="006600"/>
                </a:solidFill>
              </a:rPr>
              <a:t> they will "emerge separately" </a:t>
            </a:r>
            <a:r>
              <a:rPr lang="en-US" dirty="0"/>
              <a:t>from their graves. </a:t>
            </a:r>
            <a:r>
              <a:rPr lang="en-US" dirty="0">
                <a:solidFill>
                  <a:srgbClr val="006600"/>
                </a:solidFill>
              </a:rPr>
              <a:t>People will emerge from the earth individually and then be put into groups</a:t>
            </a:r>
            <a:r>
              <a:rPr lang="en-US" dirty="0"/>
              <a:t>. Fearful and anxious</a:t>
            </a:r>
            <a:r>
              <a:rPr lang="en-US" dirty="0" smtClean="0"/>
              <a:t>, </a:t>
            </a:r>
            <a:r>
              <a:rPr lang="en-US" dirty="0"/>
              <a:t>they will stand before the Creator to answer for everything they did in this world. The groups who denied and disobeyed Allah will be the most terrified, for they will now be </a:t>
            </a:r>
            <a:r>
              <a:rPr lang="en-US" dirty="0" smtClean="0"/>
              <a:t>certain </a:t>
            </a:r>
            <a:r>
              <a:rPr lang="en-US" dirty="0"/>
              <a:t>of His punishment. </a:t>
            </a:r>
            <a:r>
              <a:rPr lang="en-US" b="1" i="1" dirty="0">
                <a:solidFill>
                  <a:srgbClr val="006600"/>
                </a:solidFill>
              </a:rPr>
              <a:t>Whoever does an atom's weight of good will see it. And whoever does an atom's weight of evil will see it</a:t>
            </a:r>
            <a:r>
              <a:rPr lang="en-US" b="1" i="1" dirty="0" smtClean="0">
                <a:solidFill>
                  <a:srgbClr val="006600"/>
                </a:solidFill>
              </a:rPr>
              <a:t>.</a:t>
            </a:r>
            <a:endParaRPr lang="en-US" dirty="0" smtClean="0"/>
          </a:p>
          <a:p>
            <a:r>
              <a:rPr lang="en-US" b="1" dirty="0" smtClean="0">
                <a:solidFill>
                  <a:srgbClr val="C00000"/>
                </a:solidFill>
              </a:rPr>
              <a:t>DISCUSSION:</a:t>
            </a:r>
            <a:r>
              <a:rPr lang="en-US" dirty="0" smtClean="0"/>
              <a:t> 1</a:t>
            </a:r>
            <a:r>
              <a:rPr lang="en-US" dirty="0"/>
              <a:t>. How does this </a:t>
            </a:r>
            <a:r>
              <a:rPr lang="en-US" dirty="0" err="1"/>
              <a:t>sūrah</a:t>
            </a:r>
            <a:r>
              <a:rPr lang="en-US" dirty="0"/>
              <a:t> describe a scene from </a:t>
            </a:r>
            <a:r>
              <a:rPr lang="en-US" dirty="0" err="1"/>
              <a:t>Yawm</a:t>
            </a:r>
            <a:r>
              <a:rPr lang="en-US" dirty="0"/>
              <a:t> al-</a:t>
            </a:r>
            <a:r>
              <a:rPr lang="en-US" dirty="0" err="1"/>
              <a:t>Qiyāmah</a:t>
            </a:r>
            <a:r>
              <a:rPr lang="en-US" dirty="0"/>
              <a:t>? </a:t>
            </a:r>
          </a:p>
        </p:txBody>
      </p:sp>
    </p:spTree>
    <p:extLst>
      <p:ext uri="{BB962C8B-B14F-4D97-AF65-F5344CB8AC3E}">
        <p14:creationId xmlns:p14="http://schemas.microsoft.com/office/powerpoint/2010/main" val="92390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3788"/>
          </a:xfrm>
        </p:spPr>
        <p:txBody>
          <a:bodyPr>
            <a:normAutofit/>
          </a:bodyPr>
          <a:lstStyle/>
          <a:p>
            <a:r>
              <a:rPr lang="en-US" sz="2800" dirty="0"/>
              <a:t>Tafseer of Surah al-’</a:t>
            </a:r>
            <a:r>
              <a:rPr lang="en-US" sz="2800" dirty="0" err="1"/>
              <a:t>Adiyaat</a:t>
            </a:r>
            <a:r>
              <a:rPr lang="en-US" sz="2800" dirty="0"/>
              <a:t> </a:t>
            </a:r>
            <a:endParaRPr lang="en-US" sz="28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16</a:t>
            </a:fld>
            <a:endParaRPr lang="en-US"/>
          </a:p>
        </p:txBody>
      </p:sp>
      <p:sp>
        <p:nvSpPr>
          <p:cNvPr id="7" name="Content Placeholder 6"/>
          <p:cNvSpPr>
            <a:spLocks noGrp="1"/>
          </p:cNvSpPr>
          <p:nvPr>
            <p:ph idx="1"/>
          </p:nvPr>
        </p:nvSpPr>
        <p:spPr>
          <a:xfrm>
            <a:off x="838200" y="1658982"/>
            <a:ext cx="10515600" cy="4868823"/>
          </a:xfrm>
        </p:spPr>
        <p:txBody>
          <a:bodyPr>
            <a:normAutofit fontScale="77500" lnSpcReduction="20000"/>
          </a:bodyPr>
          <a:lstStyle/>
          <a:p>
            <a:r>
              <a:rPr lang="en-US" sz="2800" b="1" dirty="0">
                <a:solidFill>
                  <a:srgbClr val="C00000"/>
                </a:solidFill>
              </a:rPr>
              <a:t>Name-</a:t>
            </a:r>
            <a:r>
              <a:rPr lang="en-US" sz="2800" dirty="0">
                <a:solidFill>
                  <a:srgbClr val="C00000"/>
                </a:solidFill>
              </a:rPr>
              <a:t> </a:t>
            </a:r>
            <a:r>
              <a:rPr lang="en-US" sz="2800" dirty="0"/>
              <a:t>after the word </a:t>
            </a:r>
            <a:r>
              <a:rPr lang="en-US" sz="2800" b="1" i="1" dirty="0">
                <a:solidFill>
                  <a:srgbClr val="006600"/>
                </a:solidFill>
              </a:rPr>
              <a:t>al `adiyat (Those That </a:t>
            </a:r>
            <a:r>
              <a:rPr lang="en-US" sz="2800" b="1" i="1" dirty="0" smtClean="0">
                <a:solidFill>
                  <a:srgbClr val="006600"/>
                </a:solidFill>
              </a:rPr>
              <a:t>Run/The Racers) </a:t>
            </a:r>
            <a:r>
              <a:rPr lang="en-US" sz="2800" dirty="0"/>
              <a:t>with which it opens</a:t>
            </a:r>
            <a:r>
              <a:rPr lang="en-US" sz="2800" dirty="0" smtClean="0"/>
              <a:t>.</a:t>
            </a:r>
          </a:p>
          <a:p>
            <a:r>
              <a:rPr lang="en-US" sz="2800" b="1" dirty="0" smtClean="0">
                <a:solidFill>
                  <a:srgbClr val="C00000"/>
                </a:solidFill>
              </a:rPr>
              <a:t>Theme </a:t>
            </a:r>
            <a:r>
              <a:rPr lang="en-US" sz="2800" b="1" dirty="0">
                <a:solidFill>
                  <a:srgbClr val="C00000"/>
                </a:solidFill>
              </a:rPr>
              <a:t>and Subject Matter- </a:t>
            </a:r>
            <a:r>
              <a:rPr lang="en-US" sz="2800" dirty="0"/>
              <a:t>This </a:t>
            </a:r>
            <a:r>
              <a:rPr lang="en-US" sz="2800" dirty="0" err="1"/>
              <a:t>sūrah</a:t>
            </a:r>
            <a:r>
              <a:rPr lang="en-US" sz="2800" dirty="0"/>
              <a:t> cites examples and illustrations from the environment with which its first recipients, the Arabs, were most familiar. </a:t>
            </a:r>
            <a:r>
              <a:rPr lang="en-US" sz="2800" dirty="0" smtClean="0"/>
              <a:t>The </a:t>
            </a:r>
            <a:r>
              <a:rPr lang="en-US" sz="2800" dirty="0" err="1">
                <a:solidFill>
                  <a:srgbClr val="C00000"/>
                </a:solidFill>
              </a:rPr>
              <a:t>sūrah's</a:t>
            </a:r>
            <a:r>
              <a:rPr lang="en-US" sz="2800" dirty="0">
                <a:solidFill>
                  <a:srgbClr val="C00000"/>
                </a:solidFill>
              </a:rPr>
              <a:t> objective is to make people realize how corrupt man can become when he denies the Hereafter or becomes heedless of it.</a:t>
            </a:r>
            <a:r>
              <a:rPr lang="en-US" sz="2800" dirty="0"/>
              <a:t> It goes on to warn that in the Hereafter, not only will the visible and apparent deeds of individuals be on trial, but the secrets hidden deep in their hearts will likewise be subjected to scrutiny</a:t>
            </a:r>
            <a:r>
              <a:rPr lang="en-US" sz="2800" dirty="0" smtClean="0"/>
              <a:t>.</a:t>
            </a:r>
          </a:p>
          <a:p>
            <a:r>
              <a:rPr lang="en-US" sz="2800" b="1" dirty="0" smtClean="0">
                <a:solidFill>
                  <a:srgbClr val="C00000"/>
                </a:solidFill>
              </a:rPr>
              <a:t>Period </a:t>
            </a:r>
            <a:r>
              <a:rPr lang="en-US" sz="2800" b="1" dirty="0">
                <a:solidFill>
                  <a:srgbClr val="C00000"/>
                </a:solidFill>
              </a:rPr>
              <a:t>of Revelation-</a:t>
            </a:r>
            <a:r>
              <a:rPr lang="en-US" sz="2800" dirty="0">
                <a:solidFill>
                  <a:srgbClr val="C00000"/>
                </a:solidFill>
              </a:rPr>
              <a:t> </a:t>
            </a:r>
            <a:r>
              <a:rPr lang="en-US" sz="2800" dirty="0"/>
              <a:t>It was revealed during the earliest stage of </a:t>
            </a:r>
            <a:r>
              <a:rPr lang="en-US" sz="2800" dirty="0" err="1"/>
              <a:t>prophethood</a:t>
            </a:r>
            <a:r>
              <a:rPr lang="en-US" sz="2800" dirty="0"/>
              <a:t> </a:t>
            </a:r>
            <a:r>
              <a:rPr lang="en-US" sz="2800" dirty="0">
                <a:solidFill>
                  <a:srgbClr val="C00000"/>
                </a:solidFill>
              </a:rPr>
              <a:t>in Makkah</a:t>
            </a:r>
            <a:r>
              <a:rPr lang="en-US" sz="2800" dirty="0"/>
              <a:t>. </a:t>
            </a:r>
            <a:endParaRPr lang="en-US" sz="1600" dirty="0"/>
          </a:p>
        </p:txBody>
      </p:sp>
    </p:spTree>
    <p:extLst>
      <p:ext uri="{BB962C8B-B14F-4D97-AF65-F5344CB8AC3E}">
        <p14:creationId xmlns:p14="http://schemas.microsoft.com/office/powerpoint/2010/main" val="3002988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7104"/>
          </a:xfrm>
        </p:spPr>
        <p:txBody>
          <a:bodyPr>
            <a:normAutofit/>
          </a:bodyPr>
          <a:lstStyle/>
          <a:p>
            <a:r>
              <a:rPr lang="en-US" sz="2800" dirty="0" smtClean="0"/>
              <a:t>Tafseer of </a:t>
            </a:r>
            <a:r>
              <a:rPr lang="en-US" sz="2800" dirty="0"/>
              <a:t>Surah al-’</a:t>
            </a:r>
            <a:r>
              <a:rPr lang="en-US" sz="2800" dirty="0" err="1"/>
              <a:t>Adiyaat</a:t>
            </a:r>
            <a:r>
              <a:rPr lang="en-US" sz="2800" dirty="0" smtClean="0"/>
              <a:t>: Ayah </a:t>
            </a:r>
            <a:r>
              <a:rPr lang="en-US" sz="2800" dirty="0"/>
              <a:t>1 – 6  - </a:t>
            </a:r>
            <a:br>
              <a:rPr lang="en-US" sz="2800" dirty="0"/>
            </a:br>
            <a:r>
              <a:rPr lang="en-US" sz="2800" dirty="0"/>
              <a:t>Ungratefulness of Man and His Zeal for Wealth</a:t>
            </a:r>
            <a:endParaRPr lang="en-US" sz="28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17</a:t>
            </a:fld>
            <a:endParaRPr lang="en-US"/>
          </a:p>
        </p:txBody>
      </p:sp>
      <p:pic>
        <p:nvPicPr>
          <p:cNvPr id="7" name="Content Placeholder 6"/>
          <p:cNvPicPr>
            <a:picLocks noGrp="1" noChangeAspect="1"/>
          </p:cNvPicPr>
          <p:nvPr>
            <p:ph idx="1"/>
          </p:nvPr>
        </p:nvPicPr>
        <p:blipFill>
          <a:blip r:embed="rId2"/>
          <a:stretch>
            <a:fillRect/>
          </a:stretch>
        </p:blipFill>
        <p:spPr>
          <a:xfrm>
            <a:off x="2272145" y="2100984"/>
            <a:ext cx="7647709" cy="3191452"/>
          </a:xfrm>
          <a:prstGeom prst="rect">
            <a:avLst/>
          </a:prstGeom>
        </p:spPr>
      </p:pic>
    </p:spTree>
    <p:extLst>
      <p:ext uri="{BB962C8B-B14F-4D97-AF65-F5344CB8AC3E}">
        <p14:creationId xmlns:p14="http://schemas.microsoft.com/office/powerpoint/2010/main" val="2229382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8726"/>
          </a:xfrm>
        </p:spPr>
        <p:txBody>
          <a:bodyPr>
            <a:normAutofit/>
          </a:bodyPr>
          <a:lstStyle/>
          <a:p>
            <a:r>
              <a:rPr lang="en-US" sz="2800" dirty="0"/>
              <a:t>Tafseer of Surah al-’</a:t>
            </a:r>
            <a:r>
              <a:rPr lang="en-US" sz="2800" dirty="0" err="1"/>
              <a:t>Adiyaat</a:t>
            </a:r>
            <a:r>
              <a:rPr lang="en-US" sz="2800" dirty="0"/>
              <a:t>: Ayah 1 – 6  - </a:t>
            </a:r>
            <a:br>
              <a:rPr lang="en-US" sz="2800" dirty="0"/>
            </a:br>
            <a:r>
              <a:rPr lang="en-US" sz="2800" dirty="0"/>
              <a:t>Ungratefulness of Man and His Zeal for Wealth</a:t>
            </a:r>
            <a:endParaRPr lang="en-US" sz="28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18</a:t>
            </a:fld>
            <a:endParaRPr lang="en-US" dirty="0"/>
          </a:p>
        </p:txBody>
      </p:sp>
      <p:sp>
        <p:nvSpPr>
          <p:cNvPr id="3" name="Content Placeholder 2"/>
          <p:cNvSpPr>
            <a:spLocks noGrp="1"/>
          </p:cNvSpPr>
          <p:nvPr>
            <p:ph idx="1"/>
          </p:nvPr>
        </p:nvSpPr>
        <p:spPr>
          <a:xfrm>
            <a:off x="838200" y="1662545"/>
            <a:ext cx="10515600" cy="5015346"/>
          </a:xfrm>
        </p:spPr>
        <p:txBody>
          <a:bodyPr>
            <a:normAutofit fontScale="62500" lnSpcReduction="20000"/>
          </a:bodyPr>
          <a:lstStyle/>
          <a:p>
            <a:r>
              <a:rPr lang="en-US" b="1" i="1" dirty="0">
                <a:solidFill>
                  <a:srgbClr val="006600"/>
                </a:solidFill>
              </a:rPr>
              <a:t>By the panting chargers. By the igniters of sparks. By the raiders at dawn. Raising clouds of dust. Storming into the midst. The human being is ungrateful to his Lord</a:t>
            </a:r>
            <a:r>
              <a:rPr lang="en-US" b="1" i="1" dirty="0" smtClean="0">
                <a:solidFill>
                  <a:srgbClr val="006600"/>
                </a:solidFill>
              </a:rPr>
              <a:t>.</a:t>
            </a:r>
          </a:p>
          <a:p>
            <a:r>
              <a:rPr lang="en-US" dirty="0"/>
              <a:t>Allah, the Exalted, swears </a:t>
            </a:r>
            <a:r>
              <a:rPr lang="en-US" dirty="0">
                <a:solidFill>
                  <a:srgbClr val="006600"/>
                </a:solidFill>
              </a:rPr>
              <a:t>an oath by the horses ridden by fighters as they race to attack an enemy</a:t>
            </a:r>
            <a:r>
              <a:rPr lang="en-US" dirty="0"/>
              <a:t>. Their hoofs produce sparks while galloping over rocky terrain. And Allah swears by the steeds </a:t>
            </a:r>
            <a:r>
              <a:rPr lang="en-US" dirty="0">
                <a:solidFill>
                  <a:srgbClr val="006600"/>
                </a:solidFill>
              </a:rPr>
              <a:t>charging into the unsuspecting enemy camp at dawn, penetrating into their ranks during a surprise </a:t>
            </a:r>
            <a:r>
              <a:rPr lang="en-US" dirty="0" smtClean="0">
                <a:solidFill>
                  <a:srgbClr val="006600"/>
                </a:solidFill>
              </a:rPr>
              <a:t>attack</a:t>
            </a:r>
            <a:r>
              <a:rPr lang="en-US" dirty="0" smtClean="0"/>
              <a:t>. </a:t>
            </a:r>
            <a:r>
              <a:rPr lang="en-US" dirty="0"/>
              <a:t>Ibn </a:t>
            </a:r>
            <a:r>
              <a:rPr lang="en-US" dirty="0" err="1"/>
              <a:t>ʽAbbās</a:t>
            </a:r>
            <a:r>
              <a:rPr lang="en-US" dirty="0"/>
              <a:t>, </a:t>
            </a:r>
            <a:r>
              <a:rPr lang="en-US" dirty="0" err="1"/>
              <a:t>Mujāhid</a:t>
            </a:r>
            <a:r>
              <a:rPr lang="en-US" dirty="0"/>
              <a:t>, </a:t>
            </a:r>
            <a:r>
              <a:rPr lang="en-US" dirty="0" err="1"/>
              <a:t>Qatādah</a:t>
            </a:r>
            <a:r>
              <a:rPr lang="en-US" dirty="0"/>
              <a:t> and others said that these are the </a:t>
            </a:r>
            <a:r>
              <a:rPr lang="en-US" dirty="0">
                <a:solidFill>
                  <a:srgbClr val="006600"/>
                </a:solidFill>
              </a:rPr>
              <a:t>horses that have been trained for </a:t>
            </a:r>
            <a:r>
              <a:rPr lang="en-US" dirty="0" err="1">
                <a:solidFill>
                  <a:srgbClr val="006600"/>
                </a:solidFill>
              </a:rPr>
              <a:t>jihād</a:t>
            </a:r>
            <a:r>
              <a:rPr lang="en-US" dirty="0">
                <a:solidFill>
                  <a:srgbClr val="006600"/>
                </a:solidFill>
              </a:rPr>
              <a:t> in the cause of Allah</a:t>
            </a:r>
            <a:r>
              <a:rPr lang="en-US" dirty="0"/>
              <a:t>, it is an </a:t>
            </a:r>
            <a:r>
              <a:rPr lang="en-US" dirty="0">
                <a:solidFill>
                  <a:srgbClr val="006600"/>
                </a:solidFill>
              </a:rPr>
              <a:t>image of war horses racing to engulf and overwhelm the camp of adversaries in the early morning before they become aware of what has occurred</a:t>
            </a:r>
            <a:r>
              <a:rPr lang="en-US" dirty="0"/>
              <a:t>. And Allah knows best. </a:t>
            </a:r>
            <a:endParaRPr lang="en-US" dirty="0" smtClean="0"/>
          </a:p>
          <a:p>
            <a:r>
              <a:rPr lang="en-US" dirty="0" smtClean="0"/>
              <a:t>Allah </a:t>
            </a:r>
            <a:r>
              <a:rPr lang="en-US" dirty="0"/>
              <a:t>swears by those horses that </a:t>
            </a:r>
            <a:r>
              <a:rPr lang="en-US" dirty="0">
                <a:solidFill>
                  <a:srgbClr val="006600"/>
                </a:solidFill>
              </a:rPr>
              <a:t>the natural tendency of mankind is to be heedless and ungrateful to his Lord. </a:t>
            </a:r>
            <a:r>
              <a:rPr lang="en-US" b="1" i="1" dirty="0" err="1">
                <a:solidFill>
                  <a:srgbClr val="006600"/>
                </a:solidFill>
              </a:rPr>
              <a:t>Kanūd</a:t>
            </a:r>
            <a:r>
              <a:rPr lang="en-US" dirty="0"/>
              <a:t> describes one who dwells upon misfortunes that happen to him and forgets Allah's countless </a:t>
            </a:r>
            <a:r>
              <a:rPr lang="en-US" dirty="0" smtClean="0"/>
              <a:t>favors. </a:t>
            </a:r>
            <a:r>
              <a:rPr lang="en-US" dirty="0"/>
              <a:t>Unaware of his accountability in the Hereafter, man has become unmindful of his Lord and </a:t>
            </a:r>
            <a:r>
              <a:rPr lang="en-US" dirty="0" smtClean="0"/>
              <a:t>Sustainer. </a:t>
            </a:r>
            <a:r>
              <a:rPr lang="en-US" dirty="0"/>
              <a:t>Man confirms and testifies to his ingratitude through his speech and his </a:t>
            </a:r>
            <a:r>
              <a:rPr lang="en-US" dirty="0" smtClean="0"/>
              <a:t>actions. </a:t>
            </a:r>
            <a:r>
              <a:rPr lang="en-US" dirty="0"/>
              <a:t>He is overly concerned with obtaining and accumulating material wealth and possessions. Blinded by love of what it brings of worldly advantages, he strives </a:t>
            </a:r>
            <a:r>
              <a:rPr lang="en-US" dirty="0" smtClean="0"/>
              <a:t>to </a:t>
            </a:r>
            <a:r>
              <a:rPr lang="en-US" dirty="0"/>
              <a:t>obtain wealth by every possible means, however dishonest or immoral it might be. </a:t>
            </a:r>
          </a:p>
          <a:p>
            <a:endParaRPr lang="en-US" dirty="0"/>
          </a:p>
        </p:txBody>
      </p:sp>
    </p:spTree>
    <p:extLst>
      <p:ext uri="{BB962C8B-B14F-4D97-AF65-F5344CB8AC3E}">
        <p14:creationId xmlns:p14="http://schemas.microsoft.com/office/powerpoint/2010/main" val="2928185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normAutofit/>
          </a:bodyPr>
          <a:lstStyle/>
          <a:p>
            <a:r>
              <a:rPr lang="en-US" sz="2800" dirty="0"/>
              <a:t>Tafseer of Surah al-’</a:t>
            </a:r>
            <a:r>
              <a:rPr lang="en-US" sz="2800" dirty="0" err="1"/>
              <a:t>Adiyaat</a:t>
            </a:r>
            <a:r>
              <a:rPr lang="en-US" sz="2800" dirty="0"/>
              <a:t>: Ayah 7 – </a:t>
            </a:r>
            <a:r>
              <a:rPr lang="en-US" sz="2800" dirty="0" smtClean="0"/>
              <a:t>11 - </a:t>
            </a:r>
            <a:r>
              <a:rPr lang="en-US" sz="2800" dirty="0"/>
              <a:t/>
            </a:r>
            <a:br>
              <a:rPr lang="en-US" sz="2800" dirty="0"/>
            </a:br>
            <a:r>
              <a:rPr lang="en-US" sz="2800" dirty="0"/>
              <a:t>The Threat about the Hereafter</a:t>
            </a:r>
            <a:endParaRPr lang="en-US" sz="2800" dirty="0"/>
          </a:p>
        </p:txBody>
      </p:sp>
      <p:pic>
        <p:nvPicPr>
          <p:cNvPr id="6" name="Content Placeholder 5"/>
          <p:cNvPicPr>
            <a:picLocks noGrp="1" noChangeAspect="1"/>
          </p:cNvPicPr>
          <p:nvPr>
            <p:ph idx="1"/>
          </p:nvPr>
        </p:nvPicPr>
        <p:blipFill>
          <a:blip r:embed="rId2"/>
          <a:stretch>
            <a:fillRect/>
          </a:stretch>
        </p:blipFill>
        <p:spPr>
          <a:xfrm>
            <a:off x="2105891" y="1814945"/>
            <a:ext cx="7647709" cy="3449782"/>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19</a:t>
            </a:fld>
            <a:endParaRPr lang="en-US"/>
          </a:p>
        </p:txBody>
      </p:sp>
    </p:spTree>
    <p:extLst>
      <p:ext uri="{BB962C8B-B14F-4D97-AF65-F5344CB8AC3E}">
        <p14:creationId xmlns:p14="http://schemas.microsoft.com/office/powerpoint/2010/main" val="200262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1542286-A1D8-B645-BE41-A0441A30AB55}"/>
              </a:ext>
            </a:extLst>
          </p:cNvPr>
          <p:cNvSpPr>
            <a:spLocks noGrp="1"/>
          </p:cNvSpPr>
          <p:nvPr>
            <p:ph idx="1"/>
          </p:nvPr>
        </p:nvSpPr>
        <p:spPr>
          <a:xfrm>
            <a:off x="838200" y="1690688"/>
            <a:ext cx="10515600" cy="4837117"/>
          </a:xfrm>
        </p:spPr>
        <p:txBody>
          <a:bodyPr>
            <a:normAutofit/>
          </a:bodyPr>
          <a:lstStyle/>
          <a:p>
            <a:pPr marL="0" indent="0" algn="ctr">
              <a:buNone/>
            </a:pPr>
            <a:r>
              <a:rPr lang="en-US" b="1" dirty="0"/>
              <a:t>Lecture No. </a:t>
            </a:r>
            <a:r>
              <a:rPr lang="en-US" b="1" dirty="0" smtClean="0"/>
              <a:t>14 </a:t>
            </a:r>
          </a:p>
          <a:p>
            <a:pPr marL="0" indent="0" algn="ctr">
              <a:buNone/>
            </a:pPr>
            <a:endParaRPr lang="en-US" dirty="0" smtClean="0"/>
          </a:p>
          <a:p>
            <a:r>
              <a:rPr lang="en-US" b="1" dirty="0"/>
              <a:t>Tafseer of Surah </a:t>
            </a:r>
            <a:r>
              <a:rPr lang="en-US" b="1" dirty="0" smtClean="0"/>
              <a:t>al-</a:t>
            </a:r>
            <a:r>
              <a:rPr lang="en-US" b="1" dirty="0" err="1" smtClean="0"/>
              <a:t>Qadr</a:t>
            </a:r>
            <a:r>
              <a:rPr lang="en-US" b="1" dirty="0" smtClean="0"/>
              <a:t> </a:t>
            </a:r>
            <a:r>
              <a:rPr lang="en-US" b="1" dirty="0"/>
              <a:t>(no</a:t>
            </a:r>
            <a:r>
              <a:rPr lang="en-US" b="1" dirty="0" smtClean="0"/>
              <a:t>. </a:t>
            </a:r>
            <a:r>
              <a:rPr lang="en-US" b="1" dirty="0" smtClean="0"/>
              <a:t>97</a:t>
            </a:r>
            <a:r>
              <a:rPr lang="en-US" b="1" baseline="30000" dirty="0" smtClean="0"/>
              <a:t>th</a:t>
            </a:r>
            <a:r>
              <a:rPr lang="en-US" b="1" dirty="0"/>
              <a:t>)</a:t>
            </a:r>
          </a:p>
          <a:p>
            <a:r>
              <a:rPr lang="en-US" b="1" dirty="0" smtClean="0"/>
              <a:t>Tafseer </a:t>
            </a:r>
            <a:r>
              <a:rPr lang="en-US" b="1" dirty="0"/>
              <a:t>of Surah </a:t>
            </a:r>
            <a:r>
              <a:rPr lang="en-US" b="1" dirty="0" smtClean="0"/>
              <a:t>al-</a:t>
            </a:r>
            <a:r>
              <a:rPr lang="en-US" b="1" dirty="0" err="1" smtClean="0"/>
              <a:t>Bayyinah</a:t>
            </a:r>
            <a:r>
              <a:rPr lang="en-US" b="1" dirty="0" smtClean="0"/>
              <a:t> </a:t>
            </a:r>
            <a:r>
              <a:rPr lang="en-US" b="1" dirty="0" smtClean="0"/>
              <a:t>(</a:t>
            </a:r>
            <a:r>
              <a:rPr lang="en-US" b="1" dirty="0"/>
              <a:t>no. </a:t>
            </a:r>
            <a:r>
              <a:rPr lang="en-US" b="1" dirty="0" smtClean="0"/>
              <a:t>98</a:t>
            </a:r>
            <a:r>
              <a:rPr lang="en-US" b="1" baseline="30000" dirty="0" smtClean="0"/>
              <a:t>th</a:t>
            </a:r>
            <a:r>
              <a:rPr lang="en-US" b="1" dirty="0" smtClean="0"/>
              <a:t>) </a:t>
            </a:r>
          </a:p>
          <a:p>
            <a:r>
              <a:rPr lang="en-US" b="1" dirty="0" smtClean="0"/>
              <a:t>Tafseer of Surah </a:t>
            </a:r>
            <a:r>
              <a:rPr lang="en-US" b="1" dirty="0" err="1" smtClean="0"/>
              <a:t>az-Zalzalah</a:t>
            </a:r>
            <a:r>
              <a:rPr lang="en-US" b="1" dirty="0" smtClean="0"/>
              <a:t>/</a:t>
            </a:r>
            <a:r>
              <a:rPr lang="en-US" b="1" dirty="0" err="1" smtClean="0"/>
              <a:t>az-Zilzal</a:t>
            </a:r>
            <a:r>
              <a:rPr lang="en-US" b="1" dirty="0" smtClean="0"/>
              <a:t> </a:t>
            </a:r>
            <a:r>
              <a:rPr lang="en-US" b="1" dirty="0"/>
              <a:t>(no. </a:t>
            </a:r>
            <a:r>
              <a:rPr lang="en-US" b="1" dirty="0" smtClean="0"/>
              <a:t>99</a:t>
            </a:r>
            <a:r>
              <a:rPr lang="en-US" b="1" baseline="30000" dirty="0" smtClean="0"/>
              <a:t>th</a:t>
            </a:r>
            <a:r>
              <a:rPr lang="en-US" b="1" dirty="0" smtClean="0"/>
              <a:t>)</a:t>
            </a:r>
          </a:p>
          <a:p>
            <a:r>
              <a:rPr lang="en-US" b="1" dirty="0"/>
              <a:t>Tafseer of Surah </a:t>
            </a:r>
            <a:r>
              <a:rPr lang="en-US" b="1" dirty="0" smtClean="0"/>
              <a:t>al-’</a:t>
            </a:r>
            <a:r>
              <a:rPr lang="en-US" b="1" dirty="0" err="1" smtClean="0"/>
              <a:t>Adiyaat</a:t>
            </a:r>
            <a:r>
              <a:rPr lang="en-US" b="1" dirty="0"/>
              <a:t> (no. </a:t>
            </a:r>
            <a:r>
              <a:rPr lang="en-US" b="1" dirty="0" smtClean="0"/>
              <a:t>100</a:t>
            </a:r>
            <a:r>
              <a:rPr lang="en-US" b="1" baseline="30000" dirty="0" smtClean="0"/>
              <a:t>th</a:t>
            </a:r>
            <a:r>
              <a:rPr lang="en-US" b="1" dirty="0" smtClean="0"/>
              <a:t>)</a:t>
            </a:r>
            <a:endParaRPr lang="en-US" b="1" dirty="0"/>
          </a:p>
          <a:p>
            <a:endParaRPr lang="en-US" b="1" dirty="0"/>
          </a:p>
          <a:p>
            <a:endParaRPr lang="en-US" dirty="0"/>
          </a:p>
        </p:txBody>
      </p:sp>
      <p:sp>
        <p:nvSpPr>
          <p:cNvPr id="4" name="Date Placeholder 3">
            <a:extLst>
              <a:ext uri="{FF2B5EF4-FFF2-40B4-BE49-F238E27FC236}">
                <a16:creationId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2021-01-23</a:t>
            </a:fld>
            <a:endParaRPr lang="en-US"/>
          </a:p>
        </p:txBody>
      </p:sp>
      <p:sp>
        <p:nvSpPr>
          <p:cNvPr id="5" name="Slide Number Placeholder 4">
            <a:extLst>
              <a:ext uri="{FF2B5EF4-FFF2-40B4-BE49-F238E27FC236}">
                <a16:creationId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dirty="0"/>
          </a:p>
        </p:txBody>
      </p:sp>
    </p:spTree>
    <p:extLst>
      <p:ext uri="{BB962C8B-B14F-4D97-AF65-F5344CB8AC3E}">
        <p14:creationId xmlns:p14="http://schemas.microsoft.com/office/powerpoint/2010/main" val="108321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0978"/>
          </a:xfrm>
        </p:spPr>
        <p:txBody>
          <a:bodyPr>
            <a:normAutofit/>
          </a:bodyPr>
          <a:lstStyle/>
          <a:p>
            <a:r>
              <a:rPr lang="en-US" sz="2800" dirty="0"/>
              <a:t>Tafseer of Surah al-’</a:t>
            </a:r>
            <a:r>
              <a:rPr lang="en-US" sz="2800" dirty="0" err="1"/>
              <a:t>Adiyaat</a:t>
            </a:r>
            <a:r>
              <a:rPr lang="en-US" sz="2800" dirty="0"/>
              <a:t>: Ayah 7 – 11 - </a:t>
            </a:r>
            <a:br>
              <a:rPr lang="en-US" sz="2800" dirty="0"/>
            </a:br>
            <a:r>
              <a:rPr lang="en-US" sz="2800" dirty="0"/>
              <a:t>The Threat about the Hereafter</a:t>
            </a:r>
            <a:endParaRPr lang="en-US" sz="28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20</a:t>
            </a:fld>
            <a:endParaRPr lang="en-US"/>
          </a:p>
        </p:txBody>
      </p:sp>
      <p:sp>
        <p:nvSpPr>
          <p:cNvPr id="3" name="Content Placeholder 2"/>
          <p:cNvSpPr>
            <a:spLocks noGrp="1"/>
          </p:cNvSpPr>
          <p:nvPr>
            <p:ph idx="1"/>
          </p:nvPr>
        </p:nvSpPr>
        <p:spPr>
          <a:xfrm>
            <a:off x="838200" y="1619794"/>
            <a:ext cx="10515600" cy="4908012"/>
          </a:xfrm>
        </p:spPr>
        <p:txBody>
          <a:bodyPr>
            <a:normAutofit fontScale="62500" lnSpcReduction="20000"/>
          </a:bodyPr>
          <a:lstStyle/>
          <a:p>
            <a:r>
              <a:rPr lang="en-US" b="1" i="1" dirty="0">
                <a:solidFill>
                  <a:srgbClr val="006600"/>
                </a:solidFill>
              </a:rPr>
              <a:t>And he bears witness to that. And he is fierce in his love of good things. Does he not know? When the graves’ contents are scattered around. And the hearts’ contents are retrieved. On that Day, their Lord is fully informed of them</a:t>
            </a:r>
            <a:r>
              <a:rPr lang="en-US" b="1" i="1" dirty="0" smtClean="0">
                <a:solidFill>
                  <a:srgbClr val="006600"/>
                </a:solidFill>
              </a:rPr>
              <a:t>.</a:t>
            </a:r>
          </a:p>
          <a:p>
            <a:r>
              <a:rPr lang="en-US" dirty="0"/>
              <a:t>Allah warns against giving in to that inclination. He reminds mankind that there will come a time when everyone will be called to account for what he did and what he </a:t>
            </a:r>
            <a:r>
              <a:rPr lang="en-US" dirty="0" smtClean="0"/>
              <a:t>neglected. </a:t>
            </a:r>
            <a:r>
              <a:rPr lang="en-US" dirty="0"/>
              <a:t>When all the people are expelled from the earth on </a:t>
            </a:r>
            <a:r>
              <a:rPr lang="en-US" dirty="0" err="1"/>
              <a:t>Yawm</a:t>
            </a:r>
            <a:r>
              <a:rPr lang="en-US" dirty="0"/>
              <a:t> al-</a:t>
            </a:r>
            <a:r>
              <a:rPr lang="en-US" dirty="0" err="1"/>
              <a:t>Qiyāmah</a:t>
            </a:r>
            <a:r>
              <a:rPr lang="en-US" dirty="0"/>
              <a:t>, the secrets their hearts held in this world will become known. </a:t>
            </a:r>
            <a:r>
              <a:rPr lang="en-US" b="1" dirty="0">
                <a:solidFill>
                  <a:srgbClr val="006600"/>
                </a:solidFill>
              </a:rPr>
              <a:t>"That within the breasts" </a:t>
            </a:r>
            <a:r>
              <a:rPr lang="en-US" dirty="0"/>
              <a:t>refers to </a:t>
            </a:r>
            <a:r>
              <a:rPr lang="en-US" b="1" dirty="0">
                <a:solidFill>
                  <a:srgbClr val="006600"/>
                </a:solidFill>
              </a:rPr>
              <a:t>secrets contained in the heart</a:t>
            </a:r>
            <a:r>
              <a:rPr lang="en-US" dirty="0"/>
              <a:t>. Ibn </a:t>
            </a:r>
            <a:r>
              <a:rPr lang="en-US" dirty="0" err="1"/>
              <a:t>ʽAbbās</a:t>
            </a:r>
            <a:r>
              <a:rPr lang="en-US" dirty="0"/>
              <a:t> and others said, "It means that what was in their souls will be uncovered and made apparent." </a:t>
            </a:r>
            <a:r>
              <a:rPr lang="en-US" b="1" dirty="0">
                <a:solidFill>
                  <a:srgbClr val="006600"/>
                </a:solidFill>
              </a:rPr>
              <a:t>The intents and motives with which one had done his deeds in the worldly life will be brought out and exposed before everyone to see. </a:t>
            </a:r>
            <a:r>
              <a:rPr lang="en-US" dirty="0"/>
              <a:t>Then, He who knows the most precise details about every individual, will judge each one accordingly. </a:t>
            </a:r>
            <a:r>
              <a:rPr lang="en-US" b="1" i="1" dirty="0">
                <a:solidFill>
                  <a:srgbClr val="006600"/>
                </a:solidFill>
              </a:rPr>
              <a:t>Al-</a:t>
            </a:r>
            <a:r>
              <a:rPr lang="en-US" b="1" i="1" dirty="0" err="1">
                <a:solidFill>
                  <a:srgbClr val="006600"/>
                </a:solidFill>
              </a:rPr>
              <a:t>Khabeer</a:t>
            </a:r>
            <a:r>
              <a:rPr lang="en-US" dirty="0"/>
              <a:t> </a:t>
            </a:r>
            <a:r>
              <a:rPr lang="en-US" dirty="0">
                <a:solidFill>
                  <a:srgbClr val="006600"/>
                </a:solidFill>
              </a:rPr>
              <a:t>is the one who is fully acquainted and familiar with everything concerning each of His creations. </a:t>
            </a:r>
            <a:r>
              <a:rPr lang="en-US" dirty="0"/>
              <a:t>And He will compensate all of them with the recompense most deserved without the slightest injustice</a:t>
            </a:r>
            <a:r>
              <a:rPr lang="en-US" dirty="0" smtClean="0"/>
              <a:t>.</a:t>
            </a:r>
          </a:p>
          <a:p>
            <a:r>
              <a:rPr lang="en-US" b="1" dirty="0" smtClean="0">
                <a:solidFill>
                  <a:srgbClr val="C00000"/>
                </a:solidFill>
              </a:rPr>
              <a:t>DISCUSSION:</a:t>
            </a:r>
            <a:r>
              <a:rPr lang="en-US" b="1" i="1" dirty="0" smtClean="0">
                <a:solidFill>
                  <a:srgbClr val="006600"/>
                </a:solidFill>
              </a:rPr>
              <a:t> </a:t>
            </a:r>
            <a:r>
              <a:rPr lang="en-US" dirty="0"/>
              <a:t>1. Whom does the word </a:t>
            </a:r>
            <a:r>
              <a:rPr lang="en-US" dirty="0" err="1"/>
              <a:t>Kanūd</a:t>
            </a:r>
            <a:r>
              <a:rPr lang="en-US" dirty="0"/>
              <a:t> describe? 2. How can you understand Allah’s name“ Al </a:t>
            </a:r>
            <a:r>
              <a:rPr lang="en-US" dirty="0" err="1"/>
              <a:t>Khabeer</a:t>
            </a:r>
            <a:r>
              <a:rPr lang="en-US" dirty="0"/>
              <a:t>”? </a:t>
            </a:r>
            <a:endParaRPr lang="en-US" b="1" i="1" dirty="0">
              <a:solidFill>
                <a:srgbClr val="006600"/>
              </a:solidFill>
            </a:endParaRPr>
          </a:p>
          <a:p>
            <a:endParaRPr lang="en-US" b="1" dirty="0" smtClean="0"/>
          </a:p>
        </p:txBody>
      </p:sp>
    </p:spTree>
    <p:extLst>
      <p:ext uri="{BB962C8B-B14F-4D97-AF65-F5344CB8AC3E}">
        <p14:creationId xmlns:p14="http://schemas.microsoft.com/office/powerpoint/2010/main" val="2620246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Tafseer of Surah al-</a:t>
            </a:r>
            <a:r>
              <a:rPr lang="en-US" sz="3200" dirty="0" err="1"/>
              <a:t>Qadr</a:t>
            </a:r>
            <a:r>
              <a:rPr lang="en-US" sz="3200" dirty="0"/>
              <a:t> </a:t>
            </a:r>
            <a:endParaRPr lang="en-US" sz="32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3</a:t>
            </a:fld>
            <a:endParaRPr lang="en-US"/>
          </a:p>
        </p:txBody>
      </p:sp>
      <p:sp>
        <p:nvSpPr>
          <p:cNvPr id="3" name="Content Placeholder 2"/>
          <p:cNvSpPr>
            <a:spLocks noGrp="1"/>
          </p:cNvSpPr>
          <p:nvPr>
            <p:ph idx="1"/>
          </p:nvPr>
        </p:nvSpPr>
        <p:spPr>
          <a:xfrm>
            <a:off x="838200" y="1593274"/>
            <a:ext cx="10515600" cy="5098472"/>
          </a:xfrm>
        </p:spPr>
        <p:txBody>
          <a:bodyPr>
            <a:normAutofit fontScale="62500" lnSpcReduction="20000"/>
          </a:bodyPr>
          <a:lstStyle/>
          <a:p>
            <a:r>
              <a:rPr lang="en-US" b="1" dirty="0">
                <a:solidFill>
                  <a:srgbClr val="C00000"/>
                </a:solidFill>
              </a:rPr>
              <a:t>Name-</a:t>
            </a:r>
            <a:r>
              <a:rPr lang="en-US" dirty="0">
                <a:solidFill>
                  <a:srgbClr val="C00000"/>
                </a:solidFill>
              </a:rPr>
              <a:t> </a:t>
            </a:r>
            <a:r>
              <a:rPr lang="en-US" dirty="0"/>
              <a:t>after the word </a:t>
            </a:r>
            <a:r>
              <a:rPr lang="en-US" b="1" i="1" dirty="0">
                <a:solidFill>
                  <a:srgbClr val="006600"/>
                </a:solidFill>
              </a:rPr>
              <a:t>al-</a:t>
            </a:r>
            <a:r>
              <a:rPr lang="en-US" b="1" i="1" dirty="0" err="1">
                <a:solidFill>
                  <a:srgbClr val="006600"/>
                </a:solidFill>
              </a:rPr>
              <a:t>qadr</a:t>
            </a:r>
            <a:r>
              <a:rPr lang="en-US" dirty="0"/>
              <a:t> (</a:t>
            </a:r>
            <a:r>
              <a:rPr lang="en-US" b="1" i="1" dirty="0" smtClean="0">
                <a:solidFill>
                  <a:srgbClr val="006600"/>
                </a:solidFill>
              </a:rPr>
              <a:t>Destiny/Power/Decree</a:t>
            </a:r>
            <a:r>
              <a:rPr lang="en-US" dirty="0" smtClean="0"/>
              <a:t>) </a:t>
            </a:r>
            <a:r>
              <a:rPr lang="en-US" dirty="0"/>
              <a:t>in the very first verse</a:t>
            </a:r>
            <a:r>
              <a:rPr lang="en-US" dirty="0" smtClean="0"/>
              <a:t>.</a:t>
            </a:r>
          </a:p>
          <a:p>
            <a:r>
              <a:rPr lang="en-US" b="1" dirty="0" smtClean="0">
                <a:solidFill>
                  <a:srgbClr val="C00000"/>
                </a:solidFill>
              </a:rPr>
              <a:t>Theme </a:t>
            </a:r>
            <a:r>
              <a:rPr lang="en-US" b="1" dirty="0">
                <a:solidFill>
                  <a:srgbClr val="C00000"/>
                </a:solidFill>
              </a:rPr>
              <a:t>and Subject </a:t>
            </a:r>
            <a:r>
              <a:rPr lang="en-US" b="1" dirty="0" smtClean="0">
                <a:solidFill>
                  <a:srgbClr val="C00000"/>
                </a:solidFill>
              </a:rPr>
              <a:t>Matter- </a:t>
            </a:r>
            <a:r>
              <a:rPr lang="en-US" dirty="0"/>
              <a:t>This short </a:t>
            </a:r>
            <a:r>
              <a:rPr lang="en-US" dirty="0" err="1"/>
              <a:t>sūrah</a:t>
            </a:r>
            <a:r>
              <a:rPr lang="en-US" dirty="0"/>
              <a:t> </a:t>
            </a:r>
            <a:r>
              <a:rPr lang="en-US" b="1" dirty="0"/>
              <a:t>speaks about the beginning of the Qur'ān's revelation</a:t>
            </a:r>
            <a:r>
              <a:rPr lang="en-US" dirty="0"/>
              <a:t>, but from a different perspective from that of al-</a:t>
            </a:r>
            <a:r>
              <a:rPr lang="en-US" dirty="0" err="1"/>
              <a:t>ʽAlaq</a:t>
            </a:r>
            <a:r>
              <a:rPr lang="en-US" dirty="0"/>
              <a:t>, </a:t>
            </a:r>
            <a:r>
              <a:rPr lang="en-US" dirty="0" smtClean="0"/>
              <a:t>which </a:t>
            </a:r>
            <a:r>
              <a:rPr lang="en-US" dirty="0"/>
              <a:t>was addressed directly to Allah's Messenger (</a:t>
            </a:r>
            <a:r>
              <a:rPr lang="en-US" dirty="0" err="1"/>
              <a:t>pbuh</a:t>
            </a:r>
            <a:r>
              <a:rPr lang="en-US" dirty="0"/>
              <a:t>). It </a:t>
            </a:r>
            <a:r>
              <a:rPr lang="en-US" b="1" dirty="0"/>
              <a:t>describes the night on which the Qur'ān came down from </a:t>
            </a:r>
            <a:r>
              <a:rPr lang="en-US" b="1" i="1" dirty="0" err="1"/>
              <a:t>alLawḥ</a:t>
            </a:r>
            <a:r>
              <a:rPr lang="en-US" b="1" i="1" dirty="0"/>
              <a:t> </a:t>
            </a:r>
            <a:r>
              <a:rPr lang="en-US" b="1" i="1" dirty="0" smtClean="0"/>
              <a:t>al-</a:t>
            </a:r>
            <a:r>
              <a:rPr lang="en-US" b="1" i="1" dirty="0" err="1" smtClean="0"/>
              <a:t>Maḥfūth</a:t>
            </a:r>
            <a:r>
              <a:rPr lang="en-US" b="1" i="1" dirty="0" smtClean="0"/>
              <a:t> </a:t>
            </a:r>
            <a:r>
              <a:rPr lang="en-US" b="1" dirty="0"/>
              <a:t>to the lowest heaven and the Prophet received the first revelation from the angel, </a:t>
            </a:r>
            <a:r>
              <a:rPr lang="en-US" b="1" dirty="0" err="1"/>
              <a:t>Jibreel</a:t>
            </a:r>
            <a:r>
              <a:rPr lang="en-US" b="1" dirty="0"/>
              <a:t>. </a:t>
            </a:r>
            <a:r>
              <a:rPr lang="en-US" dirty="0"/>
              <a:t>It was an event that changed the destiny of the world during a night full of blessings. </a:t>
            </a:r>
            <a:r>
              <a:rPr lang="en-US" dirty="0" smtClean="0"/>
              <a:t>Its </a:t>
            </a:r>
            <a:r>
              <a:rPr lang="en-US" dirty="0"/>
              <a:t>being placed just after Surah Al-</a:t>
            </a:r>
            <a:r>
              <a:rPr lang="en-US" dirty="0" err="1"/>
              <a:t>Alaq</a:t>
            </a:r>
            <a:r>
              <a:rPr lang="en-US" dirty="0"/>
              <a:t> in the arrangement of the Qur’an by itself explains that the Book, the revelation of which began with the first five </a:t>
            </a:r>
            <a:r>
              <a:rPr lang="en-US" dirty="0" err="1"/>
              <a:t>ayaat</a:t>
            </a:r>
            <a:r>
              <a:rPr lang="en-US" dirty="0"/>
              <a:t> of Surah Al-</a:t>
            </a:r>
            <a:r>
              <a:rPr lang="en-US" dirty="0" err="1"/>
              <a:t>Alaq</a:t>
            </a:r>
            <a:r>
              <a:rPr lang="en-US" dirty="0"/>
              <a:t> was sent down in a destiny making night. It is a glorious Book and its revelation for mankind is full of blessings. </a:t>
            </a:r>
            <a:endParaRPr lang="en-US" dirty="0" smtClean="0"/>
          </a:p>
          <a:p>
            <a:r>
              <a:rPr lang="en-US" b="1" dirty="0" smtClean="0">
                <a:solidFill>
                  <a:srgbClr val="006600"/>
                </a:solidFill>
              </a:rPr>
              <a:t>Surah </a:t>
            </a:r>
            <a:r>
              <a:rPr lang="en-US" b="1" dirty="0" err="1">
                <a:solidFill>
                  <a:srgbClr val="006600"/>
                </a:solidFill>
              </a:rPr>
              <a:t>Alaq</a:t>
            </a:r>
            <a:r>
              <a:rPr lang="en-US" b="1" dirty="0">
                <a:solidFill>
                  <a:srgbClr val="006600"/>
                </a:solidFill>
              </a:rPr>
              <a:t> </a:t>
            </a:r>
            <a:r>
              <a:rPr lang="en-US" b="1" dirty="0" smtClean="0">
                <a:solidFill>
                  <a:srgbClr val="006600"/>
                </a:solidFill>
              </a:rPr>
              <a:t>contains </a:t>
            </a:r>
            <a:r>
              <a:rPr lang="en-US" b="1" dirty="0">
                <a:solidFill>
                  <a:srgbClr val="006600"/>
                </a:solidFill>
              </a:rPr>
              <a:t>a very first revelation </a:t>
            </a:r>
            <a:r>
              <a:rPr lang="en-US" b="1" dirty="0" smtClean="0">
                <a:solidFill>
                  <a:srgbClr val="006600"/>
                </a:solidFill>
              </a:rPr>
              <a:t>(</a:t>
            </a:r>
            <a:r>
              <a:rPr lang="en-US" b="1" dirty="0">
                <a:solidFill>
                  <a:srgbClr val="006600"/>
                </a:solidFill>
              </a:rPr>
              <a:t>i</a:t>
            </a:r>
            <a:r>
              <a:rPr lang="en-US" b="1" dirty="0" smtClean="0">
                <a:solidFill>
                  <a:srgbClr val="006600"/>
                </a:solidFill>
              </a:rPr>
              <a:t>ts first five </a:t>
            </a:r>
            <a:r>
              <a:rPr lang="en-US" b="1" dirty="0" err="1" smtClean="0">
                <a:solidFill>
                  <a:srgbClr val="006600"/>
                </a:solidFill>
              </a:rPr>
              <a:t>ayats</a:t>
            </a:r>
            <a:r>
              <a:rPr lang="en-US" b="1" dirty="0" smtClean="0">
                <a:solidFill>
                  <a:srgbClr val="006600"/>
                </a:solidFill>
              </a:rPr>
              <a:t>). - Surah </a:t>
            </a:r>
            <a:r>
              <a:rPr lang="en-US" b="1" dirty="0" err="1">
                <a:solidFill>
                  <a:srgbClr val="006600"/>
                </a:solidFill>
              </a:rPr>
              <a:t>Qadr</a:t>
            </a:r>
            <a:r>
              <a:rPr lang="en-US" b="1" dirty="0">
                <a:solidFill>
                  <a:srgbClr val="006600"/>
                </a:solidFill>
              </a:rPr>
              <a:t> addresses when the revelation was sent down.</a:t>
            </a:r>
            <a:endParaRPr lang="en-US" b="1" dirty="0" smtClean="0">
              <a:solidFill>
                <a:srgbClr val="006600"/>
              </a:solidFill>
            </a:endParaRPr>
          </a:p>
          <a:p>
            <a:r>
              <a:rPr lang="en-US" b="1" dirty="0" smtClean="0">
                <a:solidFill>
                  <a:srgbClr val="C00000"/>
                </a:solidFill>
              </a:rPr>
              <a:t>Period of Revelation-</a:t>
            </a:r>
            <a:r>
              <a:rPr lang="en-US" dirty="0" smtClean="0">
                <a:solidFill>
                  <a:srgbClr val="C00000"/>
                </a:solidFill>
              </a:rPr>
              <a:t> </a:t>
            </a:r>
            <a:r>
              <a:rPr lang="en-US" dirty="0"/>
              <a:t>Whether it is a </a:t>
            </a:r>
            <a:r>
              <a:rPr lang="en-US" dirty="0" err="1"/>
              <a:t>Makki</a:t>
            </a:r>
            <a:r>
              <a:rPr lang="en-US" dirty="0"/>
              <a:t> or a </a:t>
            </a:r>
            <a:r>
              <a:rPr lang="en-US" dirty="0" err="1"/>
              <a:t>Madani</a:t>
            </a:r>
            <a:r>
              <a:rPr lang="en-US" dirty="0"/>
              <a:t> revelation is </a:t>
            </a:r>
            <a:r>
              <a:rPr lang="en-US" dirty="0">
                <a:solidFill>
                  <a:srgbClr val="C00000"/>
                </a:solidFill>
              </a:rPr>
              <a:t>disputed</a:t>
            </a:r>
            <a:r>
              <a:rPr lang="en-US" dirty="0" smtClean="0"/>
              <a:t>.</a:t>
            </a:r>
            <a:r>
              <a:rPr lang="en-US" dirty="0"/>
              <a:t> Al </a:t>
            </a:r>
            <a:r>
              <a:rPr lang="en-US" dirty="0" err="1"/>
              <a:t>Mawardi</a:t>
            </a:r>
            <a:r>
              <a:rPr lang="en-US" dirty="0"/>
              <a:t> says that according to the majority of scholars it is a </a:t>
            </a:r>
            <a:r>
              <a:rPr lang="en-US" dirty="0" err="1"/>
              <a:t>Makki</a:t>
            </a:r>
            <a:r>
              <a:rPr lang="en-US" dirty="0"/>
              <a:t> revelation, and the same view has Imam </a:t>
            </a:r>
            <a:r>
              <a:rPr lang="en-US" dirty="0" err="1"/>
              <a:t>Suyuti</a:t>
            </a:r>
            <a:r>
              <a:rPr lang="en-US" dirty="0"/>
              <a:t> expressed in </a:t>
            </a:r>
            <a:r>
              <a:rPr lang="en-US" i="1" dirty="0"/>
              <a:t>Al-</a:t>
            </a:r>
            <a:r>
              <a:rPr lang="en-US" i="1" dirty="0" err="1"/>
              <a:t>Itqan</a:t>
            </a:r>
            <a:r>
              <a:rPr lang="en-US" dirty="0"/>
              <a:t>. Ibn </a:t>
            </a:r>
            <a:r>
              <a:rPr lang="en-US" dirty="0" err="1"/>
              <a:t>Mardayah</a:t>
            </a:r>
            <a:r>
              <a:rPr lang="en-US" dirty="0"/>
              <a:t> has cited Ibn Abbas, </a:t>
            </a:r>
            <a:r>
              <a:rPr lang="en-US" dirty="0" err="1"/>
              <a:t>lbn</a:t>
            </a:r>
            <a:r>
              <a:rPr lang="en-US" dirty="0"/>
              <a:t> </a:t>
            </a:r>
            <a:r>
              <a:rPr lang="en-US" dirty="0" err="1"/>
              <a:t>Az</a:t>
            </a:r>
            <a:r>
              <a:rPr lang="en-US" dirty="0"/>
              <a:t> </a:t>
            </a:r>
            <a:r>
              <a:rPr lang="en-US" dirty="0" err="1"/>
              <a:t>Zubair</a:t>
            </a:r>
            <a:r>
              <a:rPr lang="en-US" dirty="0"/>
              <a:t> and </a:t>
            </a:r>
            <a:r>
              <a:rPr lang="en-US" dirty="0" err="1"/>
              <a:t>Hadrat</a:t>
            </a:r>
            <a:r>
              <a:rPr lang="en-US" dirty="0"/>
              <a:t> </a:t>
            </a:r>
            <a:r>
              <a:rPr lang="en-US" dirty="0" err="1"/>
              <a:t>Aishah</a:t>
            </a:r>
            <a:r>
              <a:rPr lang="en-US" dirty="0"/>
              <a:t> as saying that this Surah was </a:t>
            </a:r>
            <a:r>
              <a:rPr lang="en-US" dirty="0">
                <a:solidFill>
                  <a:srgbClr val="C00000"/>
                </a:solidFill>
              </a:rPr>
              <a:t>revealed at Makkah</a:t>
            </a:r>
            <a:r>
              <a:rPr lang="en-US" dirty="0"/>
              <a:t>. </a:t>
            </a:r>
            <a:endParaRPr lang="en-US" dirty="0"/>
          </a:p>
        </p:txBody>
      </p:sp>
    </p:spTree>
    <p:extLst>
      <p:ext uri="{BB962C8B-B14F-4D97-AF65-F5344CB8AC3E}">
        <p14:creationId xmlns:p14="http://schemas.microsoft.com/office/powerpoint/2010/main" val="404337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C24215-148D-7C46-B329-C3A34890EE5B}"/>
              </a:ext>
            </a:extLst>
          </p:cNvPr>
          <p:cNvSpPr>
            <a:spLocks noGrp="1"/>
          </p:cNvSpPr>
          <p:nvPr>
            <p:ph type="dt" sz="half" idx="10"/>
          </p:nvPr>
        </p:nvSpPr>
        <p:spPr/>
        <p:txBody>
          <a:bodyPr/>
          <a:lstStyle/>
          <a:p>
            <a:fld id="{2D9057BC-CE48-CD4C-AF3D-B9C2E384CD7B}" type="datetime1">
              <a:rPr lang="en-CA" smtClean="0"/>
              <a:t>2021-01-23</a:t>
            </a:fld>
            <a:endParaRPr lang="en-US"/>
          </a:p>
        </p:txBody>
      </p:sp>
      <p:sp>
        <p:nvSpPr>
          <p:cNvPr id="5" name="Slide Number Placeholder 4">
            <a:extLst>
              <a:ext uri="{FF2B5EF4-FFF2-40B4-BE49-F238E27FC236}">
                <a16:creationId xmlns:a16="http://schemas.microsoft.com/office/drawing/2014/main" id="{6423ACA8-18B5-464B-8691-146DA53007CC}"/>
              </a:ext>
            </a:extLst>
          </p:cNvPr>
          <p:cNvSpPr>
            <a:spLocks noGrp="1"/>
          </p:cNvSpPr>
          <p:nvPr>
            <p:ph type="sldNum" sz="quarter" idx="12"/>
          </p:nvPr>
        </p:nvSpPr>
        <p:spPr/>
        <p:txBody>
          <a:bodyPr/>
          <a:lstStyle/>
          <a:p>
            <a:fld id="{C8784B88-F3D9-6A4F-9660-1A0A1E561ED7}" type="slidenum">
              <a:rPr lang="en-US" smtClean="0"/>
              <a:t>4</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058726"/>
          </a:xfrm>
        </p:spPr>
        <p:txBody>
          <a:bodyPr>
            <a:normAutofit/>
          </a:bodyPr>
          <a:lstStyle/>
          <a:p>
            <a:r>
              <a:rPr lang="en-US" sz="2800" dirty="0"/>
              <a:t>Tafseer of Surah al-</a:t>
            </a:r>
            <a:r>
              <a:rPr lang="en-US" sz="2800" dirty="0" err="1"/>
              <a:t>Qadr</a:t>
            </a:r>
            <a:r>
              <a:rPr lang="en-US" sz="2800" dirty="0"/>
              <a:t> </a:t>
            </a:r>
            <a:endParaRPr lang="en-US" sz="2800" dirty="0"/>
          </a:p>
        </p:txBody>
      </p:sp>
      <p:pic>
        <p:nvPicPr>
          <p:cNvPr id="6" name="Content Placeholder 5"/>
          <p:cNvPicPr>
            <a:picLocks noGrp="1" noChangeAspect="1"/>
          </p:cNvPicPr>
          <p:nvPr>
            <p:ph idx="1"/>
          </p:nvPr>
        </p:nvPicPr>
        <p:blipFill>
          <a:blip r:embed="rId2"/>
          <a:stretch>
            <a:fillRect/>
          </a:stretch>
        </p:blipFill>
        <p:spPr>
          <a:xfrm>
            <a:off x="2466110" y="1690255"/>
            <a:ext cx="7093526" cy="2405855"/>
          </a:xfrm>
          <a:prstGeom prst="rect">
            <a:avLst/>
          </a:prstGeom>
        </p:spPr>
      </p:pic>
      <p:pic>
        <p:nvPicPr>
          <p:cNvPr id="8" name="Picture 7"/>
          <p:cNvPicPr>
            <a:picLocks noChangeAspect="1"/>
          </p:cNvPicPr>
          <p:nvPr/>
        </p:nvPicPr>
        <p:blipFill>
          <a:blip r:embed="rId3"/>
          <a:stretch>
            <a:fillRect/>
          </a:stretch>
        </p:blipFill>
        <p:spPr>
          <a:xfrm>
            <a:off x="2466110" y="4096110"/>
            <a:ext cx="7093525" cy="2431696"/>
          </a:xfrm>
          <a:prstGeom prst="rect">
            <a:avLst/>
          </a:prstGeom>
        </p:spPr>
      </p:pic>
    </p:spTree>
    <p:extLst>
      <p:ext uri="{BB962C8B-B14F-4D97-AF65-F5344CB8AC3E}">
        <p14:creationId xmlns:p14="http://schemas.microsoft.com/office/powerpoint/2010/main" val="410493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5</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254668"/>
          </a:xfrm>
        </p:spPr>
        <p:txBody>
          <a:bodyPr>
            <a:normAutofit/>
          </a:bodyPr>
          <a:lstStyle/>
          <a:p>
            <a:r>
              <a:rPr lang="en-US" sz="2800" dirty="0"/>
              <a:t>Tafseer of Surah al-</a:t>
            </a:r>
            <a:r>
              <a:rPr lang="en-US" sz="2800" dirty="0" err="1"/>
              <a:t>Qadr</a:t>
            </a:r>
            <a:r>
              <a:rPr lang="en-US" sz="2800" dirty="0"/>
              <a:t> </a:t>
            </a: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smtClean="0"/>
              <a:t/>
            </a:r>
            <a:br>
              <a:rPr lang="en-US" dirty="0" smtClean="0"/>
            </a:br>
            <a:endParaRPr lang="en-US" dirty="0"/>
          </a:p>
        </p:txBody>
      </p:sp>
      <p:sp>
        <p:nvSpPr>
          <p:cNvPr id="2" name="Content Placeholder 1"/>
          <p:cNvSpPr>
            <a:spLocks noGrp="1"/>
          </p:cNvSpPr>
          <p:nvPr>
            <p:ph idx="1"/>
          </p:nvPr>
        </p:nvSpPr>
        <p:spPr>
          <a:xfrm>
            <a:off x="627017" y="1619793"/>
            <a:ext cx="10972799" cy="5273137"/>
          </a:xfrm>
        </p:spPr>
        <p:txBody>
          <a:bodyPr>
            <a:normAutofit fontScale="85000" lnSpcReduction="10000"/>
          </a:bodyPr>
          <a:lstStyle/>
          <a:p>
            <a:r>
              <a:rPr lang="en-US" sz="1800" b="1" i="1" dirty="0">
                <a:solidFill>
                  <a:srgbClr val="006600"/>
                </a:solidFill>
              </a:rPr>
              <a:t>We sent it down on the Night of Destiny. </a:t>
            </a:r>
            <a:r>
              <a:rPr lang="en-US" sz="1800" dirty="0"/>
              <a:t>The Arabic </a:t>
            </a:r>
            <a:r>
              <a:rPr lang="en-US" sz="1800" dirty="0" smtClean="0"/>
              <a:t>verb </a:t>
            </a:r>
            <a:r>
              <a:rPr lang="en-US" sz="1800" b="1" i="1" dirty="0" err="1">
                <a:solidFill>
                  <a:srgbClr val="006600"/>
                </a:solidFill>
              </a:rPr>
              <a:t>anzala</a:t>
            </a:r>
            <a:r>
              <a:rPr lang="en-US" sz="1800" dirty="0"/>
              <a:t> is used to indicate something being </a:t>
            </a:r>
            <a:r>
              <a:rPr lang="en-US" sz="1800" dirty="0">
                <a:solidFill>
                  <a:srgbClr val="006600"/>
                </a:solidFill>
              </a:rPr>
              <a:t>sent down all at once</a:t>
            </a:r>
            <a:r>
              <a:rPr lang="en-US" sz="1800" dirty="0"/>
              <a:t>. It refers here to the Book of Allah being </a:t>
            </a:r>
            <a:r>
              <a:rPr lang="en-US" sz="1800" dirty="0">
                <a:solidFill>
                  <a:srgbClr val="006600"/>
                </a:solidFill>
              </a:rPr>
              <a:t>sent down by Him from al-</a:t>
            </a:r>
            <a:r>
              <a:rPr lang="en-US" sz="1800" dirty="0" err="1">
                <a:solidFill>
                  <a:srgbClr val="006600"/>
                </a:solidFill>
              </a:rPr>
              <a:t>Lawḥ</a:t>
            </a:r>
            <a:r>
              <a:rPr lang="en-US" sz="1800" dirty="0">
                <a:solidFill>
                  <a:srgbClr val="006600"/>
                </a:solidFill>
              </a:rPr>
              <a:t> al-</a:t>
            </a:r>
            <a:r>
              <a:rPr lang="en-US" sz="1800" dirty="0" err="1">
                <a:solidFill>
                  <a:srgbClr val="006600"/>
                </a:solidFill>
              </a:rPr>
              <a:t>Maḥfūth</a:t>
            </a:r>
            <a:r>
              <a:rPr lang="en-US" sz="1800" dirty="0">
                <a:solidFill>
                  <a:srgbClr val="006600"/>
                </a:solidFill>
              </a:rPr>
              <a:t> to the nearest heaven</a:t>
            </a:r>
            <a:r>
              <a:rPr lang="en-US" sz="1800" dirty="0"/>
              <a:t>. Allah sent down the </a:t>
            </a:r>
            <a:r>
              <a:rPr lang="en-US" sz="1800" dirty="0">
                <a:solidFill>
                  <a:srgbClr val="006600"/>
                </a:solidFill>
              </a:rPr>
              <a:t>entire Qur'ān in </a:t>
            </a:r>
            <a:r>
              <a:rPr lang="en-US" sz="1800" dirty="0" err="1">
                <a:solidFill>
                  <a:srgbClr val="006600"/>
                </a:solidFill>
              </a:rPr>
              <a:t>Laylat</a:t>
            </a:r>
            <a:r>
              <a:rPr lang="en-US" sz="1800" dirty="0">
                <a:solidFill>
                  <a:srgbClr val="006600"/>
                </a:solidFill>
              </a:rPr>
              <a:t> al-</a:t>
            </a:r>
            <a:r>
              <a:rPr lang="en-US" sz="1800" dirty="0" err="1">
                <a:solidFill>
                  <a:srgbClr val="006600"/>
                </a:solidFill>
              </a:rPr>
              <a:t>Qadr</a:t>
            </a:r>
            <a:r>
              <a:rPr lang="en-US" sz="1800" dirty="0"/>
              <a:t>. Then the angel, </a:t>
            </a:r>
            <a:r>
              <a:rPr lang="en-US" sz="1800" dirty="0" err="1">
                <a:solidFill>
                  <a:srgbClr val="006600"/>
                </a:solidFill>
              </a:rPr>
              <a:t>Jibreel</a:t>
            </a:r>
            <a:r>
              <a:rPr lang="en-US" sz="1800" dirty="0">
                <a:solidFill>
                  <a:srgbClr val="006600"/>
                </a:solidFill>
              </a:rPr>
              <a:t>, conveyed it to Prophet </a:t>
            </a:r>
            <a:r>
              <a:rPr lang="en-US" sz="1800" dirty="0" err="1">
                <a:solidFill>
                  <a:srgbClr val="006600"/>
                </a:solidFill>
              </a:rPr>
              <a:t>Muḥammad</a:t>
            </a:r>
            <a:r>
              <a:rPr lang="en-US" sz="1800" dirty="0">
                <a:solidFill>
                  <a:srgbClr val="006600"/>
                </a:solidFill>
              </a:rPr>
              <a:t> (</a:t>
            </a:r>
            <a:r>
              <a:rPr lang="en-US" sz="1800" dirty="0" err="1">
                <a:solidFill>
                  <a:srgbClr val="006600"/>
                </a:solidFill>
              </a:rPr>
              <a:t>pbuh</a:t>
            </a:r>
            <a:r>
              <a:rPr lang="en-US" sz="1800" dirty="0">
                <a:solidFill>
                  <a:srgbClr val="006600"/>
                </a:solidFill>
              </a:rPr>
              <a:t>) in stages over a period of 23 </a:t>
            </a:r>
            <a:r>
              <a:rPr lang="en-US" sz="1800" dirty="0" smtClean="0">
                <a:solidFill>
                  <a:srgbClr val="006600"/>
                </a:solidFill>
              </a:rPr>
              <a:t>years</a:t>
            </a:r>
            <a:r>
              <a:rPr lang="en-US" sz="1800" dirty="0" smtClean="0"/>
              <a:t>. </a:t>
            </a:r>
            <a:r>
              <a:rPr lang="en-US" sz="1800" b="1" i="1" dirty="0" err="1">
                <a:solidFill>
                  <a:srgbClr val="006600"/>
                </a:solidFill>
              </a:rPr>
              <a:t>Laylat</a:t>
            </a:r>
            <a:r>
              <a:rPr lang="en-US" sz="1800" b="1" i="1" dirty="0">
                <a:solidFill>
                  <a:srgbClr val="006600"/>
                </a:solidFill>
              </a:rPr>
              <a:t> al-</a:t>
            </a:r>
            <a:r>
              <a:rPr lang="en-US" sz="1800" b="1" i="1" dirty="0" err="1">
                <a:solidFill>
                  <a:srgbClr val="006600"/>
                </a:solidFill>
              </a:rPr>
              <a:t>Qadr</a:t>
            </a:r>
            <a:r>
              <a:rPr lang="en-US" sz="1800" b="1" i="1" dirty="0">
                <a:solidFill>
                  <a:srgbClr val="006600"/>
                </a:solidFill>
              </a:rPr>
              <a:t> </a:t>
            </a:r>
            <a:r>
              <a:rPr lang="en-US" sz="1800" dirty="0"/>
              <a:t>is the most excellent and blessed night of the year. It is the "Night of Decree" or "Night of Destiny" and is the </a:t>
            </a:r>
            <a:r>
              <a:rPr lang="en-US" sz="1800" dirty="0">
                <a:solidFill>
                  <a:srgbClr val="006600"/>
                </a:solidFill>
              </a:rPr>
              <a:t>night in which Allah sent down the Qur'ān to the nearest heaven and began its revelation to mankind</a:t>
            </a:r>
            <a:r>
              <a:rPr lang="en-US" sz="1800" dirty="0"/>
              <a:t>. </a:t>
            </a:r>
            <a:r>
              <a:rPr lang="en-US" sz="1800" dirty="0" err="1"/>
              <a:t>Qadr</a:t>
            </a:r>
            <a:r>
              <a:rPr lang="en-US" sz="1800" dirty="0"/>
              <a:t> includes the meanings of calculation and measure. It is the </a:t>
            </a:r>
            <a:r>
              <a:rPr lang="en-US" sz="1800" dirty="0">
                <a:solidFill>
                  <a:srgbClr val="006600"/>
                </a:solidFill>
              </a:rPr>
              <a:t>night wherein the measured portions of Allah's decree are determined for the coming year – life spans, provisions and destinies</a:t>
            </a:r>
            <a:r>
              <a:rPr lang="en-US" sz="1800" dirty="0" smtClean="0"/>
              <a:t>. All </a:t>
            </a:r>
            <a:r>
              <a:rPr lang="en-US" sz="1800" dirty="0"/>
              <a:t>are decreed on this night. And </a:t>
            </a:r>
            <a:r>
              <a:rPr lang="en-US" sz="1800" dirty="0" err="1"/>
              <a:t>qadr</a:t>
            </a:r>
            <a:r>
              <a:rPr lang="en-US" sz="1800" dirty="0"/>
              <a:t> can also </a:t>
            </a:r>
            <a:r>
              <a:rPr lang="en-US" sz="1800" dirty="0">
                <a:solidFill>
                  <a:srgbClr val="006600"/>
                </a:solidFill>
              </a:rPr>
              <a:t>mean significance and strength</a:t>
            </a:r>
            <a:r>
              <a:rPr lang="en-US" sz="1800" dirty="0"/>
              <a:t>. So it is called </a:t>
            </a:r>
            <a:r>
              <a:rPr lang="en-US" sz="1800" dirty="0" err="1"/>
              <a:t>Laylat</a:t>
            </a:r>
            <a:r>
              <a:rPr lang="en-US" sz="1800" dirty="0"/>
              <a:t> al-</a:t>
            </a:r>
            <a:r>
              <a:rPr lang="en-US" sz="1800" dirty="0" err="1"/>
              <a:t>Qadr</a:t>
            </a:r>
            <a:r>
              <a:rPr lang="en-US" sz="1800" dirty="0"/>
              <a:t> due to its great importance and </a:t>
            </a:r>
            <a:r>
              <a:rPr lang="en-US" sz="1800" dirty="0" smtClean="0"/>
              <a:t>benefit.</a:t>
            </a:r>
            <a:endParaRPr lang="en-US" sz="1800" dirty="0"/>
          </a:p>
          <a:p>
            <a:r>
              <a:rPr lang="en-US" sz="1800" b="1" i="1" dirty="0" smtClean="0">
                <a:solidFill>
                  <a:srgbClr val="006600"/>
                </a:solidFill>
              </a:rPr>
              <a:t>But </a:t>
            </a:r>
            <a:r>
              <a:rPr lang="en-US" sz="1800" b="1" i="1" dirty="0">
                <a:solidFill>
                  <a:srgbClr val="006600"/>
                </a:solidFill>
              </a:rPr>
              <a:t>how would you know what the Night of Destiny is? </a:t>
            </a:r>
            <a:r>
              <a:rPr lang="en-US" sz="1800" dirty="0"/>
              <a:t>The question posed here additionally emphasizes the great </a:t>
            </a:r>
            <a:r>
              <a:rPr lang="en-US" sz="1800" dirty="0" smtClean="0"/>
              <a:t>importance </a:t>
            </a:r>
            <a:r>
              <a:rPr lang="en-US" sz="1800" dirty="0"/>
              <a:t>of </a:t>
            </a:r>
            <a:r>
              <a:rPr lang="en-US" sz="1800" dirty="0" err="1"/>
              <a:t>Laylat</a:t>
            </a:r>
            <a:r>
              <a:rPr lang="en-US" sz="1800" dirty="0"/>
              <a:t> al-</a:t>
            </a:r>
            <a:r>
              <a:rPr lang="en-US" sz="1800" dirty="0" err="1"/>
              <a:t>Qadr</a:t>
            </a:r>
            <a:r>
              <a:rPr lang="en-US" sz="1800" dirty="0"/>
              <a:t>. It is a night of unique honor, dignity, glory and mercy; </a:t>
            </a:r>
            <a:r>
              <a:rPr lang="en-US" sz="1800" dirty="0">
                <a:solidFill>
                  <a:srgbClr val="006600"/>
                </a:solidFill>
              </a:rPr>
              <a:t>its nature is beyond human </a:t>
            </a:r>
            <a:r>
              <a:rPr lang="en-US" sz="1800" dirty="0" smtClean="0">
                <a:solidFill>
                  <a:srgbClr val="006600"/>
                </a:solidFill>
              </a:rPr>
              <a:t>comprehension</a:t>
            </a:r>
            <a:r>
              <a:rPr lang="en-US" sz="1800" dirty="0" smtClean="0"/>
              <a:t>. </a:t>
            </a:r>
          </a:p>
          <a:p>
            <a:r>
              <a:rPr lang="en-US" sz="1800" b="1" i="1" dirty="0">
                <a:solidFill>
                  <a:srgbClr val="006600"/>
                </a:solidFill>
              </a:rPr>
              <a:t>The Night of Destiny is better than a thousand months. </a:t>
            </a:r>
            <a:r>
              <a:rPr lang="en-US" sz="1800" dirty="0"/>
              <a:t>It is better in the sight of Allah than a thousand months. </a:t>
            </a:r>
            <a:r>
              <a:rPr lang="en-US" sz="1800" dirty="0" smtClean="0"/>
              <a:t>Worship </a:t>
            </a:r>
            <a:r>
              <a:rPr lang="en-US" sz="1800" dirty="0"/>
              <a:t>and righteous deeds done on this night are superior in value to those of a thousand </a:t>
            </a:r>
            <a:r>
              <a:rPr lang="en-US" sz="1800" dirty="0" smtClean="0"/>
              <a:t>months. </a:t>
            </a:r>
            <a:r>
              <a:rPr lang="en-US" sz="1800" dirty="0"/>
              <a:t>A thousand months may </a:t>
            </a:r>
            <a:r>
              <a:rPr lang="en-US" sz="1800" dirty="0">
                <a:solidFill>
                  <a:srgbClr val="006600"/>
                </a:solidFill>
              </a:rPr>
              <a:t>also indicate an indefinitely long period of time </a:t>
            </a:r>
            <a:r>
              <a:rPr lang="en-US" sz="1800" dirty="0"/>
              <a:t>according to common Arabic usage. </a:t>
            </a:r>
          </a:p>
        </p:txBody>
      </p:sp>
    </p:spTree>
    <p:extLst>
      <p:ext uri="{BB962C8B-B14F-4D97-AF65-F5344CB8AC3E}">
        <p14:creationId xmlns:p14="http://schemas.microsoft.com/office/powerpoint/2010/main" val="418246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6</a:t>
            </a:fld>
            <a:endParaRPr lang="en-US"/>
          </a:p>
        </p:txBody>
      </p:sp>
      <p:sp>
        <p:nvSpPr>
          <p:cNvPr id="3" name="Content Placeholder 2"/>
          <p:cNvSpPr>
            <a:spLocks noGrp="1"/>
          </p:cNvSpPr>
          <p:nvPr>
            <p:ph idx="1"/>
          </p:nvPr>
        </p:nvSpPr>
        <p:spPr>
          <a:xfrm>
            <a:off x="587829" y="1568864"/>
            <a:ext cx="11103428" cy="5095172"/>
          </a:xfrm>
        </p:spPr>
        <p:txBody>
          <a:bodyPr>
            <a:noAutofit/>
          </a:bodyPr>
          <a:lstStyle/>
          <a:p>
            <a:r>
              <a:rPr lang="en-US" sz="1400" b="1" i="1" dirty="0" smtClean="0">
                <a:solidFill>
                  <a:srgbClr val="006600"/>
                </a:solidFill>
              </a:rPr>
              <a:t>In </a:t>
            </a:r>
            <a:r>
              <a:rPr lang="en-US" sz="1400" b="1" i="1" dirty="0">
                <a:solidFill>
                  <a:srgbClr val="006600"/>
                </a:solidFill>
              </a:rPr>
              <a:t>it descend the angels and the Spirit, by their Lord's permission, with every command.</a:t>
            </a:r>
            <a:r>
              <a:rPr lang="en-US" sz="1400" dirty="0"/>
              <a:t> Angels descend in abundance during </a:t>
            </a:r>
            <a:r>
              <a:rPr lang="en-US" sz="1400" dirty="0" err="1"/>
              <a:t>Laylat</a:t>
            </a:r>
            <a:r>
              <a:rPr lang="en-US" sz="1400" dirty="0"/>
              <a:t> al-</a:t>
            </a:r>
            <a:r>
              <a:rPr lang="en-US" sz="1400" dirty="0" err="1"/>
              <a:t>Qadr</a:t>
            </a:r>
            <a:r>
              <a:rPr lang="en-US" sz="1400" dirty="0"/>
              <a:t> due to its abundant blessings</a:t>
            </a:r>
            <a:r>
              <a:rPr lang="en-US" sz="1400" dirty="0" smtClean="0"/>
              <a:t>. </a:t>
            </a:r>
            <a:r>
              <a:rPr lang="en-US" sz="1400" dirty="0"/>
              <a:t>They witness the supplications of worshippers on that night, their seeking forgiveness and weeping; and they say, "Ameen" to </a:t>
            </a:r>
            <a:r>
              <a:rPr lang="en-US" sz="1400" dirty="0" smtClean="0"/>
              <a:t>them. </a:t>
            </a:r>
            <a:r>
              <a:rPr lang="en-US" sz="1400" b="1" i="1" dirty="0" err="1">
                <a:solidFill>
                  <a:srgbClr val="006600"/>
                </a:solidFill>
              </a:rPr>
              <a:t>Ar-Rūh</a:t>
            </a:r>
            <a:r>
              <a:rPr lang="en-US" sz="1400" b="1" i="1" dirty="0">
                <a:solidFill>
                  <a:srgbClr val="006600"/>
                </a:solidFill>
              </a:rPr>
              <a:t> (the Spirit) </a:t>
            </a:r>
            <a:r>
              <a:rPr lang="en-US" sz="1400" dirty="0"/>
              <a:t>refers here to the </a:t>
            </a:r>
            <a:r>
              <a:rPr lang="en-US" sz="1400" b="1" i="1" dirty="0">
                <a:solidFill>
                  <a:srgbClr val="006600"/>
                </a:solidFill>
              </a:rPr>
              <a:t>angel, </a:t>
            </a:r>
            <a:r>
              <a:rPr lang="en-US" sz="1400" b="1" i="1" dirty="0" err="1">
                <a:solidFill>
                  <a:srgbClr val="006600"/>
                </a:solidFill>
              </a:rPr>
              <a:t>Jibreel</a:t>
            </a:r>
            <a:r>
              <a:rPr lang="en-US" sz="1400" b="1" i="1" dirty="0">
                <a:solidFill>
                  <a:srgbClr val="006600"/>
                </a:solidFill>
              </a:rPr>
              <a:t> (</a:t>
            </a:r>
            <a:r>
              <a:rPr lang="en-US" sz="1400" b="1" i="1" dirty="0" smtClean="0">
                <a:solidFill>
                  <a:srgbClr val="006600"/>
                </a:solidFill>
              </a:rPr>
              <a:t>Gabriel) / </a:t>
            </a:r>
            <a:r>
              <a:rPr lang="en-US" sz="1400" dirty="0" smtClean="0"/>
              <a:t>for </a:t>
            </a:r>
            <a:r>
              <a:rPr lang="en-US" sz="1400" dirty="0"/>
              <a:t>he is the greatest of them. The angels, along with </a:t>
            </a:r>
            <a:r>
              <a:rPr lang="en-US" sz="1400" dirty="0" err="1"/>
              <a:t>Jibreel</a:t>
            </a:r>
            <a:r>
              <a:rPr lang="en-US" sz="1400" dirty="0"/>
              <a:t>, descend to the earth during this night </a:t>
            </a:r>
            <a:r>
              <a:rPr lang="en-US" sz="1400" dirty="0">
                <a:solidFill>
                  <a:srgbClr val="006600"/>
                </a:solidFill>
              </a:rPr>
              <a:t>bringing the decree of Allah for whatever is destined to occur in the coming year of deaths, births, provisions, calamities, and so on. </a:t>
            </a:r>
            <a:r>
              <a:rPr lang="en-US" sz="1400" dirty="0"/>
              <a:t>Thus, it is the </a:t>
            </a:r>
            <a:r>
              <a:rPr lang="en-US" sz="1400" dirty="0">
                <a:solidFill>
                  <a:srgbClr val="006600"/>
                </a:solidFill>
              </a:rPr>
              <a:t>night of decree or destiny. </a:t>
            </a:r>
            <a:endParaRPr lang="en-US" sz="1400" dirty="0" smtClean="0">
              <a:solidFill>
                <a:srgbClr val="006600"/>
              </a:solidFill>
            </a:endParaRPr>
          </a:p>
          <a:p>
            <a:r>
              <a:rPr lang="en-US" sz="1400" dirty="0" smtClean="0"/>
              <a:t>The </a:t>
            </a:r>
            <a:r>
              <a:rPr lang="en-US" sz="1400" dirty="0"/>
              <a:t>angels bring the </a:t>
            </a:r>
            <a:r>
              <a:rPr lang="en-US" sz="1400" dirty="0">
                <a:solidFill>
                  <a:srgbClr val="006600"/>
                </a:solidFill>
              </a:rPr>
              <a:t>exact measures for everything apportioned by Allah in the course of the coming year</a:t>
            </a:r>
            <a:r>
              <a:rPr lang="en-US" sz="1400" dirty="0"/>
              <a:t>. They also serve as the </a:t>
            </a:r>
            <a:r>
              <a:rPr lang="en-US" sz="1400" dirty="0">
                <a:solidFill>
                  <a:srgbClr val="006600"/>
                </a:solidFill>
              </a:rPr>
              <a:t>means by which decrees of Allah are implemented </a:t>
            </a:r>
            <a:r>
              <a:rPr lang="en-US" sz="1400" dirty="0"/>
              <a:t>when they obey His </a:t>
            </a:r>
            <a:r>
              <a:rPr lang="en-US" sz="1400" dirty="0" smtClean="0"/>
              <a:t>commands. </a:t>
            </a:r>
            <a:r>
              <a:rPr lang="en-US" sz="1400" dirty="0"/>
              <a:t>Angels do not possess a free will, nor do they act of their own accord. They are servants of Allah, perpetually engaged in worship and obedience. </a:t>
            </a:r>
          </a:p>
          <a:p>
            <a:r>
              <a:rPr lang="en-US" sz="1400" b="1" i="1" dirty="0" smtClean="0">
                <a:solidFill>
                  <a:srgbClr val="006600"/>
                </a:solidFill>
              </a:rPr>
              <a:t>Peace </a:t>
            </a:r>
            <a:r>
              <a:rPr lang="en-US" sz="1400" b="1" i="1" dirty="0">
                <a:solidFill>
                  <a:srgbClr val="006600"/>
                </a:solidFill>
              </a:rPr>
              <a:t>it is—until the break of dawn. </a:t>
            </a:r>
            <a:r>
              <a:rPr lang="en-US" sz="1400" dirty="0"/>
              <a:t>When the angels descend with every decree by permission of their Lord, there is peace for believers and worshippers throughout that night until daybreak. There is security that night from evil and </a:t>
            </a:r>
            <a:r>
              <a:rPr lang="en-US" sz="1400" dirty="0" smtClean="0"/>
              <a:t>harm</a:t>
            </a:r>
            <a:r>
              <a:rPr lang="en-US" sz="1400" dirty="0"/>
              <a:t>, from sunset until the break of dawn. The angels give greetings of peace during this night to the people who spend it in worship</a:t>
            </a:r>
            <a:r>
              <a:rPr lang="en-US" sz="1400" dirty="0" smtClean="0"/>
              <a:t>.</a:t>
            </a:r>
          </a:p>
          <a:p>
            <a:r>
              <a:rPr lang="en-US" sz="1400" b="1" dirty="0" smtClean="0">
                <a:solidFill>
                  <a:srgbClr val="C00000"/>
                </a:solidFill>
              </a:rPr>
              <a:t>DISCUSSION: </a:t>
            </a:r>
          </a:p>
          <a:p>
            <a:r>
              <a:rPr lang="en-US" sz="1400" dirty="0" smtClean="0"/>
              <a:t>1</a:t>
            </a:r>
            <a:r>
              <a:rPr lang="en-US" sz="1400" dirty="0"/>
              <a:t>. What is the meaning of Al </a:t>
            </a:r>
            <a:r>
              <a:rPr lang="en-US" sz="1400" dirty="0" err="1"/>
              <a:t>Qadr</a:t>
            </a:r>
            <a:r>
              <a:rPr lang="en-US" sz="1400" dirty="0"/>
              <a:t> </a:t>
            </a:r>
            <a:r>
              <a:rPr lang="en-US" sz="1400" dirty="0" smtClean="0"/>
              <a:t>Night?    2</a:t>
            </a:r>
            <a:r>
              <a:rPr lang="en-US" sz="1400" dirty="0"/>
              <a:t>. What is the special incident that took place in this night</a:t>
            </a:r>
            <a:r>
              <a:rPr lang="en-US" sz="1400" dirty="0" smtClean="0"/>
              <a:t>?</a:t>
            </a:r>
            <a:endParaRPr lang="en-US" sz="1400" dirty="0"/>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058727"/>
          </a:xfrm>
        </p:spPr>
        <p:txBody>
          <a:bodyPr>
            <a:normAutofit/>
          </a:bodyPr>
          <a:lstStyle/>
          <a:p>
            <a:r>
              <a:rPr lang="en-US" sz="2800" dirty="0"/>
              <a:t>Tafseer of Surah al-</a:t>
            </a:r>
            <a:r>
              <a:rPr lang="en-US" sz="2800" dirty="0" err="1"/>
              <a:t>Qadr</a:t>
            </a:r>
            <a:r>
              <a:rPr lang="en-US" sz="2800" dirty="0"/>
              <a:t> </a:t>
            </a:r>
            <a:endParaRPr lang="en-US" sz="2800"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990600" y="365126"/>
            <a:ext cx="10515600" cy="120373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5300" dirty="0" smtClean="0"/>
              <a:t/>
            </a:r>
            <a:br>
              <a:rPr lang="en-US" sz="5300" dirty="0" smtClean="0"/>
            </a:br>
            <a:endParaRPr lang="en-US" sz="5300" dirty="0"/>
          </a:p>
        </p:txBody>
      </p:sp>
    </p:spTree>
    <p:extLst>
      <p:ext uri="{BB962C8B-B14F-4D97-AF65-F5344CB8AC3E}">
        <p14:creationId xmlns:p14="http://schemas.microsoft.com/office/powerpoint/2010/main" val="117854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7</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1"/>
            <a:ext cx="10515600" cy="1019538"/>
          </a:xfrm>
        </p:spPr>
        <p:txBody>
          <a:bodyPr>
            <a:noAutofit/>
          </a:bodyPr>
          <a:lstStyle/>
          <a:p>
            <a:r>
              <a:rPr lang="en-US" sz="2800" dirty="0" smtClean="0"/>
              <a:t/>
            </a:r>
            <a:br>
              <a:rPr lang="en-US" sz="2800" dirty="0" smtClean="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a:t>Tafseer of Surah al-</a:t>
            </a:r>
            <a:r>
              <a:rPr lang="en-US" sz="2800" dirty="0" err="1"/>
              <a:t>Bayyinah</a:t>
            </a:r>
            <a:r>
              <a:rPr lang="en-US" sz="2800" dirty="0"/>
              <a:t> </a:t>
            </a:r>
            <a:endParaRPr lang="en-US" sz="2800" dirty="0"/>
          </a:p>
        </p:txBody>
      </p:sp>
      <p:sp>
        <p:nvSpPr>
          <p:cNvPr id="3" name="Content Placeholder 2"/>
          <p:cNvSpPr>
            <a:spLocks noGrp="1"/>
          </p:cNvSpPr>
          <p:nvPr>
            <p:ph idx="1"/>
          </p:nvPr>
        </p:nvSpPr>
        <p:spPr>
          <a:xfrm>
            <a:off x="838200" y="1619793"/>
            <a:ext cx="10515600" cy="5071951"/>
          </a:xfrm>
        </p:spPr>
        <p:txBody>
          <a:bodyPr>
            <a:normAutofit fontScale="92500" lnSpcReduction="10000"/>
          </a:bodyPr>
          <a:lstStyle/>
          <a:p>
            <a:r>
              <a:rPr lang="en-US" sz="2400" b="1" dirty="0">
                <a:solidFill>
                  <a:srgbClr val="C00000"/>
                </a:solidFill>
              </a:rPr>
              <a:t>Name-</a:t>
            </a:r>
            <a:r>
              <a:rPr lang="en-US" sz="2400" dirty="0">
                <a:solidFill>
                  <a:srgbClr val="C00000"/>
                </a:solidFill>
              </a:rPr>
              <a:t> </a:t>
            </a:r>
            <a:r>
              <a:rPr lang="en-US" sz="2400" dirty="0"/>
              <a:t>The </a:t>
            </a:r>
            <a:r>
              <a:rPr lang="en-US" sz="2400" dirty="0" err="1"/>
              <a:t>sūrah</a:t>
            </a:r>
            <a:r>
              <a:rPr lang="en-US" sz="2400" dirty="0"/>
              <a:t> has been named after the word </a:t>
            </a:r>
            <a:r>
              <a:rPr lang="en-US" sz="2400" b="1" i="1" dirty="0" smtClean="0">
                <a:solidFill>
                  <a:srgbClr val="006600"/>
                </a:solidFill>
              </a:rPr>
              <a:t>al-</a:t>
            </a:r>
            <a:r>
              <a:rPr lang="en-US" sz="2400" b="1" i="1" dirty="0" err="1" smtClean="0">
                <a:solidFill>
                  <a:srgbClr val="006600"/>
                </a:solidFill>
              </a:rPr>
              <a:t>Bayyinah</a:t>
            </a:r>
            <a:r>
              <a:rPr lang="en-US" sz="2400" b="1" i="1" dirty="0" smtClean="0">
                <a:solidFill>
                  <a:srgbClr val="006600"/>
                </a:solidFill>
              </a:rPr>
              <a:t> (The Clear Evidence)</a:t>
            </a:r>
            <a:r>
              <a:rPr lang="en-US" sz="2400" dirty="0" smtClean="0"/>
              <a:t> </a:t>
            </a:r>
            <a:r>
              <a:rPr lang="en-US" sz="2400" dirty="0"/>
              <a:t>occurring at the end of the first verse</a:t>
            </a:r>
            <a:r>
              <a:rPr lang="en-US" sz="2400" dirty="0" smtClean="0"/>
              <a:t>.</a:t>
            </a:r>
          </a:p>
          <a:p>
            <a:r>
              <a:rPr lang="en-US" sz="2400" b="1" dirty="0" smtClean="0">
                <a:solidFill>
                  <a:srgbClr val="C00000"/>
                </a:solidFill>
              </a:rPr>
              <a:t>Theme </a:t>
            </a:r>
            <a:r>
              <a:rPr lang="en-US" sz="2400" b="1" dirty="0">
                <a:solidFill>
                  <a:srgbClr val="C00000"/>
                </a:solidFill>
              </a:rPr>
              <a:t>and Subject Matter- </a:t>
            </a:r>
            <a:r>
              <a:rPr lang="en-US" sz="2400" dirty="0"/>
              <a:t>It was placed in the Qur'ān after </a:t>
            </a:r>
            <a:r>
              <a:rPr lang="en-US" sz="2400" dirty="0" err="1"/>
              <a:t>Sūrahs</a:t>
            </a:r>
            <a:r>
              <a:rPr lang="en-US" sz="2400" dirty="0"/>
              <a:t> al-</a:t>
            </a:r>
            <a:r>
              <a:rPr lang="en-US" sz="2400" dirty="0" err="1"/>
              <a:t>ʽAlaq</a:t>
            </a:r>
            <a:r>
              <a:rPr lang="en-US" sz="2400" dirty="0"/>
              <a:t> and </a:t>
            </a:r>
            <a:r>
              <a:rPr lang="en-US" sz="2400" dirty="0" err="1"/>
              <a:t>alQadr</a:t>
            </a:r>
            <a:r>
              <a:rPr lang="en-US" sz="2400" dirty="0"/>
              <a:t>. </a:t>
            </a:r>
            <a:r>
              <a:rPr lang="en-US" sz="2400" dirty="0" smtClean="0"/>
              <a:t>While </a:t>
            </a:r>
            <a:r>
              <a:rPr lang="en-US" sz="2400" dirty="0" err="1"/>
              <a:t>Sūrah</a:t>
            </a:r>
            <a:r>
              <a:rPr lang="en-US" sz="2400" dirty="0"/>
              <a:t> al-</a:t>
            </a:r>
            <a:r>
              <a:rPr lang="en-US" sz="2400" dirty="0" err="1"/>
              <a:t>ʽAlaq</a:t>
            </a:r>
            <a:r>
              <a:rPr lang="en-US" sz="2400" dirty="0"/>
              <a:t> contains the first revelation and </a:t>
            </a:r>
            <a:r>
              <a:rPr lang="en-US" sz="2400" dirty="0" err="1"/>
              <a:t>Sūrah</a:t>
            </a:r>
            <a:r>
              <a:rPr lang="en-US" sz="2400" dirty="0"/>
              <a:t> al-</a:t>
            </a:r>
            <a:r>
              <a:rPr lang="en-US" sz="2400" dirty="0" err="1"/>
              <a:t>Qadr</a:t>
            </a:r>
            <a:r>
              <a:rPr lang="en-US" sz="2400" dirty="0"/>
              <a:t> describes the occasion on which it was revealed, </a:t>
            </a:r>
            <a:r>
              <a:rPr lang="en-US" sz="2400" dirty="0" err="1"/>
              <a:t>Sūrah</a:t>
            </a:r>
            <a:r>
              <a:rPr lang="en-US" sz="2400" dirty="0"/>
              <a:t> al-</a:t>
            </a:r>
            <a:r>
              <a:rPr lang="en-US" sz="2400" dirty="0" err="1"/>
              <a:t>Bayyinah</a:t>
            </a:r>
            <a:r>
              <a:rPr lang="en-US" sz="2400" dirty="0"/>
              <a:t> </a:t>
            </a:r>
            <a:r>
              <a:rPr lang="en-US" sz="2400" dirty="0">
                <a:solidFill>
                  <a:srgbClr val="006600"/>
                </a:solidFill>
              </a:rPr>
              <a:t>explains why it was necessary to reveal this final scripture</a:t>
            </a:r>
            <a:r>
              <a:rPr lang="en-US" sz="2400" dirty="0"/>
              <a:t>. </a:t>
            </a:r>
            <a:endParaRPr lang="en-US" sz="2400" b="1" dirty="0" smtClean="0">
              <a:solidFill>
                <a:srgbClr val="C00000"/>
              </a:solidFill>
            </a:endParaRPr>
          </a:p>
          <a:p>
            <a:r>
              <a:rPr lang="en-US" sz="2400" b="1" dirty="0" smtClean="0">
                <a:solidFill>
                  <a:srgbClr val="C00000"/>
                </a:solidFill>
              </a:rPr>
              <a:t>Period </a:t>
            </a:r>
            <a:r>
              <a:rPr lang="en-US" sz="2400" b="1" dirty="0">
                <a:solidFill>
                  <a:srgbClr val="C00000"/>
                </a:solidFill>
              </a:rPr>
              <a:t>of Revelation-</a:t>
            </a:r>
            <a:r>
              <a:rPr lang="en-US" sz="2400" dirty="0">
                <a:solidFill>
                  <a:srgbClr val="C00000"/>
                </a:solidFill>
              </a:rPr>
              <a:t> </a:t>
            </a:r>
            <a:r>
              <a:rPr lang="en-US" sz="2400" dirty="0"/>
              <a:t>Where it was revealed, at Makkah or Madinah, is also disputed. </a:t>
            </a:r>
            <a:r>
              <a:rPr lang="en-US" sz="2400" dirty="0" smtClean="0"/>
              <a:t>While </a:t>
            </a:r>
            <a:r>
              <a:rPr lang="en-US" sz="2400" dirty="0"/>
              <a:t>most of </a:t>
            </a:r>
            <a:r>
              <a:rPr lang="en-US" sz="2400" dirty="0" err="1"/>
              <a:t>Juz</a:t>
            </a:r>
            <a:r>
              <a:rPr lang="en-US" sz="2400" dirty="0"/>
              <a:t>' </a:t>
            </a:r>
            <a:r>
              <a:rPr lang="en-US" sz="2400" dirty="0" err="1"/>
              <a:t>ʽAmma</a:t>
            </a:r>
            <a:r>
              <a:rPr lang="en-US" sz="2400" dirty="0"/>
              <a:t> was revealed in Makkah, </a:t>
            </a:r>
            <a:r>
              <a:rPr lang="en-US" sz="2400" i="1" dirty="0">
                <a:solidFill>
                  <a:srgbClr val="006600"/>
                </a:solidFill>
              </a:rPr>
              <a:t>al-</a:t>
            </a:r>
            <a:r>
              <a:rPr lang="en-US" sz="2400" i="1" dirty="0" err="1">
                <a:solidFill>
                  <a:srgbClr val="006600"/>
                </a:solidFill>
              </a:rPr>
              <a:t>Bayyinah</a:t>
            </a:r>
            <a:r>
              <a:rPr lang="en-US" sz="2400" i="1" dirty="0">
                <a:solidFill>
                  <a:srgbClr val="006600"/>
                </a:solidFill>
              </a:rPr>
              <a:t> and an-</a:t>
            </a:r>
            <a:r>
              <a:rPr lang="en-US" sz="2400" i="1" dirty="0" err="1">
                <a:solidFill>
                  <a:srgbClr val="006600"/>
                </a:solidFill>
              </a:rPr>
              <a:t>Naṣr</a:t>
            </a:r>
            <a:r>
              <a:rPr lang="en-US" sz="2400" i="1" dirty="0">
                <a:solidFill>
                  <a:srgbClr val="006600"/>
                </a:solidFill>
              </a:rPr>
              <a:t> </a:t>
            </a:r>
            <a:r>
              <a:rPr lang="en-US" sz="2400" dirty="0">
                <a:solidFill>
                  <a:srgbClr val="006600"/>
                </a:solidFill>
              </a:rPr>
              <a:t>are exceptions</a:t>
            </a:r>
            <a:r>
              <a:rPr lang="en-US" sz="2400" dirty="0"/>
              <a:t>. Many scholars consider from their content that </a:t>
            </a:r>
            <a:r>
              <a:rPr lang="en-US" sz="2400" dirty="0">
                <a:solidFill>
                  <a:srgbClr val="006600"/>
                </a:solidFill>
              </a:rPr>
              <a:t>they came down in Madinah.</a:t>
            </a:r>
            <a:r>
              <a:rPr lang="en-US" sz="2400" dirty="0"/>
              <a:t> </a:t>
            </a:r>
            <a:endParaRPr lang="en-US" sz="1400" dirty="0"/>
          </a:p>
        </p:txBody>
      </p:sp>
    </p:spTree>
    <p:extLst>
      <p:ext uri="{BB962C8B-B14F-4D97-AF65-F5344CB8AC3E}">
        <p14:creationId xmlns:p14="http://schemas.microsoft.com/office/powerpoint/2010/main" val="94799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457"/>
          </a:xfrm>
        </p:spPr>
        <p:txBody>
          <a:bodyPr>
            <a:normAutofit/>
          </a:bodyPr>
          <a:lstStyle/>
          <a:p>
            <a:r>
              <a:rPr lang="en-US" sz="3200" dirty="0"/>
              <a:t>Tafseer of Surah </a:t>
            </a:r>
            <a:r>
              <a:rPr lang="en-US" sz="3200" dirty="0" smtClean="0"/>
              <a:t>al-</a:t>
            </a:r>
            <a:r>
              <a:rPr lang="en-US" sz="3200" dirty="0" err="1" smtClean="0"/>
              <a:t>Bayyinah</a:t>
            </a:r>
            <a:r>
              <a:rPr lang="en-US" sz="3200" dirty="0" smtClean="0"/>
              <a:t>: </a:t>
            </a:r>
            <a:r>
              <a:rPr lang="en-US" sz="3200" dirty="0" err="1" smtClean="0"/>
              <a:t>Ayat</a:t>
            </a:r>
            <a:r>
              <a:rPr lang="en-US" sz="3200" dirty="0" smtClean="0"/>
              <a:t> 1-5 – </a:t>
            </a:r>
            <a:br>
              <a:rPr lang="en-US" sz="3200" dirty="0" smtClean="0"/>
            </a:br>
            <a:r>
              <a:rPr lang="en-US" sz="3200" dirty="0" smtClean="0"/>
              <a:t>The </a:t>
            </a:r>
            <a:r>
              <a:rPr lang="en-US" sz="3200" dirty="0"/>
              <a:t>People of the Book and the Idolaters</a:t>
            </a:r>
            <a:endParaRPr lang="en-US" sz="3200" dirty="0"/>
          </a:p>
        </p:txBody>
      </p:sp>
      <p:pic>
        <p:nvPicPr>
          <p:cNvPr id="6" name="Content Placeholder 5"/>
          <p:cNvPicPr>
            <a:picLocks noGrp="1" noChangeAspect="1"/>
          </p:cNvPicPr>
          <p:nvPr>
            <p:ph idx="1"/>
          </p:nvPr>
        </p:nvPicPr>
        <p:blipFill>
          <a:blip r:embed="rId2"/>
          <a:stretch>
            <a:fillRect/>
          </a:stretch>
        </p:blipFill>
        <p:spPr>
          <a:xfrm>
            <a:off x="2313709" y="1690688"/>
            <a:ext cx="7924800" cy="4837118"/>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8</a:t>
            </a:fld>
            <a:endParaRPr lang="en-US"/>
          </a:p>
        </p:txBody>
      </p:sp>
    </p:spTree>
    <p:extLst>
      <p:ext uri="{BB962C8B-B14F-4D97-AF65-F5344CB8AC3E}">
        <p14:creationId xmlns:p14="http://schemas.microsoft.com/office/powerpoint/2010/main" val="3528585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4293"/>
          </a:xfrm>
        </p:spPr>
        <p:txBody>
          <a:bodyPr>
            <a:normAutofit/>
          </a:bodyPr>
          <a:lstStyle/>
          <a:p>
            <a:r>
              <a:rPr lang="en-US" sz="3200" dirty="0"/>
              <a:t>Tafseer of Surah al-</a:t>
            </a:r>
            <a:r>
              <a:rPr lang="en-US" sz="3200" dirty="0" err="1"/>
              <a:t>Bayyinah</a:t>
            </a:r>
            <a:r>
              <a:rPr lang="en-US" sz="3200" dirty="0"/>
              <a:t>: </a:t>
            </a:r>
            <a:r>
              <a:rPr lang="en-US" sz="3200" dirty="0" err="1"/>
              <a:t>Ayat</a:t>
            </a:r>
            <a:r>
              <a:rPr lang="en-US" sz="3200" dirty="0"/>
              <a:t> 1-5 – </a:t>
            </a:r>
            <a:br>
              <a:rPr lang="en-US" sz="3200" dirty="0"/>
            </a:br>
            <a:r>
              <a:rPr lang="en-US" sz="3200" dirty="0"/>
              <a:t>The People of the Book and the Idolaters</a:t>
            </a:r>
            <a:endParaRPr lang="en-US" sz="3200" dirty="0"/>
          </a:p>
        </p:txBody>
      </p:sp>
      <p:sp>
        <p:nvSpPr>
          <p:cNvPr id="4" name="Date Placeholder 3"/>
          <p:cNvSpPr>
            <a:spLocks noGrp="1"/>
          </p:cNvSpPr>
          <p:nvPr>
            <p:ph type="dt" sz="half" idx="10"/>
          </p:nvPr>
        </p:nvSpPr>
        <p:spPr/>
        <p:txBody>
          <a:bodyPr/>
          <a:lstStyle/>
          <a:p>
            <a:fld id="{2D9057BC-CE48-CD4C-AF3D-B9C2E384CD7B}" type="datetime1">
              <a:rPr lang="en-CA" smtClean="0"/>
              <a:t>2021-01-24</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9</a:t>
            </a:fld>
            <a:endParaRPr lang="en-US"/>
          </a:p>
        </p:txBody>
      </p:sp>
      <p:sp>
        <p:nvSpPr>
          <p:cNvPr id="3" name="Content Placeholder 2"/>
          <p:cNvSpPr>
            <a:spLocks noGrp="1"/>
          </p:cNvSpPr>
          <p:nvPr>
            <p:ph idx="1"/>
          </p:nvPr>
        </p:nvSpPr>
        <p:spPr>
          <a:xfrm>
            <a:off x="838200" y="1579418"/>
            <a:ext cx="10515600" cy="5181600"/>
          </a:xfrm>
        </p:spPr>
        <p:txBody>
          <a:bodyPr>
            <a:normAutofit fontScale="55000" lnSpcReduction="20000"/>
          </a:bodyPr>
          <a:lstStyle/>
          <a:p>
            <a:r>
              <a:rPr lang="en-US" b="1" i="1" dirty="0">
                <a:solidFill>
                  <a:srgbClr val="006600"/>
                </a:solidFill>
              </a:rPr>
              <a:t>Those who disbelieve among the People of the Scripture and the Polytheists were not apart until the Clear Evidence came to them. A messenger from Allah reciting purified scriptures. Containing valuable writings</a:t>
            </a:r>
            <a:r>
              <a:rPr lang="en-US" b="1" i="1" dirty="0" smtClean="0">
                <a:solidFill>
                  <a:srgbClr val="006600"/>
                </a:solidFill>
              </a:rPr>
              <a:t>.</a:t>
            </a:r>
          </a:p>
          <a:p>
            <a:r>
              <a:rPr lang="en-US" dirty="0">
                <a:solidFill>
                  <a:srgbClr val="006600"/>
                </a:solidFill>
              </a:rPr>
              <a:t>The purpose behind sending a messenger with clear evidence </a:t>
            </a:r>
            <a:r>
              <a:rPr lang="en-US" dirty="0"/>
              <a:t>is stated here. It was essentially </a:t>
            </a:r>
            <a:r>
              <a:rPr lang="en-US" dirty="0">
                <a:solidFill>
                  <a:srgbClr val="006600"/>
                </a:solidFill>
              </a:rPr>
              <a:t>to free people from the deception of incorrect beliefs</a:t>
            </a:r>
            <a:r>
              <a:rPr lang="en-US" dirty="0"/>
              <a:t>. </a:t>
            </a:r>
            <a:r>
              <a:rPr lang="en-US" b="1" i="1" dirty="0">
                <a:solidFill>
                  <a:srgbClr val="006600"/>
                </a:solidFill>
              </a:rPr>
              <a:t>"Those who rejected belief" </a:t>
            </a:r>
            <a:r>
              <a:rPr lang="en-US" dirty="0"/>
              <a:t>were people who had ignored and concealed the </a:t>
            </a:r>
            <a:r>
              <a:rPr lang="en-US" dirty="0" smtClean="0"/>
              <a:t>truth. </a:t>
            </a:r>
            <a:r>
              <a:rPr lang="en-US" dirty="0"/>
              <a:t>The Qur'ān uses the term </a:t>
            </a:r>
            <a:r>
              <a:rPr lang="en-US" b="1" dirty="0">
                <a:solidFill>
                  <a:srgbClr val="006600"/>
                </a:solidFill>
              </a:rPr>
              <a:t>"People of the Scripture" (</a:t>
            </a:r>
            <a:r>
              <a:rPr lang="en-US" b="1" dirty="0" err="1">
                <a:solidFill>
                  <a:srgbClr val="006600"/>
                </a:solidFill>
              </a:rPr>
              <a:t>Ahl</a:t>
            </a:r>
            <a:r>
              <a:rPr lang="en-US" b="1" dirty="0">
                <a:solidFill>
                  <a:srgbClr val="006600"/>
                </a:solidFill>
              </a:rPr>
              <a:t> al-</a:t>
            </a:r>
            <a:r>
              <a:rPr lang="en-US" b="1" dirty="0" err="1">
                <a:solidFill>
                  <a:srgbClr val="006600"/>
                </a:solidFill>
              </a:rPr>
              <a:t>Kitāb</a:t>
            </a:r>
            <a:r>
              <a:rPr lang="en-US" b="1" dirty="0">
                <a:solidFill>
                  <a:srgbClr val="006600"/>
                </a:solidFill>
              </a:rPr>
              <a:t>) </a:t>
            </a:r>
            <a:r>
              <a:rPr lang="en-US" dirty="0"/>
              <a:t>when referring to followers of the monotheistic faiths that preceded the </a:t>
            </a:r>
            <a:r>
              <a:rPr lang="en-US" dirty="0" err="1"/>
              <a:t>prophethood</a:t>
            </a:r>
            <a:r>
              <a:rPr lang="en-US" dirty="0"/>
              <a:t> of </a:t>
            </a:r>
            <a:r>
              <a:rPr lang="en-US" dirty="0" err="1"/>
              <a:t>Muḥammad</a:t>
            </a:r>
            <a:r>
              <a:rPr lang="en-US" dirty="0"/>
              <a:t> (</a:t>
            </a:r>
            <a:r>
              <a:rPr lang="en-US" dirty="0" err="1"/>
              <a:t>pbuh</a:t>
            </a:r>
            <a:r>
              <a:rPr lang="en-US" dirty="0"/>
              <a:t>) in particular, the </a:t>
            </a:r>
            <a:r>
              <a:rPr lang="en-US" dirty="0">
                <a:solidFill>
                  <a:srgbClr val="006600"/>
                </a:solidFill>
              </a:rPr>
              <a:t>Jews and Christians</a:t>
            </a:r>
            <a:r>
              <a:rPr lang="en-US" dirty="0"/>
              <a:t>. Both groups had deviated from the original teachings of Allah's religion as revealed to His </a:t>
            </a:r>
            <a:r>
              <a:rPr lang="en-US" dirty="0" smtClean="0"/>
              <a:t>messengers. </a:t>
            </a:r>
            <a:r>
              <a:rPr lang="en-US" dirty="0"/>
              <a:t>The </a:t>
            </a:r>
            <a:r>
              <a:rPr lang="en-US" b="1" dirty="0">
                <a:solidFill>
                  <a:srgbClr val="006600"/>
                </a:solidFill>
              </a:rPr>
              <a:t>polytheists (</a:t>
            </a:r>
            <a:r>
              <a:rPr lang="en-US" b="1" dirty="0" err="1">
                <a:solidFill>
                  <a:srgbClr val="006600"/>
                </a:solidFill>
              </a:rPr>
              <a:t>mushrikeen</a:t>
            </a:r>
            <a:r>
              <a:rPr lang="en-US" b="1" dirty="0">
                <a:solidFill>
                  <a:srgbClr val="006600"/>
                </a:solidFill>
              </a:rPr>
              <a:t>)</a:t>
            </a:r>
            <a:r>
              <a:rPr lang="en-US" dirty="0"/>
              <a:t> </a:t>
            </a:r>
            <a:r>
              <a:rPr lang="en-US" dirty="0" smtClean="0"/>
              <a:t>were the </a:t>
            </a:r>
            <a:r>
              <a:rPr lang="en-US" b="1" dirty="0"/>
              <a:t>pagans and idol worshippers</a:t>
            </a:r>
            <a:r>
              <a:rPr lang="en-US" dirty="0"/>
              <a:t>. Shirk can mean the worship of anything other than Allah, associating partners with Him, invoking other than Him, attributing His characteristics to others beside Him, or obeying others instead of Him. A polytheist (</a:t>
            </a:r>
            <a:r>
              <a:rPr lang="en-US" dirty="0" err="1"/>
              <a:t>mushrik</a:t>
            </a:r>
            <a:r>
              <a:rPr lang="en-US" dirty="0"/>
              <a:t>) may believe in Allah but does not worship Him alone; while </a:t>
            </a:r>
            <a:r>
              <a:rPr lang="en-US" dirty="0">
                <a:solidFill>
                  <a:srgbClr val="006600"/>
                </a:solidFill>
              </a:rPr>
              <a:t>acknowledging Allah as the Creator, he worships idols </a:t>
            </a:r>
            <a:r>
              <a:rPr lang="en-US" dirty="0"/>
              <a:t>or other created beings. Shirk is a form of </a:t>
            </a:r>
            <a:r>
              <a:rPr lang="en-US" dirty="0" err="1">
                <a:solidFill>
                  <a:srgbClr val="006600"/>
                </a:solidFill>
              </a:rPr>
              <a:t>kufr</a:t>
            </a:r>
            <a:r>
              <a:rPr lang="en-US" dirty="0">
                <a:solidFill>
                  <a:srgbClr val="006600"/>
                </a:solidFill>
              </a:rPr>
              <a:t> (unbelief</a:t>
            </a:r>
            <a:r>
              <a:rPr lang="en-US" dirty="0" smtClean="0">
                <a:solidFill>
                  <a:srgbClr val="006600"/>
                </a:solidFill>
              </a:rPr>
              <a:t>).</a:t>
            </a:r>
          </a:p>
          <a:p>
            <a:r>
              <a:rPr lang="en-US" dirty="0"/>
              <a:t>The meaning of </a:t>
            </a:r>
            <a:r>
              <a:rPr lang="en-US" b="1" i="1" dirty="0" err="1">
                <a:solidFill>
                  <a:srgbClr val="006600"/>
                </a:solidFill>
              </a:rPr>
              <a:t>bayyinah</a:t>
            </a:r>
            <a:r>
              <a:rPr lang="en-US" dirty="0">
                <a:solidFill>
                  <a:srgbClr val="006600"/>
                </a:solidFill>
              </a:rPr>
              <a:t> is clear evidence, indication or proof</a:t>
            </a:r>
            <a:r>
              <a:rPr lang="en-US" dirty="0"/>
              <a:t>, prophet </a:t>
            </a:r>
            <a:r>
              <a:rPr lang="en-US" dirty="0" err="1"/>
              <a:t>Muḥammad</a:t>
            </a:r>
            <a:r>
              <a:rPr lang="en-US" dirty="0"/>
              <a:t> (</a:t>
            </a:r>
            <a:r>
              <a:rPr lang="en-US" dirty="0" err="1"/>
              <a:t>pbuh</a:t>
            </a:r>
            <a:r>
              <a:rPr lang="en-US" dirty="0"/>
              <a:t>) was appointed and sent to convey and clarify the Creator's final message, in order to provide mankind with guidance for as long as the earth endures. </a:t>
            </a:r>
            <a:r>
              <a:rPr lang="en-US" dirty="0">
                <a:solidFill>
                  <a:srgbClr val="006600"/>
                </a:solidFill>
              </a:rPr>
              <a:t>The </a:t>
            </a:r>
            <a:r>
              <a:rPr lang="en-US" b="1" dirty="0">
                <a:solidFill>
                  <a:srgbClr val="006600"/>
                </a:solidFill>
              </a:rPr>
              <a:t>Messenger (</a:t>
            </a:r>
            <a:r>
              <a:rPr lang="en-US" b="1" dirty="0" err="1">
                <a:solidFill>
                  <a:srgbClr val="006600"/>
                </a:solidFill>
              </a:rPr>
              <a:t>pbuh</a:t>
            </a:r>
            <a:r>
              <a:rPr lang="en-US" b="1" dirty="0">
                <a:solidFill>
                  <a:srgbClr val="006600"/>
                </a:solidFill>
              </a:rPr>
              <a:t>) was himself al-</a:t>
            </a:r>
            <a:r>
              <a:rPr lang="en-US" b="1" dirty="0" err="1">
                <a:solidFill>
                  <a:srgbClr val="006600"/>
                </a:solidFill>
              </a:rPr>
              <a:t>Bayyinah</a:t>
            </a:r>
            <a:r>
              <a:rPr lang="en-US" dirty="0">
                <a:solidFill>
                  <a:srgbClr val="006600"/>
                </a:solidFill>
              </a:rPr>
              <a:t>, the clear evidence, who was sent as a mercy to all mankind, reciting purified scriptures</a:t>
            </a:r>
            <a:r>
              <a:rPr lang="en-US" dirty="0"/>
              <a:t> – purified from every kind of polytheism and falsehood that had been introduced by men into religion. </a:t>
            </a:r>
            <a:r>
              <a:rPr lang="en-US" b="1" i="1" dirty="0">
                <a:solidFill>
                  <a:srgbClr val="006600"/>
                </a:solidFill>
              </a:rPr>
              <a:t>Containing valuable </a:t>
            </a:r>
            <a:r>
              <a:rPr lang="en-US" b="1" i="1" dirty="0" smtClean="0">
                <a:solidFill>
                  <a:srgbClr val="006600"/>
                </a:solidFill>
              </a:rPr>
              <a:t>writings. </a:t>
            </a:r>
            <a:r>
              <a:rPr lang="en-US" dirty="0" smtClean="0"/>
              <a:t>The </a:t>
            </a:r>
            <a:r>
              <a:rPr lang="en-US" dirty="0"/>
              <a:t>word, </a:t>
            </a:r>
            <a:r>
              <a:rPr lang="en-US" b="1" i="1" dirty="0" err="1">
                <a:solidFill>
                  <a:srgbClr val="006600"/>
                </a:solidFill>
              </a:rPr>
              <a:t>kutub</a:t>
            </a:r>
            <a:r>
              <a:rPr lang="en-US" b="1" i="1" dirty="0">
                <a:solidFill>
                  <a:srgbClr val="006600"/>
                </a:solidFill>
              </a:rPr>
              <a:t> (pl. of </a:t>
            </a:r>
            <a:r>
              <a:rPr lang="en-US" b="1" i="1" dirty="0" err="1">
                <a:solidFill>
                  <a:srgbClr val="006600"/>
                </a:solidFill>
              </a:rPr>
              <a:t>kitāb</a:t>
            </a:r>
            <a:r>
              <a:rPr lang="en-US" b="1" i="1" dirty="0">
                <a:solidFill>
                  <a:srgbClr val="006600"/>
                </a:solidFill>
              </a:rPr>
              <a:t>) </a:t>
            </a:r>
            <a:r>
              <a:rPr lang="en-US" dirty="0">
                <a:solidFill>
                  <a:srgbClr val="006600"/>
                </a:solidFill>
              </a:rPr>
              <a:t>which means writings or books</a:t>
            </a:r>
            <a:r>
              <a:rPr lang="en-US" dirty="0"/>
              <a:t>, is used to refer to the rulings and laws which Allah revealed in the Qur'ān. </a:t>
            </a:r>
            <a:endParaRPr lang="en-US" dirty="0">
              <a:solidFill>
                <a:srgbClr val="006600"/>
              </a:solidFill>
            </a:endParaRPr>
          </a:p>
          <a:p>
            <a:endParaRPr lang="en-US" dirty="0"/>
          </a:p>
        </p:txBody>
      </p:sp>
    </p:spTree>
    <p:extLst>
      <p:ext uri="{BB962C8B-B14F-4D97-AF65-F5344CB8AC3E}">
        <p14:creationId xmlns:p14="http://schemas.microsoft.com/office/powerpoint/2010/main" val="110906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12609</TotalTime>
  <Words>3121</Words>
  <Application>Microsoft Office PowerPoint</Application>
  <PresentationFormat>Widescreen</PresentationFormat>
  <Paragraphs>136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Simplified Arabic</vt:lpstr>
      <vt:lpstr>Office Theme</vt:lpstr>
      <vt:lpstr>TAFSEER</vt:lpstr>
      <vt:lpstr>Agenda</vt:lpstr>
      <vt:lpstr>Tafseer of Surah al-Qadr </vt:lpstr>
      <vt:lpstr>Tafseer of Surah al-Qadr </vt:lpstr>
      <vt:lpstr>Tafseer of Surah al-Qadr </vt:lpstr>
      <vt:lpstr>Tafseer of Surah al-Qadr </vt:lpstr>
      <vt:lpstr>    </vt:lpstr>
      <vt:lpstr>Tafseer of Surah al-Bayyinah: Ayat 1-5 –  The People of the Book and the Idolaters</vt:lpstr>
      <vt:lpstr>Tafseer of Surah al-Bayyinah: Ayat 1-5 –  The People of the Book and the Idolaters</vt:lpstr>
      <vt:lpstr>  </vt:lpstr>
      <vt:lpstr>    </vt:lpstr>
      <vt:lpstr>     </vt:lpstr>
      <vt:lpstr>Tafseer of Surah az-Zalzalah </vt:lpstr>
      <vt:lpstr>    </vt:lpstr>
      <vt:lpstr>    </vt:lpstr>
      <vt:lpstr>Tafseer of Surah al-’Adiyaat </vt:lpstr>
      <vt:lpstr>Tafseer of Surah al-’Adiyaat: Ayah 1 – 6  -  Ungratefulness of Man and His Zeal for Wealth</vt:lpstr>
      <vt:lpstr>Tafseer of Surah al-’Adiyaat: Ayah 1 – 6  -  Ungratefulness of Man and His Zeal for Wealth</vt:lpstr>
      <vt:lpstr>Tafseer of Surah al-’Adiyaat: Ayah 7 – 11 -  The Threat about the Hereafter</vt:lpstr>
      <vt:lpstr>Tafseer of Surah al-’Adiyaat: Ayah 7 – 11 -  The Threat about the Hereafter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BOSNA</cp:lastModifiedBy>
  <cp:revision>387</cp:revision>
  <cp:lastPrinted>2020-09-25T21:55:00Z</cp:lastPrinted>
  <dcterms:created xsi:type="dcterms:W3CDTF">2020-09-13T16:40:33Z</dcterms:created>
  <dcterms:modified xsi:type="dcterms:W3CDTF">2021-01-24T17:37:31Z</dcterms:modified>
</cp:coreProperties>
</file>