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5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7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8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9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97" r:id="rId17"/>
    <p:sldId id="311" r:id="rId18"/>
    <p:sldId id="312" r:id="rId19"/>
    <p:sldId id="299" r:id="rId20"/>
    <p:sldId id="317" r:id="rId21"/>
    <p:sldId id="318" r:id="rId22"/>
    <p:sldId id="319" r:id="rId23"/>
    <p:sldId id="320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778"/>
  </p:normalViewPr>
  <p:slideViewPr>
    <p:cSldViewPr snapToGrid="0" snapToObjects="1">
      <p:cViewPr varScale="1">
        <p:scale>
          <a:sx n="71" d="100"/>
          <a:sy n="71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9">331 1</inkml:trace>
  <inkml:trace contextRef="#ctx0" brushRef="#br0" timeOffset="1929.46">331 1</inkml:trace>
  <inkml:trace contextRef="#ctx0" brushRef="#br0" timeOffset="2378.95">331 1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9">1 0</inkml:trace>
  <inkml:trace contextRef="#ctx0" brushRef="#br0" timeOffset="1085.2">1 0</inkml:trace>
  <inkml:trace contextRef="#ctx0" brushRef="#br0" timeOffset="1470.6599">1 0</inkml:trace>
  <inkml:trace contextRef="#ctx0" brushRef="#br0" timeOffset="2584.27">279 75</inkml:trace>
  <inkml:trace contextRef="#ctx0" brushRef="#br0" timeOffset="2982.99">279 75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757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01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2063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276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94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995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624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76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793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0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46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06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48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6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38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2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9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9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 smtClean="0"/>
              <a:t>تجويد  </a:t>
            </a:r>
            <a:r>
              <a:rPr lang="ar-KW" sz="1800" b="1" dirty="0" smtClean="0"/>
              <a:t>18</a:t>
            </a:r>
            <a:r>
              <a:rPr lang="ar-SA" sz="1800" b="1" dirty="0" smtClean="0"/>
              <a:t>2</a:t>
            </a:r>
            <a:r>
              <a:rPr lang="ar-KW" sz="1800" b="1" dirty="0" smtClean="0"/>
              <a:t> </a:t>
            </a:r>
            <a:r>
              <a:rPr lang="ar-SA" sz="1800" b="1" dirty="0" smtClean="0"/>
              <a:t>– </a:t>
            </a:r>
            <a:r>
              <a:rPr lang="ar-SA" sz="1800" b="1" dirty="0"/>
              <a:t>مادة </a:t>
            </a:r>
            <a:r>
              <a:rPr lang="ar-KW" sz="1800" b="1" dirty="0" smtClean="0"/>
              <a:t>التجويد </a:t>
            </a:r>
            <a:r>
              <a:rPr lang="ar-SA" sz="1800" b="1" dirty="0" smtClean="0"/>
              <a:t>– </a:t>
            </a:r>
            <a:r>
              <a:rPr lang="ar-SA" sz="1800" b="1" dirty="0"/>
              <a:t>المحاضرة </a:t>
            </a:r>
            <a:r>
              <a:rPr lang="ar-SA" sz="1800" b="1" dirty="0" smtClean="0"/>
              <a:t>الأولى – الفصل الثاني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2021-02-26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2021-02-26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2021-02-26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2021-02-26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2021-02-26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2021-02-26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2021-02-26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36.xml"/><Relationship Id="rId7" Type="http://schemas.openxmlformats.org/officeDocument/2006/relationships/customXml" Target="../ink/ink37.xml"/><Relationship Id="rId12" Type="http://schemas.openxmlformats.org/officeDocument/2006/relationships/customXml" Target="../ink/ink40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39.xml"/><Relationship Id="rId9" Type="http://schemas.openxmlformats.org/officeDocument/2006/relationships/customXml" Target="../ink/ink38.xml"/><Relationship Id="rId14" Type="http://schemas.openxmlformats.org/officeDocument/2006/relationships/customXml" Target="../ink/ink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43.xml"/><Relationship Id="rId7" Type="http://schemas.openxmlformats.org/officeDocument/2006/relationships/customXml" Target="../ink/ink44.xml"/><Relationship Id="rId12" Type="http://schemas.openxmlformats.org/officeDocument/2006/relationships/customXml" Target="../ink/ink47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46.xml"/><Relationship Id="rId9" Type="http://schemas.openxmlformats.org/officeDocument/2006/relationships/customXml" Target="../ink/ink45.xml"/><Relationship Id="rId14" Type="http://schemas.openxmlformats.org/officeDocument/2006/relationships/customXml" Target="../ink/ink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50.xml"/><Relationship Id="rId7" Type="http://schemas.openxmlformats.org/officeDocument/2006/relationships/customXml" Target="../ink/ink51.xml"/><Relationship Id="rId12" Type="http://schemas.openxmlformats.org/officeDocument/2006/relationships/customXml" Target="../ink/ink54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53.xml"/><Relationship Id="rId9" Type="http://schemas.openxmlformats.org/officeDocument/2006/relationships/customXml" Target="../ink/ink52.xml"/><Relationship Id="rId14" Type="http://schemas.openxmlformats.org/officeDocument/2006/relationships/customXml" Target="../ink/ink5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57.xml"/><Relationship Id="rId7" Type="http://schemas.openxmlformats.org/officeDocument/2006/relationships/customXml" Target="../ink/ink58.xml"/><Relationship Id="rId12" Type="http://schemas.openxmlformats.org/officeDocument/2006/relationships/customXml" Target="../ink/ink61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60.xml"/><Relationship Id="rId9" Type="http://schemas.openxmlformats.org/officeDocument/2006/relationships/customXml" Target="../ink/ink59.xml"/><Relationship Id="rId14" Type="http://schemas.openxmlformats.org/officeDocument/2006/relationships/customXml" Target="../ink/ink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4.xml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8.xml"/><Relationship Id="rId7" Type="http://schemas.openxmlformats.org/officeDocument/2006/relationships/customXml" Target="../ink/ink9.xml"/><Relationship Id="rId12" Type="http://schemas.openxmlformats.org/officeDocument/2006/relationships/customXml" Target="../ink/ink12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11.xml"/><Relationship Id="rId9" Type="http://schemas.openxmlformats.org/officeDocument/2006/relationships/customXml" Target="../ink/ink10.xml"/><Relationship Id="rId1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15.xml"/><Relationship Id="rId7" Type="http://schemas.openxmlformats.org/officeDocument/2006/relationships/customXml" Target="../ink/ink16.xml"/><Relationship Id="rId12" Type="http://schemas.openxmlformats.org/officeDocument/2006/relationships/customXml" Target="../ink/ink19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18.xml"/><Relationship Id="rId9" Type="http://schemas.openxmlformats.org/officeDocument/2006/relationships/customXml" Target="../ink/ink17.xml"/><Relationship Id="rId14" Type="http://schemas.openxmlformats.org/officeDocument/2006/relationships/customXml" Target="../ink/ink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22.xml"/><Relationship Id="rId7" Type="http://schemas.openxmlformats.org/officeDocument/2006/relationships/customXml" Target="../ink/ink23.xml"/><Relationship Id="rId12" Type="http://schemas.openxmlformats.org/officeDocument/2006/relationships/customXml" Target="../ink/ink26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25.xml"/><Relationship Id="rId9" Type="http://schemas.openxmlformats.org/officeDocument/2006/relationships/customXml" Target="../ink/ink24.xml"/><Relationship Id="rId14" Type="http://schemas.openxmlformats.org/officeDocument/2006/relationships/customXml" Target="../ink/ink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5.jpeg"/><Relationship Id="rId3" Type="http://schemas.openxmlformats.org/officeDocument/2006/relationships/customXml" Target="../ink/ink29.xml"/><Relationship Id="rId7" Type="http://schemas.openxmlformats.org/officeDocument/2006/relationships/customXml" Target="../ink/ink30.xml"/><Relationship Id="rId12" Type="http://schemas.openxmlformats.org/officeDocument/2006/relationships/customXml" Target="../ink/ink33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32.xml"/><Relationship Id="rId9" Type="http://schemas.openxmlformats.org/officeDocument/2006/relationships/customXml" Target="../ink/ink31.xml"/><Relationship Id="rId14" Type="http://schemas.openxmlformats.org/officeDocument/2006/relationships/customXml" Target="../ink/ink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7290"/>
            <a:ext cx="9144000" cy="1077074"/>
          </a:xfrm>
        </p:spPr>
        <p:txBody>
          <a:bodyPr/>
          <a:lstStyle/>
          <a:p>
            <a:r>
              <a:rPr lang="ar-SA" dirty="0" smtClean="0"/>
              <a:t>أحكام وآداب ومراتب التلاوة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 smtClean="0"/>
              <a:t>هاله رجب</a:t>
            </a: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14235-1DE1-9F49-9245-B11AEED7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065F-1338-AD4E-B903-5D61FB6BDB5C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70CC7B-69F3-EA46-AFE9-BC65DF8D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744148" y="3447217"/>
            <a:ext cx="8666487" cy="2031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2000" b="1" dirty="0"/>
          </a:p>
          <a:p>
            <a:pPr lvl="0"/>
            <a:r>
              <a:rPr lang="en-US" sz="2000" b="1" dirty="0"/>
              <a:t>6. It is considered repugnant to </a:t>
            </a:r>
            <a:r>
              <a:rPr lang="en-US" sz="2000" b="1" dirty="0">
                <a:solidFill>
                  <a:srgbClr val="FF0000"/>
                </a:solidFill>
              </a:rPr>
              <a:t>hang portraits or sheets </a:t>
            </a:r>
            <a:r>
              <a:rPr lang="en-US" sz="2000" b="1" dirty="0"/>
              <a:t>on which the Quranic verses are transcribed.</a:t>
            </a:r>
            <a:endParaRPr lang="en-CA" sz="20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According </a:t>
            </a:r>
            <a:r>
              <a:rPr lang="en-US" sz="1600" b="1" dirty="0"/>
              <a:t>to Imam al-Nawawi in his book, “</a:t>
            </a:r>
            <a:r>
              <a:rPr lang="en-US" sz="1600" b="1" i="1" dirty="0"/>
              <a:t>al-</a:t>
            </a:r>
            <a:r>
              <a:rPr lang="en-US" sz="1600" b="1" i="1" dirty="0" err="1"/>
              <a:t>Tibyyan</a:t>
            </a:r>
            <a:r>
              <a:rPr lang="en-US" sz="1600" b="1" i="1" dirty="0"/>
              <a:t> fi </a:t>
            </a:r>
            <a:r>
              <a:rPr lang="en-US" sz="1600" b="1" i="1" dirty="0" err="1"/>
              <a:t>Adab</a:t>
            </a:r>
            <a:r>
              <a:rPr lang="en-US" sz="1600" b="1" i="1" dirty="0"/>
              <a:t> </a:t>
            </a:r>
            <a:r>
              <a:rPr lang="en-US" sz="1600" b="1" i="1" dirty="0" err="1"/>
              <a:t>hamalt</a:t>
            </a:r>
            <a:r>
              <a:rPr lang="en-US" sz="1600" b="1" i="1" dirty="0"/>
              <a:t> al-Quran (The Clear Book of the Rules of Etiquette which should be followed by the People Who Carry the Quran</a:t>
            </a:r>
            <a:r>
              <a:rPr lang="en-US" sz="1600" b="1" dirty="0"/>
              <a:t>)” </a:t>
            </a:r>
          </a:p>
          <a:p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13C51B-DCA7-4071-A1E6-719E3974D7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37604" y="2134628"/>
            <a:ext cx="6954698" cy="9805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3725" y="796874"/>
            <a:ext cx="679114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الأحكام الفقهية المتعلقة بالقرآن الكريم وقراءته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8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" y="2119745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16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3987" y="3591319"/>
            <a:ext cx="9454893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lvl="0"/>
            <a:r>
              <a:rPr lang="en-US" sz="2000" b="1" dirty="0"/>
              <a:t>7. It is recommended for the person who is reciting the Quran</a:t>
            </a:r>
            <a:r>
              <a:rPr lang="en-US" sz="2000" b="1" dirty="0">
                <a:solidFill>
                  <a:srgbClr val="FF0000"/>
                </a:solidFill>
              </a:rPr>
              <a:t>, to make a supplication (</a:t>
            </a:r>
            <a:r>
              <a:rPr lang="en-US" sz="2000" b="1" i="1" dirty="0" err="1">
                <a:solidFill>
                  <a:srgbClr val="FF0000"/>
                </a:solidFill>
              </a:rPr>
              <a:t>dou’a</a:t>
            </a:r>
            <a:r>
              <a:rPr lang="en-US" sz="2000" b="1" dirty="0">
                <a:solidFill>
                  <a:srgbClr val="FF0000"/>
                </a:solidFill>
              </a:rPr>
              <a:t>) after finishing the recitation</a:t>
            </a:r>
            <a:r>
              <a:rPr lang="en-US" sz="2000" b="1" dirty="0"/>
              <a:t>. One can ask Allah (SWT) whatever he/she wishes. The Prophet (PBUH) said, “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Whoever recited the Quran, should use his recitation to ask Allah (SWT) (of His favor), because there will come a time, where people will use their recitation to ask people (favors)</a:t>
            </a:r>
            <a:r>
              <a:rPr lang="en-US" sz="2000" b="1" dirty="0"/>
              <a:t>.”    </a:t>
            </a:r>
            <a:endParaRPr lang="en-CA" sz="2000" b="1" dirty="0"/>
          </a:p>
          <a:p>
            <a:endParaRPr lang="en-US" sz="2000" b="1" dirty="0" smtClean="0"/>
          </a:p>
          <a:p>
            <a:r>
              <a:rPr lang="en-US" sz="1400" b="1" dirty="0" smtClean="0"/>
              <a:t>Narrated </a:t>
            </a:r>
            <a:r>
              <a:rPr lang="en-US" sz="1400" b="1" dirty="0"/>
              <a:t>by ‘Imran ibn Husain and reported by Ahmed</a:t>
            </a:r>
          </a:p>
          <a:p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116345-116A-4082-80B3-D6FC6BBFC6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7665" y="1763126"/>
            <a:ext cx="9273815" cy="1692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3725" y="796874"/>
            <a:ext cx="679114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الأحكام الفقهية المتعلقة بالقرآن الكريم وقراءته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8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" y="2119745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25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103987" y="3863922"/>
            <a:ext cx="9454893" cy="19082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2000" b="1" dirty="0"/>
          </a:p>
          <a:p>
            <a:pPr lvl="0"/>
            <a:r>
              <a:rPr lang="en-US" sz="2000" b="1" dirty="0"/>
              <a:t>8. When the reciter approaches the end of the Quran, there is no harm in </a:t>
            </a:r>
            <a:r>
              <a:rPr lang="en-US" sz="2000" b="1" dirty="0">
                <a:solidFill>
                  <a:srgbClr val="FF0000"/>
                </a:solidFill>
              </a:rPr>
              <a:t>inviting the family to recite the last portion of the Quran together</a:t>
            </a:r>
            <a:r>
              <a:rPr lang="en-US" sz="2000" b="1" dirty="0"/>
              <a:t> with them. They can make the </a:t>
            </a:r>
            <a:r>
              <a:rPr lang="en-US" sz="2000" b="1" dirty="0">
                <a:solidFill>
                  <a:srgbClr val="FF0000"/>
                </a:solidFill>
              </a:rPr>
              <a:t>supplication</a:t>
            </a:r>
            <a:r>
              <a:rPr lang="en-US" sz="2000" b="1" dirty="0"/>
              <a:t> for completion of the recitation together. </a:t>
            </a:r>
            <a:r>
              <a:rPr lang="en-US" sz="2000" b="1" dirty="0" err="1"/>
              <a:t>Thabet</a:t>
            </a:r>
            <a:r>
              <a:rPr lang="en-US" sz="2000" b="1" dirty="0"/>
              <a:t> al-</a:t>
            </a:r>
            <a:r>
              <a:rPr lang="en-US" sz="2000" b="1" dirty="0" err="1"/>
              <a:t>Bunani</a:t>
            </a:r>
            <a:r>
              <a:rPr lang="en-US" sz="2000" b="1" dirty="0"/>
              <a:t> said that, “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Anas ibn Malek used to gather his family to recite with them the last portion of the Quran</a:t>
            </a:r>
            <a:r>
              <a:rPr lang="en-US" sz="2000" b="1" dirty="0"/>
              <a:t>.”  </a:t>
            </a:r>
          </a:p>
          <a:p>
            <a:pPr lvl="0"/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A51028-7E96-492D-A32B-2752C693B1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16000" y="1984964"/>
            <a:ext cx="9360620" cy="16684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3725" y="796874"/>
            <a:ext cx="679114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الأحكام الفقهية المتعلقة بالقرآن الكريم وقراءته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8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" y="2119745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3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070847" y="3577281"/>
            <a:ext cx="9812175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9. </a:t>
            </a:r>
            <a:r>
              <a:rPr lang="en-US" sz="2000" b="1" dirty="0">
                <a:solidFill>
                  <a:srgbClr val="FF0000"/>
                </a:solidFill>
              </a:rPr>
              <a:t>Teaching the Quran and memorizing it is a collective </a:t>
            </a:r>
            <a:r>
              <a:rPr lang="en-US" sz="2000" b="1" dirty="0" smtClean="0">
                <a:solidFill>
                  <a:srgbClr val="FF0000"/>
                </a:solidFill>
              </a:rPr>
              <a:t>duty</a:t>
            </a:r>
            <a:r>
              <a:rPr lang="en-US" sz="2000" b="1" dirty="0" smtClean="0"/>
              <a:t> </a:t>
            </a:r>
            <a:r>
              <a:rPr lang="en-US" sz="2000" b="1" dirty="0"/>
              <a:t>for the nation, so that there will be always a group who memorized the Quran to transmit it generation after generation. This is also a way to keep the Quran intact free of any changes or corruption. </a:t>
            </a:r>
            <a:endParaRPr lang="en-US" sz="2000" b="1" dirty="0" smtClean="0"/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The </a:t>
            </a:r>
            <a:r>
              <a:rPr lang="en-US" b="1" dirty="0"/>
              <a:t>collective duty is a duty that needs to performed, however, it does not have to be performed by every and each one in the community. If the duty has been completed by a group then the whole community is rewarded, but if was not completed then the whole community will bear the sin.</a:t>
            </a:r>
            <a:endParaRPr lang="en-CA" b="1" dirty="0"/>
          </a:p>
          <a:p>
            <a:endParaRPr lang="en-US" sz="2000" b="1" dirty="0" smtClean="0"/>
          </a:p>
          <a:p>
            <a:r>
              <a:rPr lang="en-US" sz="1400" b="1" dirty="0" smtClean="0"/>
              <a:t>Sheikh </a:t>
            </a:r>
            <a:r>
              <a:rPr lang="en-US" sz="1400" b="1" dirty="0"/>
              <a:t>‘</a:t>
            </a:r>
            <a:r>
              <a:rPr lang="en-US" sz="1400" b="1" dirty="0" err="1"/>
              <a:t>Attiyya</a:t>
            </a:r>
            <a:r>
              <a:rPr lang="en-US" sz="1400" b="1" dirty="0"/>
              <a:t> </a:t>
            </a:r>
            <a:r>
              <a:rPr lang="en-US" sz="1400" b="1" dirty="0" err="1"/>
              <a:t>Qable</a:t>
            </a:r>
            <a:r>
              <a:rPr lang="en-US" sz="1400" b="1" dirty="0"/>
              <a:t> Nasr, </a:t>
            </a:r>
            <a:r>
              <a:rPr lang="en-US" sz="1400" b="1" i="1" dirty="0"/>
              <a:t>“</a:t>
            </a:r>
            <a:r>
              <a:rPr lang="en-US" sz="1400" b="1" i="1" dirty="0" err="1"/>
              <a:t>Ghayat</a:t>
            </a:r>
            <a:r>
              <a:rPr lang="en-US" sz="1400" b="1" i="1" dirty="0"/>
              <a:t> al-</a:t>
            </a:r>
            <a:r>
              <a:rPr lang="en-US" sz="1400" b="1" i="1" dirty="0" err="1"/>
              <a:t>Mureed</a:t>
            </a:r>
            <a:r>
              <a:rPr lang="en-US" sz="1400" b="1" i="1" dirty="0"/>
              <a:t> fi ‘</a:t>
            </a:r>
            <a:r>
              <a:rPr lang="en-US" sz="1400" b="1" i="1" dirty="0" err="1"/>
              <a:t>ilm</a:t>
            </a:r>
            <a:r>
              <a:rPr lang="en-US" sz="1400" b="1" i="1" dirty="0"/>
              <a:t> al-</a:t>
            </a:r>
            <a:r>
              <a:rPr lang="en-US" sz="1400" b="1" i="1" dirty="0" err="1"/>
              <a:t>Tajweed</a:t>
            </a:r>
            <a:r>
              <a:rPr lang="en-US" sz="1400" b="1" i="1" dirty="0"/>
              <a:t> (The Ultimate objective of the student of </a:t>
            </a:r>
            <a:r>
              <a:rPr lang="en-US" sz="1400" b="1" i="1" dirty="0" err="1"/>
              <a:t>Tajweed</a:t>
            </a:r>
            <a:r>
              <a:rPr lang="en-US" sz="1400" b="1" i="1" dirty="0"/>
              <a:t>)”</a:t>
            </a:r>
            <a:endParaRPr lang="en-CA" sz="1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F75854-542C-4CA9-98E6-24BDA2CBCF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16173" y="1731878"/>
            <a:ext cx="9452372" cy="16699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3725" y="796874"/>
            <a:ext cx="679114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الأحكام الفقهية المتعلقة بالقرآن الكريم وقراءته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8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" y="2119745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1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34030" y="520595"/>
            <a:ext cx="432392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الحذر من هجر القرآن الكريم</a:t>
            </a:r>
            <a:endParaRPr lang="ar-KW" sz="2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9439" y="843760"/>
            <a:ext cx="447996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FF00"/>
                </a:solidFill>
              </a:rPr>
              <a:t>Warning against Abandoning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625249"/>
            <a:ext cx="6494929" cy="42780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It has been ordained that </a:t>
            </a:r>
            <a:r>
              <a:rPr lang="en-US" sz="1600" b="1" dirty="0">
                <a:solidFill>
                  <a:srgbClr val="FF0000"/>
                </a:solidFill>
              </a:rPr>
              <a:t>Muslims should recite the Quran regularly</a:t>
            </a:r>
            <a:r>
              <a:rPr lang="en-US" sz="1600" dirty="0"/>
              <a:t>. They should recite as much as they can, each according to his/her own ability. This has been illustrated by Quranic verses and Prophetic hadith. The Quran says, </a:t>
            </a:r>
            <a:endParaRPr lang="en-CA" sz="1600" dirty="0"/>
          </a:p>
          <a:p>
            <a:r>
              <a:rPr lang="en-US" sz="1600" dirty="0"/>
              <a:t> </a:t>
            </a:r>
            <a:endParaRPr lang="en-CA" sz="16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“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Recite what has been revealed to you of the Book, and establish regular prayer. Prayer prohibits indecencies and evil.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And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remembrance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of God is greater.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And God knows what you do</a:t>
            </a:r>
            <a:r>
              <a:rPr lang="en-US" sz="1600" b="1" i="1" dirty="0"/>
              <a:t>.”</a:t>
            </a:r>
            <a:r>
              <a:rPr lang="en-US" sz="1600" i="1" dirty="0"/>
              <a:t> </a:t>
            </a:r>
            <a:r>
              <a:rPr lang="en-US" sz="1200" i="1" dirty="0"/>
              <a:t>(al-‘</a:t>
            </a:r>
            <a:r>
              <a:rPr lang="en-US" sz="1200" i="1" dirty="0" err="1"/>
              <a:t>Ankabut</a:t>
            </a:r>
            <a:r>
              <a:rPr lang="en-US" sz="1200" i="1" dirty="0"/>
              <a:t>: 45) </a:t>
            </a:r>
            <a:endParaRPr lang="en-CA" sz="12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“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And recite that which has been revealed to you of the Book of your Lord.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None can change His words, and you will not a refuge other than Him</a:t>
            </a:r>
            <a:r>
              <a:rPr lang="en-US" sz="1600" b="1" i="1" dirty="0"/>
              <a:t>.”</a:t>
            </a:r>
            <a:r>
              <a:rPr lang="en-US" sz="1600" i="1" dirty="0"/>
              <a:t> (al-</a:t>
            </a:r>
            <a:r>
              <a:rPr lang="en-US" sz="1600" i="1" dirty="0" err="1"/>
              <a:t>Kahf</a:t>
            </a:r>
            <a:r>
              <a:rPr lang="en-US" sz="1600" i="1" dirty="0"/>
              <a:t>: 27)</a:t>
            </a:r>
            <a:endParaRPr lang="en-CA" sz="16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i="1" dirty="0"/>
              <a:t>“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 (Muhammad) am commanded only to serve the Lord of this land which He has hallowed, and to whom belong all things. And I am commanded to be of those who submit (to Him), and to recite the Quran</a:t>
            </a:r>
            <a:r>
              <a:rPr lang="en-US" sz="1600" b="1" i="1" dirty="0"/>
              <a:t>.</a:t>
            </a:r>
            <a:r>
              <a:rPr lang="en-US" sz="1600" i="1" dirty="0"/>
              <a:t>”  (al-</a:t>
            </a:r>
            <a:r>
              <a:rPr lang="en-US" sz="1600" i="1" dirty="0" err="1"/>
              <a:t>Naml</a:t>
            </a:r>
            <a:r>
              <a:rPr lang="en-US" sz="1600" i="1" dirty="0"/>
              <a:t>: 91-92)</a:t>
            </a:r>
            <a:endParaRPr lang="en-CA" sz="16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i="1" dirty="0"/>
              <a:t>“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Then the Messenger will say, ‘My Lord, my people took this Quran as a forsaken thing</a:t>
            </a:r>
            <a:r>
              <a:rPr lang="en-US" sz="1600" b="1" i="1" dirty="0"/>
              <a:t>.’”</a:t>
            </a:r>
            <a:r>
              <a:rPr lang="en-US" sz="1600" dirty="0"/>
              <a:t> (al-Furqan: 30) </a:t>
            </a:r>
            <a:endParaRPr lang="en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09CEB6-AD20-436A-9333-4DC8E820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30" y="1243870"/>
            <a:ext cx="5292131" cy="515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319272" y="555020"/>
            <a:ext cx="3914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QA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هجر القرآن الكريم</a:t>
            </a:r>
            <a:endParaRPr lang="ar-KW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5308" y="555408"/>
            <a:ext cx="360590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Forms of forsaking the Quran</a:t>
            </a:r>
            <a:endParaRPr lang="ar-KW" sz="20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182" y="1696141"/>
            <a:ext cx="5519524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busy oneself with something and </a:t>
            </a:r>
            <a:r>
              <a:rPr lang="en-US" sz="2000" b="1" dirty="0">
                <a:solidFill>
                  <a:srgbClr val="FF0000"/>
                </a:solidFill>
              </a:rPr>
              <a:t>not pay attention to the Quran while it is being recited</a:t>
            </a:r>
            <a:r>
              <a:rPr lang="en-US" sz="2000" dirty="0"/>
              <a:t>; or to speak loudly while someone is reciting, so no one can hear the recitation.</a:t>
            </a:r>
            <a:endParaRPr lang="en-CA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FF0000"/>
                </a:solidFill>
              </a:rPr>
              <a:t>disbelieve</a:t>
            </a:r>
            <a:r>
              <a:rPr lang="en-US" sz="2000" dirty="0"/>
              <a:t> in the Quran.</a:t>
            </a:r>
            <a:endParaRPr lang="en-CA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FF0000"/>
                </a:solidFill>
              </a:rPr>
              <a:t>discontinue reciting </a:t>
            </a:r>
            <a:r>
              <a:rPr lang="en-US" sz="2000" dirty="0"/>
              <a:t>the Quran and </a:t>
            </a:r>
            <a:r>
              <a:rPr lang="en-US" sz="2000" b="1" dirty="0">
                <a:solidFill>
                  <a:srgbClr val="FF0000"/>
                </a:solidFill>
              </a:rPr>
              <a:t>reflecting</a:t>
            </a:r>
            <a:r>
              <a:rPr lang="en-US" sz="2000" dirty="0"/>
              <a:t> on its meaning.</a:t>
            </a:r>
            <a:endParaRPr lang="en-CA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To disregard the injunctions of the Quran in conducting the daily transactions. Thus, </a:t>
            </a:r>
            <a:r>
              <a:rPr lang="en-US" sz="2000" b="1" dirty="0">
                <a:solidFill>
                  <a:srgbClr val="FF0000"/>
                </a:solidFill>
              </a:rPr>
              <a:t>one quits complying by its rules</a:t>
            </a:r>
            <a:r>
              <a:rPr lang="en-US" sz="2000" dirty="0"/>
              <a:t>.</a:t>
            </a:r>
            <a:endParaRPr lang="en-CA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To disregard its injunctions in </a:t>
            </a:r>
            <a:r>
              <a:rPr lang="en-US" sz="2000" b="1" dirty="0">
                <a:solidFill>
                  <a:srgbClr val="FF0000"/>
                </a:solidFill>
              </a:rPr>
              <a:t>deciding what is right and what is wrong</a:t>
            </a:r>
            <a:r>
              <a:rPr lang="en-US" sz="2000" dirty="0"/>
              <a:t>.</a:t>
            </a:r>
            <a:endParaRPr lang="en-CA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To abandon it as a </a:t>
            </a:r>
            <a:r>
              <a:rPr lang="en-US" sz="2000" b="1" dirty="0">
                <a:solidFill>
                  <a:srgbClr val="FF0000"/>
                </a:solidFill>
              </a:rPr>
              <a:t>tool for healing</a:t>
            </a:r>
            <a:r>
              <a:rPr lang="en-US" sz="2000" dirty="0"/>
              <a:t>.</a:t>
            </a:r>
            <a:endParaRPr lang="en-CA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FF0000"/>
                </a:solidFill>
              </a:rPr>
              <a:t>listen to music and songs </a:t>
            </a:r>
            <a:r>
              <a:rPr lang="en-US" sz="2000" dirty="0"/>
              <a:t>instead of listening to the Quran</a:t>
            </a:r>
            <a:r>
              <a:rPr lang="en-US" sz="2000" dirty="0" smtClean="0"/>
              <a:t>.</a:t>
            </a:r>
            <a:endParaRPr lang="en-CA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F38991-5C0D-417E-BE7A-BBA4062AE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46" y="1192012"/>
            <a:ext cx="5971134" cy="52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0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4564" y="2061848"/>
            <a:ext cx="6585692" cy="34470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KW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60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آداب تلاوة القرآن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Etiquettes </a:t>
            </a:r>
            <a:endParaRPr lang="ar-SA" sz="6000" b="1" dirty="0" smtClean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Quran recitation</a:t>
            </a:r>
            <a:endParaRPr lang="ar-KW" sz="6000" b="1" dirty="0" smtClean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KW" b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395920" y="645308"/>
            <a:ext cx="3214960" cy="40011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Quran student </a:t>
            </a:r>
            <a:r>
              <a:rPr lang="fr-F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Etiquette</a:t>
            </a:r>
            <a:endParaRPr lang="en-CA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1552911"/>
            <a:ext cx="7279774" cy="5047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have a </a:t>
            </a:r>
            <a:r>
              <a:rPr lang="en-US" b="1" dirty="0">
                <a:solidFill>
                  <a:srgbClr val="FF0000"/>
                </a:solidFill>
              </a:rPr>
              <a:t>sincere intention </a:t>
            </a:r>
            <a:r>
              <a:rPr lang="en-US" dirty="0"/>
              <a:t>to learn Quran for the sake of Allah (SWT)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cleanse his/her heart and purify it </a:t>
            </a:r>
            <a:r>
              <a:rPr lang="en-US" dirty="0"/>
              <a:t>from distractions and sins. 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start at an early age</a:t>
            </a:r>
            <a:r>
              <a:rPr lang="en-US" dirty="0"/>
              <a:t>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take the opportunity of any available time </a:t>
            </a:r>
            <a:r>
              <a:rPr lang="en-US" dirty="0"/>
              <a:t>to learn the Quran.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learners should </a:t>
            </a:r>
            <a:r>
              <a:rPr lang="en-US" b="1" dirty="0">
                <a:solidFill>
                  <a:srgbClr val="FF0000"/>
                </a:solidFill>
              </a:rPr>
              <a:t>love for their brothers and sisters</a:t>
            </a:r>
            <a:r>
              <a:rPr lang="en-US" dirty="0"/>
              <a:t> what they love for themselves.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show respect to his teacher</a:t>
            </a:r>
            <a:r>
              <a:rPr lang="en-US" dirty="0"/>
              <a:t>, even if the teacher was older than him/her.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respect his/her Quran teacher and his/her prominence</a:t>
            </a:r>
            <a:r>
              <a:rPr lang="en-US" dirty="0"/>
              <a:t>. </a:t>
            </a:r>
            <a:r>
              <a:rPr lang="en-US" sz="1400" dirty="0"/>
              <a:t>Al-</a:t>
            </a:r>
            <a:r>
              <a:rPr lang="en-US" sz="1400" dirty="0" err="1"/>
              <a:t>Rabee</a:t>
            </a:r>
            <a:r>
              <a:rPr lang="en-US" sz="1400" dirty="0"/>
              <a:t>’, the student of al-</a:t>
            </a:r>
            <a:r>
              <a:rPr lang="en-US" sz="1400" dirty="0" err="1"/>
              <a:t>Shafi’i</a:t>
            </a:r>
            <a:r>
              <a:rPr lang="en-US" sz="1400" dirty="0"/>
              <a:t> (may Allah have mercy on both of them) said, “I did not have the guts to drink water while al-</a:t>
            </a:r>
            <a:r>
              <a:rPr lang="en-US" sz="1400" dirty="0" err="1"/>
              <a:t>Shafi’i</a:t>
            </a:r>
            <a:r>
              <a:rPr lang="en-US" sz="1400" dirty="0"/>
              <a:t> was looking.”</a:t>
            </a:r>
            <a:endParaRPr lang="en-CA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resist any feeling of despair</a:t>
            </a:r>
            <a:r>
              <a:rPr lang="en-US" dirty="0"/>
              <a:t> if it is taking him long to learn. The Prophet (PBUH) said, “</a:t>
            </a:r>
            <a:r>
              <a:rPr lang="en-US" i="1" dirty="0"/>
              <a:t>Knowledge is earned by learning</a:t>
            </a:r>
            <a:r>
              <a:rPr lang="en-US" dirty="0"/>
              <a:t>, …”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learner should </a:t>
            </a:r>
            <a:r>
              <a:rPr lang="en-US" b="1" dirty="0">
                <a:solidFill>
                  <a:srgbClr val="FF0000"/>
                </a:solidFill>
              </a:rPr>
              <a:t>consult an easy to use interpretation of the Quran</a:t>
            </a:r>
            <a:r>
              <a:rPr lang="en-US" dirty="0"/>
              <a:t>, to understand the meaning of the verses he/she wants to memorize.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898A45-7B36-4196-A77D-6517943F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775" y="430306"/>
            <a:ext cx="4582142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959224" y="471330"/>
            <a:ext cx="4980464" cy="40011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Etiquette of listening and reciting the Quran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188259" y="1574142"/>
            <a:ext cx="6751429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face toward the Qibla </a:t>
            </a:r>
            <a:r>
              <a:rPr lang="en-US" dirty="0"/>
              <a:t>as a much as one can.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brush his/her teeth</a:t>
            </a:r>
            <a:r>
              <a:rPr lang="en-US" dirty="0"/>
              <a:t>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be in a </a:t>
            </a:r>
            <a:r>
              <a:rPr lang="en-US" b="1" dirty="0">
                <a:solidFill>
                  <a:srgbClr val="FF0000"/>
                </a:solidFill>
              </a:rPr>
              <a:t>state of ritual cleanliness </a:t>
            </a:r>
            <a:r>
              <a:rPr lang="en-US" dirty="0"/>
              <a:t>and should make and maintain ablution. 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wear clean clothes </a:t>
            </a:r>
            <a:r>
              <a:rPr lang="en-US" dirty="0"/>
              <a:t>and his </a:t>
            </a:r>
            <a:r>
              <a:rPr lang="en-US" b="1" dirty="0">
                <a:solidFill>
                  <a:srgbClr val="FF0000"/>
                </a:solidFill>
              </a:rPr>
              <a:t>body should be clean</a:t>
            </a:r>
            <a:r>
              <a:rPr lang="en-US" dirty="0"/>
              <a:t>.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try to use a nice voice</a:t>
            </a:r>
            <a:r>
              <a:rPr lang="en-US" dirty="0"/>
              <a:t>. 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One should </a:t>
            </a:r>
            <a:r>
              <a:rPr lang="en-US" b="1" dirty="0">
                <a:solidFill>
                  <a:srgbClr val="FF0000"/>
                </a:solidFill>
              </a:rPr>
              <a:t>react emotionally to the verses </a:t>
            </a:r>
            <a:r>
              <a:rPr lang="en-US" dirty="0"/>
              <a:t>he/she reading. </a:t>
            </a:r>
            <a:r>
              <a:rPr lang="en-US" sz="1200" dirty="0"/>
              <a:t>When he recites verses about paradise, he should ask Allah (SWT) to make paradise his/her abode. When he recites verses about Hellfire, he should ask Allah (SWT) to save him from it. Whenever he recites a verse in which Allah (SWT) is being praised, he should praise Allah (SWT). </a:t>
            </a:r>
            <a:endParaRPr lang="en-US" sz="1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should </a:t>
            </a:r>
            <a:r>
              <a:rPr lang="en-US" b="1" dirty="0">
                <a:solidFill>
                  <a:srgbClr val="FF0000"/>
                </a:solidFill>
              </a:rPr>
              <a:t>recite humbly and reflect on the verses </a:t>
            </a:r>
            <a:r>
              <a:rPr lang="en-US" dirty="0"/>
              <a:t>being read. </a:t>
            </a:r>
            <a:r>
              <a:rPr lang="en-US" sz="1600" dirty="0"/>
              <a:t>He/she may weep and if they cannot, they should simulate weeping. This opens the breast and enlighten the heart of the reciter. 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should </a:t>
            </a:r>
            <a:r>
              <a:rPr lang="en-US" b="1" dirty="0">
                <a:solidFill>
                  <a:srgbClr val="FF0000"/>
                </a:solidFill>
              </a:rPr>
              <a:t>look at the verses being read in the </a:t>
            </a:r>
            <a:r>
              <a:rPr lang="en-US" b="1" dirty="0" err="1">
                <a:solidFill>
                  <a:srgbClr val="FF0000"/>
                </a:solidFill>
              </a:rPr>
              <a:t>Mushaf</a:t>
            </a:r>
            <a:r>
              <a:rPr lang="en-US" dirty="0"/>
              <a:t>. Reading from the </a:t>
            </a:r>
            <a:r>
              <a:rPr lang="en-US" i="1" dirty="0" err="1"/>
              <a:t>Mushaf</a:t>
            </a:r>
            <a:r>
              <a:rPr lang="en-US" dirty="0"/>
              <a:t> is in itself an act of worship.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should </a:t>
            </a:r>
            <a:r>
              <a:rPr lang="en-US" b="1" dirty="0">
                <a:solidFill>
                  <a:srgbClr val="FF0000"/>
                </a:solidFill>
              </a:rPr>
              <a:t>continue to listen intently to the recitation </a:t>
            </a:r>
            <a:r>
              <a:rPr lang="en-US" dirty="0"/>
              <a:t>of the Quran until the recitation is completed, </a:t>
            </a:r>
            <a:r>
              <a:rPr lang="en-US" sz="1600" dirty="0"/>
              <a:t>“</a:t>
            </a:r>
            <a:r>
              <a:rPr lang="en-US" sz="1600" b="1" i="1" dirty="0"/>
              <a:t>And when the Qur'an is recited, listen to it and pay heed that you may receive mercy.</a:t>
            </a:r>
            <a:r>
              <a:rPr lang="en-US" sz="1600" i="1" dirty="0"/>
              <a:t>” </a:t>
            </a:r>
            <a:r>
              <a:rPr lang="en-US" sz="1200" dirty="0"/>
              <a:t>(al-</a:t>
            </a:r>
            <a:r>
              <a:rPr lang="en-US" sz="1200" dirty="0" err="1"/>
              <a:t>A’raf</a:t>
            </a:r>
            <a:r>
              <a:rPr lang="en-US" sz="1200" dirty="0"/>
              <a:t>: 204</a:t>
            </a:r>
            <a:r>
              <a:rPr lang="en-US" sz="1200" dirty="0" smtClean="0"/>
              <a:t>)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ED8F06-EA97-4F35-821D-F05E201C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711" y="309494"/>
            <a:ext cx="4920472" cy="60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7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778" y="2126718"/>
            <a:ext cx="6624700" cy="181588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4000" b="1" dirty="0" smtClean="0">
                <a:solidFill>
                  <a:srgbClr val="FF0000"/>
                </a:solidFill>
              </a:rPr>
              <a:t>مراتب </a:t>
            </a:r>
            <a:r>
              <a:rPr lang="ar-SA" sz="4000" b="1" dirty="0" smtClean="0">
                <a:solidFill>
                  <a:srgbClr val="FF0000"/>
                </a:solidFill>
              </a:rPr>
              <a:t>تلاوة القرآن</a:t>
            </a:r>
            <a:endParaRPr lang="ar-KW" sz="4000" b="1" dirty="0" smtClean="0">
              <a:solidFill>
                <a:srgbClr val="FF0000"/>
              </a:solidFill>
            </a:endParaRPr>
          </a:p>
          <a:p>
            <a:pPr lvl="0"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Levels (Pace </a:t>
            </a:r>
            <a:r>
              <a:rPr lang="en-US" sz="3200" b="1" dirty="0">
                <a:solidFill>
                  <a:srgbClr val="FF0000"/>
                </a:solidFill>
              </a:rPr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Ranks)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of Quran recitation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E6213F-BB81-D944-B8CE-65805947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409" y="979660"/>
            <a:ext cx="7712455" cy="4124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2800" b="1" dirty="0">
                <a:solidFill>
                  <a:srgbClr val="FF0000"/>
                </a:solidFill>
              </a:rPr>
              <a:t>د. هاله </a:t>
            </a:r>
            <a:r>
              <a:rPr lang="ar-JO" sz="2800" b="1" dirty="0" smtClean="0">
                <a:solidFill>
                  <a:srgbClr val="FF0000"/>
                </a:solidFill>
              </a:rPr>
              <a:t>رجب</a:t>
            </a:r>
            <a:endParaRPr lang="ar-KW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ar-JO" sz="1800" b="1" dirty="0" smtClean="0"/>
              <a:t>إجازة </a:t>
            </a:r>
            <a:r>
              <a:rPr lang="ar-JO" sz="1800" b="1" dirty="0"/>
              <a:t>قراءة وإقراء في قراءات </a:t>
            </a:r>
            <a:r>
              <a:rPr lang="ar-JO" sz="1800" b="1" dirty="0">
                <a:solidFill>
                  <a:srgbClr val="C00000"/>
                </a:solidFill>
              </a:rPr>
              <a:t>عاصم وقالون وابن كثير وأبو جعفر </a:t>
            </a:r>
            <a:r>
              <a:rPr lang="ar-JO" sz="1800" b="1" dirty="0"/>
              <a:t>من طريقي الشاطبية والدرة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>
                <a:solidFill>
                  <a:srgbClr val="C00000"/>
                </a:solidFill>
              </a:rPr>
              <a:t>4 دبلومات </a:t>
            </a:r>
            <a:r>
              <a:rPr lang="ar-JO" sz="1800" b="1" dirty="0"/>
              <a:t>في الدراسات الإسلامية - أكاديمية سماحة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/>
              <a:t>شهادة </a:t>
            </a:r>
            <a:r>
              <a:rPr lang="ar-JO" sz="1800" b="1" dirty="0">
                <a:solidFill>
                  <a:srgbClr val="C00000"/>
                </a:solidFill>
              </a:rPr>
              <a:t>دار القرآن الكريم </a:t>
            </a:r>
            <a:r>
              <a:rPr lang="ar-JO" sz="1800" b="1" dirty="0"/>
              <a:t>(تعادل الثانوية الأزهرية) – الكويت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/>
              <a:t>شهادة </a:t>
            </a:r>
            <a:r>
              <a:rPr lang="ar-JO" sz="1800" b="1" dirty="0">
                <a:solidFill>
                  <a:srgbClr val="C00000"/>
                </a:solidFill>
              </a:rPr>
              <a:t>معهد الأترجة </a:t>
            </a:r>
            <a:r>
              <a:rPr lang="ar-JO" sz="1800" b="1" dirty="0"/>
              <a:t>لعلوم القرآن الكريم - الكويت 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KW" sz="1800" b="1" dirty="0">
                <a:solidFill>
                  <a:srgbClr val="C00000"/>
                </a:solidFill>
              </a:rPr>
              <a:t>دكتوراه المايكروبيولوجي </a:t>
            </a:r>
            <a:r>
              <a:rPr lang="ar-SA" sz="1800" b="1" dirty="0"/>
              <a:t>– كلية العلوم – جامعة الأزهر 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>
                <a:solidFill>
                  <a:srgbClr val="C00000"/>
                </a:solidFill>
              </a:rPr>
              <a:t>خبرة</a:t>
            </a:r>
            <a:r>
              <a:rPr lang="ar-JO" sz="1800" b="1" dirty="0"/>
              <a:t> في التدريس الأكاديمي والشرعي لأكثر من 18 عاماً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ar-JO" sz="1800" b="1" dirty="0">
                <a:solidFill>
                  <a:srgbClr val="C00000"/>
                </a:solidFill>
              </a:rPr>
              <a:t>مؤسس ومدير 3 مؤسسات تعليمية إسلامية بكندا </a:t>
            </a:r>
            <a:r>
              <a:rPr lang="ar-JO" sz="1800" b="1" dirty="0"/>
              <a:t>(مركز الأترجة</a:t>
            </a:r>
            <a:r>
              <a:rPr lang="ar-KW" sz="1800" b="1" dirty="0"/>
              <a:t> للدراسات القرآنية</a:t>
            </a:r>
            <a:r>
              <a:rPr lang="ar-JO" sz="1800" b="1" dirty="0"/>
              <a:t>) و (شركة أكاديمية آيات) و (مؤسسة آيات الخيرية)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7128"/>
            <a:ext cx="3053210" cy="30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8246" y="432389"/>
            <a:ext cx="5105184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000" b="1" dirty="0" smtClean="0">
                <a:solidFill>
                  <a:srgbClr val="FF0000"/>
                </a:solidFill>
              </a:rPr>
              <a:t>مراتب </a:t>
            </a:r>
            <a:r>
              <a:rPr lang="ar-SA" sz="2000" b="1" dirty="0" smtClean="0">
                <a:solidFill>
                  <a:srgbClr val="FF0000"/>
                </a:solidFill>
              </a:rPr>
              <a:t>تلاوة القرآن</a:t>
            </a:r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Levels (Pace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Ranks) of Quran recitation</a:t>
            </a:r>
            <a:endParaRPr lang="ar-KW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HP\Desktop\القرآن حياتي\Pict\quran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" y="2422357"/>
            <a:ext cx="226299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2206" y="2689844"/>
            <a:ext cx="7045491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ctr" rtl="1">
              <a:spcAft>
                <a:spcPts val="1200"/>
              </a:spcAft>
              <a:buFont typeface="+mj-lt"/>
              <a:buAutoNum type="arabicPeriod"/>
            </a:pPr>
            <a:r>
              <a:rPr lang="ar-KW" sz="2400" b="1" u="sng" dirty="0">
                <a:solidFill>
                  <a:srgbClr val="FF0000"/>
                </a:solidFill>
              </a:rPr>
              <a:t>التَّرتيل</a:t>
            </a:r>
            <a:r>
              <a:rPr lang="ar-KW" sz="2400" dirty="0">
                <a:solidFill>
                  <a:srgbClr val="003192"/>
                </a:solidFill>
              </a:rPr>
              <a:t>: </a:t>
            </a:r>
            <a:endParaRPr lang="ar-KW" sz="2400" dirty="0">
              <a:solidFill>
                <a:srgbClr val="003192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ar-KW" sz="2400" b="1" u="sng" dirty="0">
                <a:solidFill>
                  <a:srgbClr val="003192"/>
                </a:solidFill>
              </a:rPr>
              <a:t>أفضل المراتب </a:t>
            </a:r>
            <a:r>
              <a:rPr lang="ar-KW" sz="2400" dirty="0">
                <a:solidFill>
                  <a:srgbClr val="003192"/>
                </a:solidFill>
              </a:rPr>
              <a:t>... {</a:t>
            </a:r>
            <a:r>
              <a:rPr lang="ar-KW" sz="24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وَرَتِّلِ الْقُرْآنَ تَرْتِيلاً</a:t>
            </a:r>
            <a:r>
              <a:rPr lang="ar-KW" sz="2400" dirty="0">
                <a:solidFill>
                  <a:srgbClr val="003192"/>
                </a:solidFill>
              </a:rPr>
              <a:t>}</a:t>
            </a:r>
            <a:r>
              <a:rPr lang="ar-KW" sz="2400" dirty="0">
                <a:solidFill>
                  <a:srgbClr val="003192"/>
                </a:solidFill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ar-KW" sz="2400" b="1" dirty="0">
                <a:solidFill>
                  <a:srgbClr val="003192"/>
                </a:solidFill>
              </a:rPr>
              <a:t>قراءة </a:t>
            </a:r>
            <a:r>
              <a:rPr lang="ar-KW" sz="2400" b="1" dirty="0">
                <a:solidFill>
                  <a:srgbClr val="003192"/>
                </a:solidFill>
              </a:rPr>
              <a:t>القرآن الكريم بِتُؤَدَةٍ وطُمأنينة مع تدبر المعاني </a:t>
            </a:r>
            <a:r>
              <a:rPr lang="ar-KW" sz="2400" b="1" dirty="0">
                <a:solidFill>
                  <a:srgbClr val="003192"/>
                </a:solidFill>
              </a:rPr>
              <a:t>ومراعاة الأحكام</a:t>
            </a:r>
          </a:p>
          <a:p>
            <a:pPr marL="457200" indent="-457200" algn="ctr">
              <a:spcAft>
                <a:spcPts val="1200"/>
              </a:spcAft>
              <a:buAutoNum type="arabicPeriod"/>
            </a:pPr>
            <a:r>
              <a:rPr lang="en-US" sz="2400" b="1" u="sng" dirty="0" err="1">
                <a:solidFill>
                  <a:srgbClr val="FF0000"/>
                </a:solidFill>
              </a:rPr>
              <a:t>Tartil</a:t>
            </a:r>
            <a:r>
              <a:rPr lang="en-US" sz="2400" dirty="0">
                <a:solidFill>
                  <a:srgbClr val="003192"/>
                </a:solidFill>
              </a:rPr>
              <a:t>: </a:t>
            </a:r>
            <a:endParaRPr lang="en-US" sz="2400" dirty="0">
              <a:solidFill>
                <a:srgbClr val="003192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400" b="1" u="sng" dirty="0">
                <a:solidFill>
                  <a:srgbClr val="003192"/>
                </a:solidFill>
              </a:rPr>
              <a:t>The </a:t>
            </a:r>
            <a:r>
              <a:rPr lang="en-US" sz="2400" b="1" u="sng" dirty="0">
                <a:solidFill>
                  <a:srgbClr val="003192"/>
                </a:solidFill>
              </a:rPr>
              <a:t>best </a:t>
            </a:r>
            <a:r>
              <a:rPr lang="en-US" sz="2400" dirty="0">
                <a:solidFill>
                  <a:srgbClr val="003192"/>
                </a:solidFill>
              </a:rPr>
              <a:t>.. </a:t>
            </a:r>
            <a:r>
              <a:rPr lang="en-US" sz="2400" b="1" dirty="0">
                <a:solidFill>
                  <a:srgbClr val="003192"/>
                </a:solidFill>
              </a:rPr>
              <a:t>"…</a:t>
            </a:r>
            <a:r>
              <a:rPr lang="en-US" sz="2400" b="1" dirty="0">
                <a:solidFill>
                  <a:srgbClr val="003192"/>
                </a:solidFill>
              </a:rPr>
              <a:t>recite the Qur’an slowly and distinctly."</a:t>
            </a: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sz="2000" b="1" dirty="0">
                <a:solidFill>
                  <a:srgbClr val="003192"/>
                </a:solidFill>
              </a:rPr>
              <a:t>The recitation is at a slow calm pace and the reciter exerts great care in order to pronounce each letter clearly, while strictly following all the rules of </a:t>
            </a:r>
            <a:r>
              <a:rPr lang="en-US" sz="2000" b="1" dirty="0" err="1">
                <a:solidFill>
                  <a:srgbClr val="003192"/>
                </a:solidFill>
              </a:rPr>
              <a:t>Tajwid</a:t>
            </a:r>
            <a:r>
              <a:rPr lang="en-US" sz="2000" b="1" dirty="0">
                <a:solidFill>
                  <a:srgbClr val="003192"/>
                </a:solidFill>
              </a:rPr>
              <a:t>, and enabling the listeners to ponder on the meaning of the words.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8230" y="1355958"/>
            <a:ext cx="6757459" cy="120032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FFFF00"/>
                </a:solidFill>
              </a:rPr>
              <a:t>للقراءة ثلاث </a:t>
            </a:r>
            <a:r>
              <a:rPr lang="ar-KW" sz="2400" b="1" dirty="0">
                <a:solidFill>
                  <a:srgbClr val="FFFF00"/>
                </a:solidFill>
              </a:rPr>
              <a:t>مراتب ... ومرتبة </a:t>
            </a:r>
            <a:r>
              <a:rPr lang="ar-KW" sz="2400" b="1" dirty="0">
                <a:solidFill>
                  <a:srgbClr val="FFFF00"/>
                </a:solidFill>
              </a:rPr>
              <a:t>رابعة ذكرها بعض العلماء</a:t>
            </a:r>
            <a:r>
              <a:rPr lang="ar-KW" sz="2400" b="1" dirty="0">
                <a:solidFill>
                  <a:srgbClr val="FFFF00"/>
                </a:solidFill>
              </a:rPr>
              <a:t>:</a:t>
            </a:r>
          </a:p>
          <a:p>
            <a:pPr algn="ctr" rtl="0"/>
            <a:r>
              <a:rPr lang="en-US" sz="2400" b="1" dirty="0">
                <a:solidFill>
                  <a:srgbClr val="FFFF00"/>
                </a:solidFill>
              </a:rPr>
              <a:t>The recitation of the Qur'an has three ranks, </a:t>
            </a:r>
            <a:r>
              <a:rPr lang="en-US" sz="2400" b="1" dirty="0">
                <a:solidFill>
                  <a:srgbClr val="FFFF00"/>
                </a:solidFill>
              </a:rPr>
              <a:t>but some </a:t>
            </a:r>
            <a:r>
              <a:rPr lang="en-US" sz="2400" b="1" dirty="0">
                <a:solidFill>
                  <a:srgbClr val="FFFF00"/>
                </a:solidFill>
              </a:rPr>
              <a:t>other scholars state that it has a fourth pace.  </a:t>
            </a:r>
          </a:p>
        </p:txBody>
      </p:sp>
    </p:spTree>
    <p:extLst>
      <p:ext uri="{BB962C8B-B14F-4D97-AF65-F5344CB8AC3E}">
        <p14:creationId xmlns:p14="http://schemas.microsoft.com/office/powerpoint/2010/main" val="25625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8246" y="432389"/>
            <a:ext cx="5105184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000" b="1" dirty="0" smtClean="0">
                <a:solidFill>
                  <a:srgbClr val="FF0000"/>
                </a:solidFill>
              </a:rPr>
              <a:t>مراتب </a:t>
            </a:r>
            <a:r>
              <a:rPr lang="ar-SA" sz="2000" b="1" dirty="0" smtClean="0">
                <a:solidFill>
                  <a:srgbClr val="FF0000"/>
                </a:solidFill>
              </a:rPr>
              <a:t>تلاوة القرآن</a:t>
            </a:r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Levels (Pace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Ranks) of Quran recitation</a:t>
            </a:r>
            <a:endParaRPr lang="ar-KW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HP\Desktop\القرآن حياتي\Pict\quran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" y="2422357"/>
            <a:ext cx="226299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8230" y="1355958"/>
            <a:ext cx="6757459" cy="120032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FFFF00"/>
                </a:solidFill>
              </a:rPr>
              <a:t>للقراءة ثلاث </a:t>
            </a:r>
            <a:r>
              <a:rPr lang="ar-KW" sz="2400" b="1" dirty="0">
                <a:solidFill>
                  <a:srgbClr val="FFFF00"/>
                </a:solidFill>
              </a:rPr>
              <a:t>مراتب ... ومرتبة </a:t>
            </a:r>
            <a:r>
              <a:rPr lang="ar-KW" sz="2400" b="1" dirty="0">
                <a:solidFill>
                  <a:srgbClr val="FFFF00"/>
                </a:solidFill>
              </a:rPr>
              <a:t>رابعة ذكرها بعض العلماء</a:t>
            </a:r>
            <a:r>
              <a:rPr lang="ar-KW" sz="2400" b="1" dirty="0">
                <a:solidFill>
                  <a:srgbClr val="FFFF00"/>
                </a:solidFill>
              </a:rPr>
              <a:t>:</a:t>
            </a:r>
          </a:p>
          <a:p>
            <a:pPr algn="ctr" rtl="0"/>
            <a:r>
              <a:rPr lang="en-US" sz="2400" b="1" dirty="0">
                <a:solidFill>
                  <a:srgbClr val="FFFF00"/>
                </a:solidFill>
              </a:rPr>
              <a:t>The recitation of the Qur'an has three ranks, </a:t>
            </a:r>
            <a:r>
              <a:rPr lang="en-US" sz="2400" b="1" dirty="0">
                <a:solidFill>
                  <a:srgbClr val="FFFF00"/>
                </a:solidFill>
              </a:rPr>
              <a:t>but some </a:t>
            </a:r>
            <a:r>
              <a:rPr lang="en-US" sz="2400" b="1" dirty="0">
                <a:solidFill>
                  <a:srgbClr val="FFFF00"/>
                </a:solidFill>
              </a:rPr>
              <a:t>other scholars state that it has a fourth pace.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3265" y="3011397"/>
            <a:ext cx="7045491" cy="29854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ctr" rtl="1">
              <a:spcAft>
                <a:spcPts val="1200"/>
              </a:spcAft>
              <a:buFont typeface="+mj-lt"/>
              <a:buAutoNum type="arabicPeriod" startAt="2"/>
            </a:pPr>
            <a:r>
              <a:rPr lang="ar-KW" sz="2400" b="1" u="sng" dirty="0">
                <a:solidFill>
                  <a:srgbClr val="FF0000"/>
                </a:solidFill>
              </a:rPr>
              <a:t>التَّدوير</a:t>
            </a:r>
            <a:r>
              <a:rPr lang="ar-KW" sz="2400" dirty="0">
                <a:solidFill>
                  <a:srgbClr val="003192"/>
                </a:solidFill>
              </a:rPr>
              <a:t>: </a:t>
            </a:r>
          </a:p>
          <a:p>
            <a:pPr algn="ctr"/>
            <a:r>
              <a:rPr lang="ar-KW" sz="2400" b="1" dirty="0">
                <a:solidFill>
                  <a:srgbClr val="003192"/>
                </a:solidFill>
              </a:rPr>
              <a:t>قراءة القرآن الكريم بحالة متوسطة بين الاطمئنان والسرعة</a:t>
            </a:r>
          </a:p>
          <a:p>
            <a:pPr algn="ctr"/>
            <a:r>
              <a:rPr lang="ar-KW" sz="2400" b="1" dirty="0">
                <a:solidFill>
                  <a:srgbClr val="003192"/>
                </a:solidFill>
              </a:rPr>
              <a:t>مع مراعاة الأحكام</a:t>
            </a:r>
          </a:p>
          <a:p>
            <a:pPr algn="ctr"/>
            <a:endParaRPr lang="en-US" sz="2400" b="1" dirty="0">
              <a:solidFill>
                <a:srgbClr val="003192"/>
              </a:solidFill>
            </a:endParaRPr>
          </a:p>
          <a:p>
            <a:pPr marL="457200" indent="-457200" algn="ctr">
              <a:spcAft>
                <a:spcPts val="1200"/>
              </a:spcAft>
              <a:buFont typeface="+mj-lt"/>
              <a:buAutoNum type="arabicPeriod" startAt="2"/>
            </a:pPr>
            <a:r>
              <a:rPr lang="en-US" sz="2400" b="1" u="sng" dirty="0" err="1">
                <a:solidFill>
                  <a:srgbClr val="FF0000"/>
                </a:solidFill>
              </a:rPr>
              <a:t>Tadwer</a:t>
            </a:r>
            <a:r>
              <a:rPr lang="en-US" sz="2400" dirty="0">
                <a:solidFill>
                  <a:srgbClr val="003192"/>
                </a:solidFill>
              </a:rPr>
              <a:t>: </a:t>
            </a:r>
          </a:p>
          <a:p>
            <a:pPr algn="ctr" rtl="0"/>
            <a:r>
              <a:rPr lang="en-US" sz="2400" b="1" dirty="0">
                <a:solidFill>
                  <a:srgbClr val="003192"/>
                </a:solidFill>
              </a:rPr>
              <a:t>The recitation is at a medium pace </a:t>
            </a:r>
            <a:r>
              <a:rPr lang="en-US" sz="2400" b="1" dirty="0">
                <a:solidFill>
                  <a:srgbClr val="003192"/>
                </a:solidFill>
              </a:rPr>
              <a:t>between slow &amp; fast recitation with following of the </a:t>
            </a:r>
            <a:r>
              <a:rPr lang="en-US" sz="2400" b="1" dirty="0">
                <a:solidFill>
                  <a:srgbClr val="003192"/>
                </a:solidFill>
              </a:rPr>
              <a:t>rules of </a:t>
            </a:r>
            <a:r>
              <a:rPr lang="en-US" sz="2400" b="1" i="1" dirty="0" err="1">
                <a:solidFill>
                  <a:srgbClr val="003192"/>
                </a:solidFill>
              </a:rPr>
              <a:t>Tajwid</a:t>
            </a:r>
            <a:r>
              <a:rPr lang="en-US" sz="2400" b="1" dirty="0">
                <a:solidFill>
                  <a:srgbClr val="00319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6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8246" y="432389"/>
            <a:ext cx="5105184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000" b="1" dirty="0" smtClean="0">
                <a:solidFill>
                  <a:srgbClr val="FF0000"/>
                </a:solidFill>
              </a:rPr>
              <a:t>مراتب </a:t>
            </a:r>
            <a:r>
              <a:rPr lang="ar-SA" sz="2000" b="1" dirty="0" smtClean="0">
                <a:solidFill>
                  <a:srgbClr val="FF0000"/>
                </a:solidFill>
              </a:rPr>
              <a:t>تلاوة القرآن</a:t>
            </a:r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Levels (Pace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Ranks) of Quran recitation</a:t>
            </a:r>
            <a:endParaRPr lang="ar-KW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HP\Desktop\القرآن حياتي\Pict\quran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" y="2422357"/>
            <a:ext cx="226299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8230" y="1355958"/>
            <a:ext cx="6757459" cy="120032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FFFF00"/>
                </a:solidFill>
              </a:rPr>
              <a:t>للقراءة ثلاث </a:t>
            </a:r>
            <a:r>
              <a:rPr lang="ar-KW" sz="2400" b="1" dirty="0">
                <a:solidFill>
                  <a:srgbClr val="FFFF00"/>
                </a:solidFill>
              </a:rPr>
              <a:t>مراتب ... ومرتبة </a:t>
            </a:r>
            <a:r>
              <a:rPr lang="ar-KW" sz="2400" b="1" dirty="0">
                <a:solidFill>
                  <a:srgbClr val="FFFF00"/>
                </a:solidFill>
              </a:rPr>
              <a:t>رابعة ذكرها بعض العلماء</a:t>
            </a:r>
            <a:r>
              <a:rPr lang="ar-KW" sz="2400" b="1" dirty="0">
                <a:solidFill>
                  <a:srgbClr val="FFFF00"/>
                </a:solidFill>
              </a:rPr>
              <a:t>:</a:t>
            </a:r>
          </a:p>
          <a:p>
            <a:pPr algn="ctr" rtl="0"/>
            <a:r>
              <a:rPr lang="en-US" sz="2400" b="1" dirty="0">
                <a:solidFill>
                  <a:srgbClr val="FFFF00"/>
                </a:solidFill>
              </a:rPr>
              <a:t>The recitation of the Qur'an has three ranks, </a:t>
            </a:r>
            <a:r>
              <a:rPr lang="en-US" sz="2400" b="1" dirty="0">
                <a:solidFill>
                  <a:srgbClr val="FFFF00"/>
                </a:solidFill>
              </a:rPr>
              <a:t>but some </a:t>
            </a:r>
            <a:r>
              <a:rPr lang="en-US" sz="2400" b="1" dirty="0">
                <a:solidFill>
                  <a:srgbClr val="FFFF00"/>
                </a:solidFill>
              </a:rPr>
              <a:t>other scholars state that it has a fourth pace.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9818" y="2799298"/>
            <a:ext cx="7045491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ctr" rtl="1">
              <a:spcAft>
                <a:spcPts val="1200"/>
              </a:spcAft>
              <a:buFont typeface="+mj-lt"/>
              <a:buAutoNum type="arabicPeriod" startAt="3"/>
            </a:pPr>
            <a:r>
              <a:rPr lang="ar-KW" sz="2400" b="1" u="sng" dirty="0">
                <a:solidFill>
                  <a:srgbClr val="FF0000"/>
                </a:solidFill>
              </a:rPr>
              <a:t>الحـــدر</a:t>
            </a:r>
            <a:r>
              <a:rPr lang="ar-KW" sz="2400" dirty="0">
                <a:solidFill>
                  <a:srgbClr val="003192"/>
                </a:solidFill>
              </a:rPr>
              <a:t>: </a:t>
            </a:r>
          </a:p>
          <a:p>
            <a:pPr algn="ctr"/>
            <a:r>
              <a:rPr lang="ar-KW" sz="2400" b="1" dirty="0">
                <a:solidFill>
                  <a:srgbClr val="003192"/>
                </a:solidFill>
              </a:rPr>
              <a:t>قراءة القرآن الكريم بسرعة مع مراعاة الأحكام</a:t>
            </a:r>
          </a:p>
          <a:p>
            <a:pPr algn="ctr">
              <a:spcBef>
                <a:spcPts val="1200"/>
              </a:spcBef>
            </a:pPr>
            <a:r>
              <a:rPr lang="ar-KW" sz="2000" b="1" dirty="0">
                <a:solidFill>
                  <a:srgbClr val="003192"/>
                </a:solidFill>
              </a:rPr>
              <a:t>ويحترز فيها من الإدماج ونقص المدود والغنات.</a:t>
            </a:r>
            <a:endParaRPr lang="en-US" sz="2000" b="1" dirty="0">
              <a:solidFill>
                <a:srgbClr val="003192"/>
              </a:solidFill>
            </a:endParaRPr>
          </a:p>
          <a:p>
            <a:pPr algn="ctr"/>
            <a:endParaRPr lang="en-US" sz="2400" b="1" dirty="0">
              <a:solidFill>
                <a:srgbClr val="003192"/>
              </a:solidFill>
            </a:endParaRPr>
          </a:p>
          <a:p>
            <a:pPr marL="457200" indent="-457200" algn="ctr">
              <a:spcAft>
                <a:spcPts val="1200"/>
              </a:spcAft>
              <a:buFont typeface="+mj-lt"/>
              <a:buAutoNum type="arabicPeriod" startAt="3"/>
            </a:pPr>
            <a:r>
              <a:rPr lang="en-US" sz="2400" b="1" u="sng" dirty="0" err="1">
                <a:solidFill>
                  <a:srgbClr val="FF0000"/>
                </a:solidFill>
              </a:rPr>
              <a:t>Hadr</a:t>
            </a:r>
            <a:r>
              <a:rPr lang="en-US" sz="2400" dirty="0">
                <a:solidFill>
                  <a:srgbClr val="003192"/>
                </a:solidFill>
              </a:rPr>
              <a:t>: </a:t>
            </a:r>
          </a:p>
          <a:p>
            <a:pPr algn="ctr" rtl="0"/>
            <a:r>
              <a:rPr lang="en-US" sz="2400" b="1" dirty="0">
                <a:solidFill>
                  <a:srgbClr val="003192"/>
                </a:solidFill>
              </a:rPr>
              <a:t>Quick recitation, following </a:t>
            </a:r>
            <a:r>
              <a:rPr lang="en-US" sz="2400" b="1" dirty="0">
                <a:solidFill>
                  <a:srgbClr val="003192"/>
                </a:solidFill>
              </a:rPr>
              <a:t>the rules of </a:t>
            </a:r>
            <a:r>
              <a:rPr lang="en-US" sz="2400" b="1" i="1" dirty="0" err="1">
                <a:solidFill>
                  <a:srgbClr val="003192"/>
                </a:solidFill>
              </a:rPr>
              <a:t>Tajwid</a:t>
            </a:r>
            <a:r>
              <a:rPr lang="en-US" sz="2400" b="1" dirty="0">
                <a:solidFill>
                  <a:srgbClr val="003192"/>
                </a:solidFill>
              </a:rPr>
              <a:t>. </a:t>
            </a:r>
            <a:endParaRPr lang="en-US" sz="2400" b="1" dirty="0">
              <a:solidFill>
                <a:srgbClr val="003192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003192"/>
                </a:solidFill>
              </a:rPr>
              <a:t>Take </a:t>
            </a:r>
            <a:r>
              <a:rPr lang="en-US" sz="2000" dirty="0">
                <a:solidFill>
                  <a:srgbClr val="003192"/>
                </a:solidFill>
              </a:rPr>
              <a:t>care not to mix the letters and to observe the due </a:t>
            </a:r>
            <a:r>
              <a:rPr lang="en-US" sz="2000" i="1" dirty="0" err="1">
                <a:solidFill>
                  <a:srgbClr val="003192"/>
                </a:solidFill>
              </a:rPr>
              <a:t>Mudud</a:t>
            </a:r>
            <a:r>
              <a:rPr lang="en-US" sz="2000" dirty="0">
                <a:solidFill>
                  <a:srgbClr val="003192"/>
                </a:solidFill>
              </a:rPr>
              <a:t> (</a:t>
            </a:r>
            <a:r>
              <a:rPr lang="en-US" sz="2000" i="1" dirty="0">
                <a:solidFill>
                  <a:srgbClr val="003192"/>
                </a:solidFill>
              </a:rPr>
              <a:t>elongation</a:t>
            </a:r>
            <a:r>
              <a:rPr lang="en-US" sz="2000" dirty="0">
                <a:solidFill>
                  <a:srgbClr val="003192"/>
                </a:solidFill>
              </a:rPr>
              <a:t>) </a:t>
            </a:r>
            <a:r>
              <a:rPr lang="en-US" sz="2000" dirty="0">
                <a:solidFill>
                  <a:srgbClr val="003192"/>
                </a:solidFill>
              </a:rPr>
              <a:t>and the </a:t>
            </a:r>
            <a:r>
              <a:rPr lang="en-US" sz="2000" i="1" dirty="0" err="1">
                <a:solidFill>
                  <a:srgbClr val="003192"/>
                </a:solidFill>
              </a:rPr>
              <a:t>Ghunnah</a:t>
            </a:r>
            <a:r>
              <a:rPr lang="en-US" sz="2000" dirty="0">
                <a:solidFill>
                  <a:srgbClr val="003192"/>
                </a:solidFill>
              </a:rPr>
              <a:t>. </a:t>
            </a:r>
            <a:endParaRPr lang="en-US" sz="20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8246" y="432389"/>
            <a:ext cx="5105184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000" b="1" dirty="0" smtClean="0">
                <a:solidFill>
                  <a:srgbClr val="FF0000"/>
                </a:solidFill>
              </a:rPr>
              <a:t>مراتب </a:t>
            </a:r>
            <a:r>
              <a:rPr lang="ar-SA" sz="2000" b="1" dirty="0" smtClean="0">
                <a:solidFill>
                  <a:srgbClr val="FF0000"/>
                </a:solidFill>
              </a:rPr>
              <a:t>تلاوة القرآن</a:t>
            </a:r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Levels (Pace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Ranks) of Quran recitation</a:t>
            </a:r>
            <a:endParaRPr lang="ar-KW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HP\Desktop\القرآن حياتي\Pict\quran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" y="2422357"/>
            <a:ext cx="226299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8230" y="1355958"/>
            <a:ext cx="6757459" cy="1200329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FFFF00"/>
                </a:solidFill>
              </a:rPr>
              <a:t>للقراءة ثلاث </a:t>
            </a:r>
            <a:r>
              <a:rPr lang="ar-KW" sz="2400" b="1" dirty="0">
                <a:solidFill>
                  <a:srgbClr val="FFFF00"/>
                </a:solidFill>
              </a:rPr>
              <a:t>مراتب ... ومرتبة </a:t>
            </a:r>
            <a:r>
              <a:rPr lang="ar-KW" sz="2400" b="1" dirty="0">
                <a:solidFill>
                  <a:srgbClr val="FFFF00"/>
                </a:solidFill>
              </a:rPr>
              <a:t>رابعة ذكرها بعض العلماء</a:t>
            </a:r>
            <a:r>
              <a:rPr lang="ar-KW" sz="2400" b="1" dirty="0">
                <a:solidFill>
                  <a:srgbClr val="FFFF00"/>
                </a:solidFill>
              </a:rPr>
              <a:t>:</a:t>
            </a:r>
          </a:p>
          <a:p>
            <a:pPr algn="ctr" rtl="0"/>
            <a:r>
              <a:rPr lang="en-US" sz="2400" b="1" dirty="0">
                <a:solidFill>
                  <a:srgbClr val="FFFF00"/>
                </a:solidFill>
              </a:rPr>
              <a:t>The recitation of the Qur'an has three ranks, </a:t>
            </a:r>
            <a:r>
              <a:rPr lang="en-US" sz="2400" b="1" dirty="0">
                <a:solidFill>
                  <a:srgbClr val="FFFF00"/>
                </a:solidFill>
              </a:rPr>
              <a:t>but some </a:t>
            </a:r>
            <a:r>
              <a:rPr lang="en-US" sz="2400" b="1" dirty="0">
                <a:solidFill>
                  <a:srgbClr val="FFFF00"/>
                </a:solidFill>
              </a:rPr>
              <a:t>other scholars state that it has a fourth pace.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4213" y="2771970"/>
            <a:ext cx="7045491" cy="37548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ctr" rtl="1">
              <a:spcAft>
                <a:spcPts val="1200"/>
              </a:spcAft>
              <a:buFont typeface="+mj-lt"/>
              <a:buAutoNum type="arabicPeriod" startAt="4"/>
            </a:pPr>
            <a:r>
              <a:rPr lang="ar-KW" sz="2400" b="1" u="sng" dirty="0">
                <a:solidFill>
                  <a:srgbClr val="FF0000"/>
                </a:solidFill>
              </a:rPr>
              <a:t>التحقيق</a:t>
            </a:r>
            <a:r>
              <a:rPr lang="ar-KW" sz="2400" dirty="0">
                <a:solidFill>
                  <a:srgbClr val="003192"/>
                </a:solidFill>
              </a:rPr>
              <a:t>: </a:t>
            </a:r>
          </a:p>
          <a:p>
            <a:pPr algn="ctr"/>
            <a:r>
              <a:rPr lang="ar-KW" sz="2400" b="1" dirty="0">
                <a:solidFill>
                  <a:srgbClr val="003192"/>
                </a:solidFill>
              </a:rPr>
              <a:t>قراءة القرآن بطريقة أكثر </a:t>
            </a:r>
            <a:r>
              <a:rPr lang="ar-KW" sz="2400" b="1" dirty="0">
                <a:solidFill>
                  <a:srgbClr val="003192"/>
                </a:solidFill>
              </a:rPr>
              <a:t>تؤدة، وأشد اطمئنانًا من مرتبة </a:t>
            </a:r>
            <a:r>
              <a:rPr lang="ar-KW" sz="2400" b="1" dirty="0">
                <a:solidFill>
                  <a:srgbClr val="003192"/>
                </a:solidFill>
              </a:rPr>
              <a:t>الترتيل</a:t>
            </a:r>
          </a:p>
          <a:p>
            <a:pPr algn="ctr"/>
            <a:r>
              <a:rPr lang="ar-KW" sz="2400" dirty="0">
                <a:solidFill>
                  <a:srgbClr val="003192"/>
                </a:solidFill>
              </a:rPr>
              <a:t>تستحسن </a:t>
            </a:r>
            <a:r>
              <a:rPr lang="ar-KW" sz="2400" dirty="0">
                <a:solidFill>
                  <a:srgbClr val="003192"/>
                </a:solidFill>
              </a:rPr>
              <a:t>في مقام </a:t>
            </a:r>
            <a:r>
              <a:rPr lang="ar-KW" sz="2400" b="1" u="sng" dirty="0">
                <a:solidFill>
                  <a:srgbClr val="003192"/>
                </a:solidFill>
              </a:rPr>
              <a:t>التعليم</a:t>
            </a:r>
          </a:p>
          <a:p>
            <a:pPr algn="ctr"/>
            <a:r>
              <a:rPr lang="ar-KW" sz="2000" dirty="0">
                <a:solidFill>
                  <a:srgbClr val="003192"/>
                </a:solidFill>
              </a:rPr>
              <a:t>يحترز </a:t>
            </a:r>
            <a:r>
              <a:rPr lang="ar-KW" sz="2000" dirty="0">
                <a:solidFill>
                  <a:srgbClr val="003192"/>
                </a:solidFill>
              </a:rPr>
              <a:t>معها من التمطيط والمبالغة </a:t>
            </a:r>
            <a:r>
              <a:rPr lang="ar-KW" sz="2000" dirty="0">
                <a:solidFill>
                  <a:srgbClr val="003192"/>
                </a:solidFill>
              </a:rPr>
              <a:t>في الغنات والمدود.</a:t>
            </a:r>
            <a:endParaRPr lang="en-US" sz="2000" dirty="0">
              <a:solidFill>
                <a:srgbClr val="003192"/>
              </a:solidFill>
            </a:endParaRP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400" b="1" u="sng" dirty="0" err="1">
                <a:solidFill>
                  <a:srgbClr val="FF0000"/>
                </a:solidFill>
              </a:rPr>
              <a:t>Tahkek</a:t>
            </a:r>
            <a:r>
              <a:rPr lang="en-US" sz="2400" dirty="0">
                <a:solidFill>
                  <a:srgbClr val="003192"/>
                </a:solidFill>
              </a:rPr>
              <a:t>: </a:t>
            </a:r>
          </a:p>
          <a:p>
            <a:pPr algn="ctr" rtl="0"/>
            <a:r>
              <a:rPr lang="en-US" sz="2400" b="1" dirty="0">
                <a:solidFill>
                  <a:srgbClr val="003192"/>
                </a:solidFill>
              </a:rPr>
              <a:t>Reciting </a:t>
            </a:r>
            <a:r>
              <a:rPr lang="en-US" sz="2400" b="1" dirty="0">
                <a:solidFill>
                  <a:srgbClr val="003192"/>
                </a:solidFill>
              </a:rPr>
              <a:t>the Qur'an at a pace slower and calmer than the pace observed in </a:t>
            </a:r>
            <a:r>
              <a:rPr lang="en-US" sz="2400" b="1" i="1" dirty="0" err="1">
                <a:solidFill>
                  <a:srgbClr val="003192"/>
                </a:solidFill>
              </a:rPr>
              <a:t>Tartil</a:t>
            </a:r>
            <a:r>
              <a:rPr lang="en-US" sz="2400" b="1" dirty="0">
                <a:solidFill>
                  <a:srgbClr val="003192"/>
                </a:solidFill>
              </a:rPr>
              <a:t>. </a:t>
            </a:r>
            <a:endParaRPr lang="en-US" sz="2400" b="1" dirty="0">
              <a:solidFill>
                <a:srgbClr val="003192"/>
              </a:solidFill>
            </a:endParaRPr>
          </a:p>
          <a:p>
            <a:pPr algn="ctr" rtl="0"/>
            <a:r>
              <a:rPr lang="en-US" sz="2400" dirty="0">
                <a:solidFill>
                  <a:srgbClr val="003192"/>
                </a:solidFill>
              </a:rPr>
              <a:t>It is </a:t>
            </a:r>
            <a:r>
              <a:rPr lang="en-US" sz="2400" dirty="0">
                <a:solidFill>
                  <a:srgbClr val="003192"/>
                </a:solidFill>
              </a:rPr>
              <a:t>preferred when </a:t>
            </a:r>
            <a:r>
              <a:rPr lang="en-US" sz="2400" b="1" u="sng" dirty="0">
                <a:solidFill>
                  <a:srgbClr val="003192"/>
                </a:solidFill>
              </a:rPr>
              <a:t>teaching</a:t>
            </a:r>
            <a:r>
              <a:rPr lang="en-US" sz="2400" dirty="0">
                <a:solidFill>
                  <a:srgbClr val="003192"/>
                </a:solidFill>
              </a:rPr>
              <a:t> students</a:t>
            </a:r>
            <a:r>
              <a:rPr lang="en-US" sz="2400" dirty="0">
                <a:solidFill>
                  <a:srgbClr val="003192"/>
                </a:solidFill>
              </a:rPr>
              <a:t>.</a:t>
            </a:r>
          </a:p>
          <a:p>
            <a:pPr algn="ctr" rtl="0"/>
            <a:r>
              <a:rPr lang="en-US" sz="2000" dirty="0">
                <a:solidFill>
                  <a:srgbClr val="003192"/>
                </a:solidFill>
              </a:rPr>
              <a:t>Beware </a:t>
            </a:r>
            <a:r>
              <a:rPr lang="en-US" sz="2000" dirty="0">
                <a:solidFill>
                  <a:srgbClr val="003192"/>
                </a:solidFill>
              </a:rPr>
              <a:t>of exaggerating when reciting any elongation.</a:t>
            </a:r>
          </a:p>
        </p:txBody>
      </p:sp>
    </p:spTree>
    <p:extLst>
      <p:ext uri="{BB962C8B-B14F-4D97-AF65-F5344CB8AC3E}">
        <p14:creationId xmlns:p14="http://schemas.microsoft.com/office/powerpoint/2010/main" val="34312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KW" dirty="0" smtClean="0"/>
              <a:t>عناصر المحاضرة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E6213F-BB81-D944-B8CE-65805947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16" y="1825625"/>
            <a:ext cx="5815884" cy="3184257"/>
          </a:xfrm>
        </p:spPr>
        <p:txBody>
          <a:bodyPr>
            <a:noAutofit/>
          </a:bodyPr>
          <a:lstStyle/>
          <a:p>
            <a: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أحكام التلاوة</a:t>
            </a:r>
            <a:endParaRPr lang="ar-KW" sz="3600" b="1" dirty="0" smtClean="0"/>
          </a:p>
          <a:p>
            <a: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آداب التلاوة</a:t>
            </a:r>
            <a:endParaRPr lang="ar-KW" sz="3600" b="1" dirty="0" smtClean="0"/>
          </a:p>
          <a:p>
            <a: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مراتب التلاوة</a:t>
            </a:r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4" descr="Qura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34" y="2176955"/>
            <a:ext cx="2371725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أحكام تلاوة القرآن</a:t>
            </a:r>
            <a:b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</a:t>
            </a:r>
            <a:b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 Quran recitation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2021-02-26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24635" y="3771589"/>
            <a:ext cx="9514016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1. It is recommended that the person would </a:t>
            </a:r>
            <a:r>
              <a:rPr lang="en-US" sz="2000" b="1" dirty="0">
                <a:solidFill>
                  <a:srgbClr val="FF0000"/>
                </a:solidFill>
              </a:rPr>
              <a:t>make and maintain </a:t>
            </a:r>
            <a:r>
              <a:rPr lang="en-US" sz="2000" b="1" i="1" dirty="0">
                <a:solidFill>
                  <a:srgbClr val="FF0000"/>
                </a:solidFill>
              </a:rPr>
              <a:t>wudu </a:t>
            </a:r>
            <a:r>
              <a:rPr lang="en-US" sz="2000" b="1" dirty="0"/>
              <a:t>(ablution) during the recitation of the Quran, </a:t>
            </a:r>
            <a:r>
              <a:rPr lang="en-US" sz="2000" b="1" dirty="0">
                <a:solidFill>
                  <a:srgbClr val="FF0000"/>
                </a:solidFill>
              </a:rPr>
              <a:t>wear clean clothes </a:t>
            </a:r>
            <a:r>
              <a:rPr lang="en-US" sz="2000" b="1" dirty="0"/>
              <a:t>and should recite in a </a:t>
            </a:r>
            <a:r>
              <a:rPr lang="en-US" sz="2000" b="1" dirty="0">
                <a:solidFill>
                  <a:srgbClr val="FF0000"/>
                </a:solidFill>
              </a:rPr>
              <a:t>clean place</a:t>
            </a:r>
            <a:r>
              <a:rPr lang="en-US" sz="2000" b="1" dirty="0"/>
              <a:t>. It is also recommended to </a:t>
            </a:r>
            <a:r>
              <a:rPr lang="en-US" sz="2000" b="1" dirty="0">
                <a:solidFill>
                  <a:srgbClr val="FF0000"/>
                </a:solidFill>
              </a:rPr>
              <a:t>clean one’s teeth (using </a:t>
            </a:r>
            <a:r>
              <a:rPr lang="en-US" sz="2000" b="1" dirty="0" err="1">
                <a:solidFill>
                  <a:srgbClr val="FF0000"/>
                </a:solidFill>
              </a:rPr>
              <a:t>Siwak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/>
              <a:t>as a sign of respect for the Quran. No one should touch the </a:t>
            </a:r>
            <a:r>
              <a:rPr lang="en-US" sz="2000" b="1" i="1" dirty="0" err="1"/>
              <a:t>Mushaf</a:t>
            </a:r>
            <a:r>
              <a:rPr lang="en-US" sz="2000" b="1" dirty="0"/>
              <a:t> (the written Quran) unless the person is </a:t>
            </a:r>
            <a:r>
              <a:rPr lang="en-US" sz="2000" b="1" dirty="0">
                <a:solidFill>
                  <a:srgbClr val="FF0000"/>
                </a:solidFill>
              </a:rPr>
              <a:t>in a state of legal purity.</a:t>
            </a:r>
            <a:r>
              <a:rPr lang="en-US" sz="2000" b="1" dirty="0"/>
              <a:t> There are different opinions regarding whether these rules </a:t>
            </a:r>
            <a:r>
              <a:rPr lang="en-US" sz="2000" b="1" dirty="0">
                <a:solidFill>
                  <a:srgbClr val="FF0000"/>
                </a:solidFill>
              </a:rPr>
              <a:t>apply to youngsters</a:t>
            </a:r>
            <a:r>
              <a:rPr lang="en-US" sz="2000" b="1" dirty="0"/>
              <a:t> or not. However, it is safer to abide by these rules for the youngsters as well.</a:t>
            </a:r>
            <a:endParaRPr lang="en-CA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C6E604-7F43-4AAF-90B4-A866962E10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6931" y="1854028"/>
            <a:ext cx="9458697" cy="1622569"/>
          </a:xfrm>
          <a:prstGeom prst="rect">
            <a:avLst/>
          </a:prstGeom>
        </p:spPr>
      </p:pic>
      <p:pic>
        <p:nvPicPr>
          <p:cNvPr id="16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" y="2119745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93725" y="796874"/>
            <a:ext cx="679114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الأحكام الفقهية المتعلقة بالقرآن الكريم وقراءته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4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64362" y="4119457"/>
            <a:ext cx="9454893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2. It is recommended that the person would be </a:t>
            </a:r>
            <a:r>
              <a:rPr lang="en-US" sz="2000" b="1" dirty="0">
                <a:solidFill>
                  <a:srgbClr val="FF0000"/>
                </a:solidFill>
              </a:rPr>
              <a:t>sitting facing the </a:t>
            </a:r>
            <a:r>
              <a:rPr lang="en-US" sz="2000" b="1" i="1" dirty="0">
                <a:solidFill>
                  <a:srgbClr val="FF0000"/>
                </a:solidFill>
              </a:rPr>
              <a:t>Qibla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during the recitation. One should be sitting </a:t>
            </a:r>
            <a:r>
              <a:rPr lang="en-US" sz="2000" b="1" dirty="0">
                <a:solidFill>
                  <a:srgbClr val="FF0000"/>
                </a:solidFill>
              </a:rPr>
              <a:t>in a state of calm, humbleness, and quietness</a:t>
            </a:r>
            <a:r>
              <a:rPr lang="en-US" sz="2000" b="1" dirty="0"/>
              <a:t>. However, Recitation of the Quran is </a:t>
            </a:r>
            <a:r>
              <a:rPr lang="en-US" sz="2000" b="1" dirty="0">
                <a:solidFill>
                  <a:srgbClr val="FF0000"/>
                </a:solidFill>
              </a:rPr>
              <a:t>allowed</a:t>
            </a:r>
            <a:r>
              <a:rPr lang="en-US" sz="2000" b="1" dirty="0"/>
              <a:t> while the person is standing up or lying down in bed. However, the reward may be less in these cases. </a:t>
            </a:r>
            <a:endParaRPr lang="en-CA" sz="2000" b="1" dirty="0"/>
          </a:p>
          <a:p>
            <a:r>
              <a:rPr lang="en-US" dirty="0"/>
              <a:t> 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D603A0-10DA-417A-BC79-0B7B3B2B68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31032" y="1829563"/>
            <a:ext cx="9560668" cy="1283825"/>
          </a:xfrm>
          <a:prstGeom prst="rect">
            <a:avLst/>
          </a:prstGeom>
        </p:spPr>
      </p:pic>
      <p:pic>
        <p:nvPicPr>
          <p:cNvPr id="18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" y="2119745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93725" y="796874"/>
            <a:ext cx="679114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الأحكام الفقهية المتعلقة بالقرآن الكريم وقراءته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103987" y="3706962"/>
            <a:ext cx="9454893" cy="21852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2000" b="1" dirty="0"/>
          </a:p>
          <a:p>
            <a:pPr lvl="0"/>
            <a:r>
              <a:rPr lang="en-US" sz="2000" b="1" dirty="0"/>
              <a:t>3. It is </a:t>
            </a:r>
            <a:r>
              <a:rPr lang="en-US" sz="2000" b="1" dirty="0">
                <a:solidFill>
                  <a:srgbClr val="FF0000"/>
                </a:solidFill>
              </a:rPr>
              <a:t>allowable</a:t>
            </a:r>
            <a:r>
              <a:rPr lang="en-US" sz="2000" b="1" dirty="0"/>
              <a:t> for women during the period or after delivery to recite the Quran </a:t>
            </a:r>
            <a:r>
              <a:rPr lang="en-US" sz="2000" b="1" dirty="0">
                <a:solidFill>
                  <a:srgbClr val="FF0000"/>
                </a:solidFill>
              </a:rPr>
              <a:t>without touching </a:t>
            </a:r>
            <a:r>
              <a:rPr lang="en-US" sz="2000" b="1" dirty="0"/>
              <a:t>the </a:t>
            </a:r>
            <a:r>
              <a:rPr lang="en-US" sz="2000" b="1" i="1" dirty="0" err="1"/>
              <a:t>Mushaf</a:t>
            </a:r>
            <a:r>
              <a:rPr lang="en-US" sz="2000" b="1" i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if it is wrapped </a:t>
            </a:r>
            <a:r>
              <a:rPr lang="en-US" sz="2000" b="1" dirty="0"/>
              <a:t>so that no direct touching occurs. This is mostly the correct opinion of the 2 opinions of the scholars. This is because there is no authentic hadith that states otherwise.</a:t>
            </a:r>
            <a:endParaRPr lang="en-CA" sz="2000" b="1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C0AD36-22E8-4684-A05D-E9ECD83539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7453" y="1949184"/>
            <a:ext cx="9152360" cy="1241979"/>
          </a:xfrm>
          <a:prstGeom prst="rect">
            <a:avLst/>
          </a:prstGeom>
        </p:spPr>
      </p:pic>
      <p:pic>
        <p:nvPicPr>
          <p:cNvPr id="18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" y="2119745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93725" y="796874"/>
            <a:ext cx="679114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الأحكام الفقهية المتعلقة بالقرآن الكريم وقراءته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103987" y="3641159"/>
            <a:ext cx="9454893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2000" b="1" dirty="0"/>
          </a:p>
          <a:p>
            <a:pPr lvl="0"/>
            <a:r>
              <a:rPr lang="en-US" sz="2000" b="1" dirty="0"/>
              <a:t>4. One </a:t>
            </a:r>
            <a:r>
              <a:rPr lang="en-US" sz="2000" b="1" dirty="0">
                <a:solidFill>
                  <a:srgbClr val="FF0000"/>
                </a:solidFill>
              </a:rPr>
              <a:t>should memorize </a:t>
            </a:r>
            <a:r>
              <a:rPr lang="en-US" sz="2000" b="1" dirty="0" err="1">
                <a:solidFill>
                  <a:srgbClr val="FF0000"/>
                </a:solidFill>
              </a:rPr>
              <a:t>surat</a:t>
            </a:r>
            <a:r>
              <a:rPr lang="en-US" sz="2000" b="1" dirty="0">
                <a:solidFill>
                  <a:srgbClr val="FF0000"/>
                </a:solidFill>
              </a:rPr>
              <a:t> al-</a:t>
            </a:r>
            <a:r>
              <a:rPr lang="en-US" sz="2000" b="1" dirty="0" err="1">
                <a:solidFill>
                  <a:srgbClr val="FF0000"/>
                </a:solidFill>
              </a:rPr>
              <a:t>Fatiha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applying the correct rules of </a:t>
            </a:r>
            <a:r>
              <a:rPr lang="en-US" sz="2000" b="1" i="1" dirty="0" err="1"/>
              <a:t>Tajweed</a:t>
            </a:r>
            <a:r>
              <a:rPr lang="en-US" sz="2000" b="1" dirty="0"/>
              <a:t>.  Surat al-</a:t>
            </a:r>
            <a:r>
              <a:rPr lang="en-US" sz="2000" b="1" dirty="0" err="1"/>
              <a:t>Fatiha</a:t>
            </a:r>
            <a:r>
              <a:rPr lang="en-US" sz="2000" b="1" dirty="0"/>
              <a:t> is an obligatory component of the prayer, without it the prayer is rendered invalid. This has been stated in the Prophetic hadith, “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Whoever does not recite Al-</a:t>
            </a:r>
            <a:r>
              <a:rPr lang="en-US" sz="2000" b="1" i="1" dirty="0" err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Fatiha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in his prayer, his prayer is invalid.</a:t>
            </a:r>
            <a:r>
              <a:rPr lang="en-US" sz="2000" b="1" i="1" dirty="0"/>
              <a:t>“</a:t>
            </a:r>
          </a:p>
          <a:p>
            <a:pPr lvl="0"/>
            <a:endParaRPr lang="en-CA" sz="2000" b="1" dirty="0"/>
          </a:p>
          <a:p>
            <a:r>
              <a:rPr lang="en-US" sz="1600" b="1" dirty="0"/>
              <a:t>Narrated by ‘</a:t>
            </a:r>
            <a:r>
              <a:rPr lang="en-US" sz="1600" b="1" dirty="0" err="1"/>
              <a:t>Ubada</a:t>
            </a:r>
            <a:r>
              <a:rPr lang="en-US" sz="1600" b="1" dirty="0"/>
              <a:t> ibn al-</a:t>
            </a:r>
            <a:r>
              <a:rPr lang="en-US" sz="1600" b="1" dirty="0" err="1"/>
              <a:t>Samit</a:t>
            </a:r>
            <a:r>
              <a:rPr lang="en-US" sz="1600" b="1" dirty="0"/>
              <a:t> and reported by al-Bukhari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9D3237-C76C-4CF7-894E-DBB78C5159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5900" y="2031712"/>
            <a:ext cx="9855580" cy="15320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3725" y="796874"/>
            <a:ext cx="679114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الأحكام الفقهية المتعلقة بالقرآن الكريم وقراءته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8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" y="2119745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7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11267" y="3639410"/>
            <a:ext cx="9454893" cy="21852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lvl="0"/>
            <a:r>
              <a:rPr lang="en-US" sz="2000" b="1" dirty="0"/>
              <a:t>5. It is legal for the one who is reciting the Quran to </a:t>
            </a:r>
            <a:r>
              <a:rPr lang="en-US" sz="2000" b="1" dirty="0">
                <a:solidFill>
                  <a:srgbClr val="FF0000"/>
                </a:solidFill>
              </a:rPr>
              <a:t>make </a:t>
            </a:r>
            <a:r>
              <a:rPr lang="en-US" sz="2000" b="1" i="1" dirty="0">
                <a:solidFill>
                  <a:srgbClr val="FF0000"/>
                </a:solidFill>
              </a:rPr>
              <a:t>sujud</a:t>
            </a:r>
            <a:r>
              <a:rPr lang="en-US" sz="2000" b="1" dirty="0">
                <a:solidFill>
                  <a:srgbClr val="FF0000"/>
                </a:solidFill>
              </a:rPr>
              <a:t> (prostration) </a:t>
            </a:r>
            <a:r>
              <a:rPr lang="en-US" sz="2000" b="1" dirty="0"/>
              <a:t>whenever he/she comes across a verse in which there is </a:t>
            </a:r>
            <a:r>
              <a:rPr lang="en-US" sz="2000" b="1" i="1" dirty="0">
                <a:solidFill>
                  <a:srgbClr val="FF0000"/>
                </a:solidFill>
              </a:rPr>
              <a:t>sujud </a:t>
            </a:r>
            <a:r>
              <a:rPr lang="en-US" sz="2000" b="1" i="1" dirty="0" err="1">
                <a:solidFill>
                  <a:srgbClr val="FF0000"/>
                </a:solidFill>
              </a:rPr>
              <a:t>tilawah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(recitation prostration). This can be done whether the recitation was </a:t>
            </a:r>
            <a:r>
              <a:rPr lang="en-US" sz="2000" b="1" dirty="0">
                <a:solidFill>
                  <a:srgbClr val="FF0000"/>
                </a:solidFill>
              </a:rPr>
              <a:t>during praying or not</a:t>
            </a:r>
            <a:r>
              <a:rPr lang="en-US" sz="2000" b="1" dirty="0"/>
              <a:t>. A person who is </a:t>
            </a:r>
            <a:r>
              <a:rPr lang="en-US" sz="2000" b="1" dirty="0">
                <a:solidFill>
                  <a:srgbClr val="FF0000"/>
                </a:solidFill>
              </a:rPr>
              <a:t>listening to the recitation </a:t>
            </a:r>
            <a:r>
              <a:rPr lang="en-US" sz="2000" b="1" dirty="0"/>
              <a:t>should follow the reciter in performing or not performing the prostration</a:t>
            </a:r>
            <a:r>
              <a:rPr lang="en-US" dirty="0"/>
              <a:t>.</a:t>
            </a:r>
          </a:p>
          <a:p>
            <a:pPr lvl="0"/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E318C3-1B09-410D-BE59-F61336E255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2705" y="2286190"/>
            <a:ext cx="9859867" cy="10854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3725" y="796874"/>
            <a:ext cx="679114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Q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الأحكام الفقهية المتعلقة بالقرآن الكريم وقراءته</a:t>
            </a:r>
            <a:endParaRPr lang="en-CA" sz="28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Some rules of Etiquette for Reciting the Quran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8" name="Picture 3" descr="C:\Users\HP\Desktop\القرآن حياتي\Pict\HEAR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" y="2119745"/>
            <a:ext cx="1591804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83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1989</Words>
  <Application>Microsoft Office PowerPoint</Application>
  <PresentationFormat>Widescreen</PresentationFormat>
  <Paragraphs>161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أحكام وآداب ومراتب التلاوة</vt:lpstr>
      <vt:lpstr>PowerPoint Presentation</vt:lpstr>
      <vt:lpstr>عناصر المحاضرة</vt:lpstr>
      <vt:lpstr>أحكام تلاوة القرآن Rules of Quran recitation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27</cp:revision>
  <dcterms:created xsi:type="dcterms:W3CDTF">2020-09-13T17:12:40Z</dcterms:created>
  <dcterms:modified xsi:type="dcterms:W3CDTF">2021-02-27T04:36:56Z</dcterms:modified>
</cp:coreProperties>
</file>