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5" r:id="rId5"/>
    <p:sldId id="263" r:id="rId6"/>
    <p:sldId id="272" r:id="rId7"/>
    <p:sldId id="273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5"/>
    <p:restoredTop sz="91538"/>
  </p:normalViewPr>
  <p:slideViewPr>
    <p:cSldViewPr snapToGrid="0" snapToObjects="1">
      <p:cViewPr varScale="1">
        <p:scale>
          <a:sx n="102" d="100"/>
          <a:sy n="102" d="100"/>
        </p:scale>
        <p:origin x="7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Differences Among the Companions &amp; the Followers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Differences Among the Jurists</a:t>
          </a: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en-GB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Word Meanings, </a:t>
          </a:r>
          <a:r>
            <a: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Narrations of Hadiths</a:t>
          </a:r>
          <a:r>
            <a:rPr lang="en-DE" sz="28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7435-4588-E349-9A29-1A48320A1D25}">
      <dgm:prSet phldrT="[Text]" custT="1"/>
      <dgm:spPr/>
      <dgm:t>
        <a:bodyPr/>
        <a:lstStyle/>
        <a:p>
          <a:pPr rtl="1"/>
          <a:r>
            <a:rPr lang="en-US" sz="28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Admissibility of Certain Principles </a:t>
          </a:r>
          <a:endParaRPr lang="en-US" sz="28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EE4E2B-EC40-3046-B3D8-D2008157D1BE}">
      <dgm:prSet phldrT="[Text]"/>
      <dgm:spPr/>
      <dgm:t>
        <a:bodyPr/>
        <a:lstStyle/>
        <a:p>
          <a:pPr rtl="1"/>
          <a:r>
            <a:rPr lang="en-US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The Methods of </a:t>
          </a:r>
          <a:r>
            <a:rPr lang="en-US" b="1" dirty="0" err="1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Qiyās</a:t>
          </a:r>
          <a:endParaRPr lang="en-US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1C6A85-F194-8C48-BD08-702BC6C9BA78}" type="parTrans" cxnId="{992DE275-A007-6543-9813-50903D588C89}">
      <dgm:prSet/>
      <dgm:spPr/>
      <dgm:t>
        <a:bodyPr/>
        <a:lstStyle/>
        <a:p>
          <a:endParaRPr lang="en-GB"/>
        </a:p>
      </dgm:t>
    </dgm:pt>
    <dgm:pt modelId="{BF1F8F97-4F2F-D94C-A832-46BA8FE6E5A2}" type="sibTrans" cxnId="{992DE275-A007-6543-9813-50903D588C89}">
      <dgm:prSet/>
      <dgm:spPr/>
      <dgm:t>
        <a:bodyPr/>
        <a:lstStyle/>
        <a:p>
          <a:endParaRPr lang="en-GB"/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5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5"/>
      <dgm:spPr/>
    </dgm:pt>
    <dgm:pt modelId="{D4441B5E-DF82-E141-B4AA-B55FB9E40139}" type="pres">
      <dgm:prSet presAssocID="{8E7AF4C8-31E6-C243-AA6F-562253CDB351}" presName="dstNode" presStyleLbl="node1" presStyleIdx="0" presStyleCnt="5"/>
      <dgm:spPr/>
    </dgm:pt>
    <dgm:pt modelId="{0F52DB44-3970-0841-AD22-0F02985C92D3}" type="pres">
      <dgm:prSet presAssocID="{7CFDC055-E21E-8C4B-8A78-54DCC6E379CF}" presName="text_1" presStyleLbl="node1" presStyleIdx="0" presStyleCnt="5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5"/>
      <dgm:spPr/>
    </dgm:pt>
    <dgm:pt modelId="{43951164-157B-6D4E-9149-BF4D36D59D30}" type="pres">
      <dgm:prSet presAssocID="{C69338EA-DFDB-ED48-A6BB-CCCC11EAB7E1}" presName="text_2" presStyleLbl="node1" presStyleIdx="1" presStyleCnt="5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5"/>
      <dgm:spPr/>
    </dgm:pt>
    <dgm:pt modelId="{0F64C79D-4A40-EF42-976F-D1490B9DA8E0}" type="pres">
      <dgm:prSet presAssocID="{6E4355D3-507A-CD4C-9CC5-A0099CBDB314}" presName="text_3" presStyleLbl="node1" presStyleIdx="2" presStyleCnt="5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5"/>
      <dgm:spPr/>
    </dgm:pt>
    <dgm:pt modelId="{4E481C04-0111-7440-AA06-616C9297B118}" type="pres">
      <dgm:prSet presAssocID="{D79A7435-4588-E349-9A29-1A48320A1D25}" presName="text_4" presStyleLbl="node1" presStyleIdx="3" presStyleCnt="5">
        <dgm:presLayoutVars>
          <dgm:bulletEnabled val="1"/>
        </dgm:presLayoutVars>
      </dgm:prSet>
      <dgm:spPr/>
    </dgm:pt>
    <dgm:pt modelId="{0070DC5A-0CD4-454F-90B4-0DA96DA68053}" type="pres">
      <dgm:prSet presAssocID="{D79A7435-4588-E349-9A29-1A48320A1D25}" presName="accent_4" presStyleCnt="0"/>
      <dgm:spPr/>
    </dgm:pt>
    <dgm:pt modelId="{482205CF-FB89-E84A-B716-937A25F65075}" type="pres">
      <dgm:prSet presAssocID="{D79A7435-4588-E349-9A29-1A48320A1D25}" presName="accentRepeatNode" presStyleLbl="solidFgAcc1" presStyleIdx="3" presStyleCnt="5"/>
      <dgm:spPr/>
    </dgm:pt>
    <dgm:pt modelId="{A7E15CEA-70DB-104D-A974-1EF61263ACDE}" type="pres">
      <dgm:prSet presAssocID="{B8EE4E2B-EC40-3046-B3D8-D2008157D1BE}" presName="text_5" presStyleLbl="node1" presStyleIdx="4" presStyleCnt="5">
        <dgm:presLayoutVars>
          <dgm:bulletEnabled val="1"/>
        </dgm:presLayoutVars>
      </dgm:prSet>
      <dgm:spPr/>
    </dgm:pt>
    <dgm:pt modelId="{6147EEB7-0324-F141-81FD-52F16781DA56}" type="pres">
      <dgm:prSet presAssocID="{B8EE4E2B-EC40-3046-B3D8-D2008157D1BE}" presName="accent_5" presStyleCnt="0"/>
      <dgm:spPr/>
    </dgm:pt>
    <dgm:pt modelId="{1CF22F32-7CA4-B54E-942C-86AA07CB8C1E}" type="pres">
      <dgm:prSet presAssocID="{B8EE4E2B-EC40-3046-B3D8-D2008157D1BE}" presName="accentRepeatNode" presStyleLbl="solidFgAcc1" presStyleIdx="4" presStyleCnt="5"/>
      <dgm:spPr/>
    </dgm:pt>
  </dgm:ptLst>
  <dgm:cxnLst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AA32D033-767F-DA4C-8B41-FD0E209AFC98}" type="presOf" srcId="{B8EE4E2B-EC40-3046-B3D8-D2008157D1BE}" destId="{A7E15CEA-70DB-104D-A974-1EF61263ACDE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04DC4B6E-7910-5645-99E7-98D8871D0319}" type="presOf" srcId="{D79A7435-4588-E349-9A29-1A48320A1D25}" destId="{4E481C04-0111-7440-AA06-616C9297B118}" srcOrd="0" destOrd="0" presId="urn:microsoft.com/office/officeart/2008/layout/VerticalCurvedList"/>
    <dgm:cxn modelId="{992DE275-A007-6543-9813-50903D588C89}" srcId="{8E7AF4C8-31E6-C243-AA6F-562253CDB351}" destId="{B8EE4E2B-EC40-3046-B3D8-D2008157D1BE}" srcOrd="4" destOrd="0" parTransId="{8B1C6A85-F194-8C48-BD08-702BC6C9BA78}" sibTransId="{BF1F8F97-4F2F-D94C-A832-46BA8FE6E5A2}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  <dgm:cxn modelId="{62CC17AD-4CEB-E247-942C-5D045ABC8D77}" type="presParOf" srcId="{FEBD727A-2026-8845-B5EE-9A46F45E5EA7}" destId="{4E481C04-0111-7440-AA06-616C9297B118}" srcOrd="7" destOrd="0" presId="urn:microsoft.com/office/officeart/2008/layout/VerticalCurvedList"/>
    <dgm:cxn modelId="{79BDF910-5066-7D41-8745-E705310D0D76}" type="presParOf" srcId="{FEBD727A-2026-8845-B5EE-9A46F45E5EA7}" destId="{0070DC5A-0CD4-454F-90B4-0DA96DA68053}" srcOrd="8" destOrd="0" presId="urn:microsoft.com/office/officeart/2008/layout/VerticalCurvedList"/>
    <dgm:cxn modelId="{63A803F0-D68A-554E-82AF-1025215A46B1}" type="presParOf" srcId="{0070DC5A-0CD4-454F-90B4-0DA96DA68053}" destId="{482205CF-FB89-E84A-B716-937A25F65075}" srcOrd="0" destOrd="0" presId="urn:microsoft.com/office/officeart/2008/layout/VerticalCurvedList"/>
    <dgm:cxn modelId="{1E0EEA6A-D785-284E-90EA-E67A8554AE5C}" type="presParOf" srcId="{FEBD727A-2026-8845-B5EE-9A46F45E5EA7}" destId="{A7E15CEA-70DB-104D-A974-1EF61263ACDE}" srcOrd="9" destOrd="0" presId="urn:microsoft.com/office/officeart/2008/layout/VerticalCurvedList"/>
    <dgm:cxn modelId="{29A736C0-B603-4242-AB89-9FA13BC49CF3}" type="presParOf" srcId="{FEBD727A-2026-8845-B5EE-9A46F45E5EA7}" destId="{6147EEB7-0324-F141-81FD-52F16781DA56}" srcOrd="10" destOrd="0" presId="urn:microsoft.com/office/officeart/2008/layout/VerticalCurvedList"/>
    <dgm:cxn modelId="{7A5FAF14-ECA8-F24D-9C03-DA40BA30B083}" type="presParOf" srcId="{6147EEB7-0324-F141-81FD-52F16781DA56}" destId="{1CF22F32-7CA4-B54E-942C-86AA07CB8C1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reasons behind their differences</a:t>
          </a: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 variety in innate personal capacities for reasoning</a:t>
          </a:r>
          <a:r>
            <a:rPr lang="en-GB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method of the Companions &amp; early scholars in dealing with differences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The Companions were eager to bridge the gap created by their differences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evidences that encourage unity among Muslims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{And 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not dispute with one another, or you would be discouraged and weakened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(Q: 8-46)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3C3A4-49E6-AE47-BD2D-675238FF75A7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˹like˺ those who have divided their faith and split into sects, each rejoicing in what they have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(Q:30-28).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818D6508-E10C-4C4D-AC23-09F2A4640C4A}" type="par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79F4C1-422B-0B40-B81C-01BCE8597EAE}" type="sib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86AC6A-912D-AA42-880D-A8B55228B8F3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 lack of necessary information.</a:t>
          </a:r>
        </a:p>
      </dgm:t>
    </dgm:pt>
    <dgm:pt modelId="{FFFF8349-393A-C64D-92F1-3DBC9E1EDC67}" type="parTrans" cxnId="{8C51D957-5854-B042-AB0A-F254373BFE55}">
      <dgm:prSet/>
      <dgm:spPr/>
      <dgm:t>
        <a:bodyPr/>
        <a:lstStyle/>
        <a:p>
          <a:endParaRPr lang="en-GB"/>
        </a:p>
      </dgm:t>
    </dgm:pt>
    <dgm:pt modelId="{2E109026-FD78-8544-9E44-6AAD903C39D2}" type="sibTrans" cxnId="{8C51D957-5854-B042-AB0A-F254373BFE55}">
      <dgm:prSet/>
      <dgm:spPr/>
      <dgm:t>
        <a:bodyPr/>
        <a:lstStyle/>
        <a:p>
          <a:endParaRPr lang="en-GB"/>
        </a:p>
      </dgm:t>
    </dgm:pt>
    <dgm:pt modelId="{150BEF4C-4195-7B48-BAA9-545F152639DD}">
      <dgm:prSet phldrT="[Text]" custT="1"/>
      <dgm:spPr/>
      <dgm:t>
        <a:bodyPr/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early scholars denied the validity of the difference.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4B3EC948-9995-8F4C-99EC-404492C13BA4}" type="parTrans" cxnId="{76C53687-830D-674E-BC41-11B5FF5D09E4}">
      <dgm:prSet/>
      <dgm:spPr/>
      <dgm:t>
        <a:bodyPr/>
        <a:lstStyle/>
        <a:p>
          <a:endParaRPr lang="en-GB"/>
        </a:p>
      </dgm:t>
    </dgm:pt>
    <dgm:pt modelId="{D6E16724-2F31-8B45-A42D-88D2710C3D95}" type="sibTrans" cxnId="{76C53687-830D-674E-BC41-11B5FF5D09E4}">
      <dgm:prSet/>
      <dgm:spPr/>
      <dgm:t>
        <a:bodyPr/>
        <a:lstStyle/>
        <a:p>
          <a:endParaRPr lang="en-GB"/>
        </a:p>
      </dgm:t>
    </dgm:pt>
    <dgm:pt modelId="{4C92B7D6-1D5C-6C4F-8D67-E56A3EC3DFD1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417D27CA-356B-9C44-B906-0A7B921503E6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E81291-2CE5-754D-A12F-D8DEDA3FD705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1C96F098-B497-B244-A652-6B69B3D036E3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6DCBEE-C5EA-124B-B2F4-A56DDC7715F5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13B6A7B0-1C90-D547-882F-0FCE4CDE278B}" type="pres">
      <dgm:prSet presAssocID="{A9C412E2-1A4C-074B-B35B-67CB8DDA8D49}" presName="parentText" presStyleLbl="node1" presStyleIdx="2" presStyleCnt="3" custLinFactNeighborX="809">
        <dgm:presLayoutVars>
          <dgm:chMax val="0"/>
          <dgm:bulletEnabled val="1"/>
        </dgm:presLayoutVars>
      </dgm:prSet>
      <dgm:spPr/>
    </dgm:pt>
    <dgm:pt modelId="{4B38A74B-28B5-0041-B0B9-22E2216C89AE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7C76F609-BEDC-4345-8DA7-3DD7DB37BF1F}" type="presOf" srcId="{150BEF4C-4195-7B48-BAA9-545F152639DD}" destId="{056DCBEE-C5EA-124B-B2F4-A56DDC7715F5}" srcOrd="0" destOrd="1" presId="urn:microsoft.com/office/officeart/2005/8/layout/vList2"/>
    <dgm:cxn modelId="{19779A0B-A858-484C-958C-DC430B8ACDED}" type="presOf" srcId="{F1E2DAD3-929B-444E-9F46-E14388AFC254}" destId="{4C92B7D6-1D5C-6C4F-8D67-E56A3EC3DFD1}" srcOrd="0" destOrd="0" presId="urn:microsoft.com/office/officeart/2005/8/layout/vList2"/>
    <dgm:cxn modelId="{E1520318-33D7-554C-BEDF-1F4967D26474}" type="presOf" srcId="{A9C412E2-1A4C-074B-B35B-67CB8DDA8D49}" destId="{13B6A7B0-1C90-D547-882F-0FCE4CDE278B}" srcOrd="0" destOrd="0" presId="urn:microsoft.com/office/officeart/2005/8/layout/vList2"/>
    <dgm:cxn modelId="{652E811A-6CFF-5740-A1A2-F5273A8DDF2D}" type="presOf" srcId="{AB767568-0704-CF4F-8335-0790034E7351}" destId="{13E81291-2CE5-754D-A12F-D8DEDA3FD705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1BCFD43B-3446-574A-896A-78169510ECD5}" type="presOf" srcId="{FAC6072D-2ADE-C043-B16F-B5CC2435F6E4}" destId="{417D27CA-356B-9C44-B906-0A7B921503E6}" srcOrd="0" destOrd="0" presId="urn:microsoft.com/office/officeart/2005/8/layout/vList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39B80E42-1663-544E-8F46-3D7CCF26C583}" type="presOf" srcId="{1B8AEB7E-3804-B74B-AE30-A2EDE1BBAC53}" destId="{056DCBEE-C5EA-124B-B2F4-A56DDC7715F5}" srcOrd="0" destOrd="0" presId="urn:microsoft.com/office/officeart/2005/8/layout/vList2"/>
    <dgm:cxn modelId="{8C51D957-5854-B042-AB0A-F254373BFE55}" srcId="{FAC6072D-2ADE-C043-B16F-B5CC2435F6E4}" destId="{C886AC6A-912D-AA42-880D-A8B55228B8F3}" srcOrd="1" destOrd="0" parTransId="{FFFF8349-393A-C64D-92F1-3DBC9E1EDC67}" sibTransId="{2E109026-FD78-8544-9E44-6AAD903C39D2}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9432856F-84B6-2D4C-8EB5-E9B265321E1C}" type="presOf" srcId="{11A129F4-126D-CC4E-855A-1DC2AF538D65}" destId="{1C96F098-B497-B244-A652-6B69B3D036E3}" srcOrd="0" destOrd="0" presId="urn:microsoft.com/office/officeart/2005/8/layout/vList2"/>
    <dgm:cxn modelId="{9785417A-8263-A64F-A5F5-BDF14B284742}" type="presOf" srcId="{C886AC6A-912D-AA42-880D-A8B55228B8F3}" destId="{13E81291-2CE5-754D-A12F-D8DEDA3FD705}" srcOrd="0" destOrd="1" presId="urn:microsoft.com/office/officeart/2005/8/layout/vList2"/>
    <dgm:cxn modelId="{76C53687-830D-674E-BC41-11B5FF5D09E4}" srcId="{11A129F4-126D-CC4E-855A-1DC2AF538D65}" destId="{150BEF4C-4195-7B48-BAA9-545F152639DD}" srcOrd="1" destOrd="0" parTransId="{4B3EC948-9995-8F4C-99EC-404492C13BA4}" sibTransId="{D6E16724-2F31-8B45-A42D-88D2710C3D95}"/>
    <dgm:cxn modelId="{2AB74B88-4A94-2C4F-A24C-758BF63A905C}" type="presOf" srcId="{B62F6BF6-61DE-C843-8576-C3E0EB5819AD}" destId="{4B38A74B-28B5-0041-B0B9-22E2216C89AE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406E66D8-1855-A14E-B2C7-2C26F41EB90A}" type="presOf" srcId="{A403C3A4-49E6-AE47-BD2D-675238FF75A7}" destId="{4B38A74B-28B5-0041-B0B9-22E2216C89AE}" srcOrd="0" destOrd="1" presId="urn:microsoft.com/office/officeart/2005/8/layout/vList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F9FB5FED-322C-114D-A531-D1790B700E1A}" srcId="{A9C412E2-1A4C-074B-B35B-67CB8DDA8D49}" destId="{A403C3A4-49E6-AE47-BD2D-675238FF75A7}" srcOrd="1" destOrd="0" parTransId="{818D6508-E10C-4C4D-AC23-09F2A4640C4A}" sibTransId="{2579F4C1-422B-0B40-B81C-01BCE8597EAE}"/>
    <dgm:cxn modelId="{C4633363-E0C6-5B45-9A0D-F47D832C2832}" type="presParOf" srcId="{4C92B7D6-1D5C-6C4F-8D67-E56A3EC3DFD1}" destId="{417D27CA-356B-9C44-B906-0A7B921503E6}" srcOrd="0" destOrd="0" presId="urn:microsoft.com/office/officeart/2005/8/layout/vList2"/>
    <dgm:cxn modelId="{8EC8D162-938B-E747-9394-D5A3B6BB9EEF}" type="presParOf" srcId="{4C92B7D6-1D5C-6C4F-8D67-E56A3EC3DFD1}" destId="{13E81291-2CE5-754D-A12F-D8DEDA3FD705}" srcOrd="1" destOrd="0" presId="urn:microsoft.com/office/officeart/2005/8/layout/vList2"/>
    <dgm:cxn modelId="{928D2399-5F4B-624A-9C7C-C8D171266B44}" type="presParOf" srcId="{4C92B7D6-1D5C-6C4F-8D67-E56A3EC3DFD1}" destId="{1C96F098-B497-B244-A652-6B69B3D036E3}" srcOrd="2" destOrd="0" presId="urn:microsoft.com/office/officeart/2005/8/layout/vList2"/>
    <dgm:cxn modelId="{7ABA955D-8F5F-E54D-924A-541F84786E28}" type="presParOf" srcId="{4C92B7D6-1D5C-6C4F-8D67-E56A3EC3DFD1}" destId="{056DCBEE-C5EA-124B-B2F4-A56DDC7715F5}" srcOrd="3" destOrd="0" presId="urn:microsoft.com/office/officeart/2005/8/layout/vList2"/>
    <dgm:cxn modelId="{B64DDB01-EB51-9F47-ADA2-B1FEA64B6A4C}" type="presParOf" srcId="{4C92B7D6-1D5C-6C4F-8D67-E56A3EC3DFD1}" destId="{13B6A7B0-1C90-D547-882F-0FCE4CDE278B}" srcOrd="4" destOrd="0" presId="urn:microsoft.com/office/officeart/2005/8/layout/vList2"/>
    <dgm:cxn modelId="{A2E3D315-D313-354A-B268-7B0BBDF8DBF6}" type="presParOf" srcId="{4C92B7D6-1D5C-6C4F-8D67-E56A3EC3DFD1}" destId="{4B38A74B-28B5-0041-B0B9-22E2216C89A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FB4309-5C1D-FA47-B1EE-9CE40B09F627}" type="doc">
      <dgm:prSet loTypeId="urn:microsoft.com/office/officeart/2005/8/layout/default" loCatId="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7D23C4C1-2E6F-7541-82CB-D96222619DB2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Narration of Hadiths </a:t>
          </a:r>
        </a:p>
        <a:p>
          <a:pPr rtl="0">
            <a:lnSpc>
              <a:spcPct val="120000"/>
            </a:lnSpc>
          </a:pPr>
          <a:r>
            <a:rPr lang="en-GB" sz="2400" b="0" dirty="0">
              <a:latin typeface="Arial" panose="020B0604020202020204" pitchFamily="34" charset="0"/>
              <a:cs typeface="Arial" panose="020B0604020202020204" pitchFamily="34" charset="0"/>
            </a:rPr>
            <a:t>Availability of Hadiths, weak narrations, conditions of accepting Hadiths &amp; resolution of textual conflict in Hadiths. </a:t>
          </a:r>
        </a:p>
      </dgm:t>
    </dgm:pt>
    <dgm:pt modelId="{1D965C65-5525-1F40-8687-D7D06FEAD31F}" type="parTrans" cxnId="{F80D8076-1802-EA4E-A396-F916D93B2E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D8127F-BA5C-4C4E-B699-D3FDB3AFA7CF}" type="sibTrans" cxnId="{F80D8076-1802-EA4E-A396-F916D93B2E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6E8665-6646-7442-B7F9-020A52081E27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Admissibility of Certain Principles.</a:t>
          </a:r>
          <a:endParaRPr lang="en-GB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FD8B6A-B4CE-8A4F-A725-E3107DC6B680}" type="parTrans" cxnId="{B8FF2402-DD05-6F4F-B5A7-FEDEAFBBFFBC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EBFF97-7B1C-E44E-B309-C51BB3D4FE6A}" type="sibTrans" cxnId="{B8FF2402-DD05-6F4F-B5A7-FEDEAFBBFFBC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5B44A-1980-4347-AAFB-B9BA09C604EA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The Method of </a:t>
          </a:r>
          <a:r>
            <a:rPr lang="en-GB" sz="2400" b="1" dirty="0" err="1">
              <a:latin typeface="Arial" panose="020B0604020202020204" pitchFamily="34" charset="0"/>
              <a:cs typeface="Arial" panose="020B0604020202020204" pitchFamily="34" charset="0"/>
            </a:rPr>
            <a:t>Qiyās</a:t>
          </a:r>
          <a:endParaRPr lang="en-GB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5E0B10A-5103-8B41-BD6D-3DEBBC2D6754}" type="parTrans" cxnId="{9F914D8B-74D8-3844-A878-067678864D43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261C3D-054F-AF46-8453-A6193D561ED6}" type="sibTrans" cxnId="{9F914D8B-74D8-3844-A878-067678864D43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313459-1FEC-4C44-BBB1-A5BAEBBD08E4}" type="asst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GB" sz="2400" b="1" dirty="0">
              <a:latin typeface="Arial" panose="020B0604020202020204" pitchFamily="34" charset="0"/>
              <a:cs typeface="Arial" panose="020B0604020202020204" pitchFamily="34" charset="0"/>
            </a:rPr>
            <a:t>Word Meanings </a:t>
          </a:r>
        </a:p>
        <a:p>
          <a:pPr rtl="0">
            <a:lnSpc>
              <a:spcPct val="120000"/>
            </a:lnSpc>
          </a:pPr>
          <a:r>
            <a:rPr lang="en-GB" sz="2400" b="0" dirty="0">
              <a:latin typeface="Arial" panose="020B0604020202020204" pitchFamily="34" charset="0"/>
              <a:cs typeface="Arial" panose="020B0604020202020204" pitchFamily="34" charset="0"/>
            </a:rPr>
            <a:t>Shared literal meanings, literal &amp; figurative meanings, grammatical meanings. </a:t>
          </a:r>
        </a:p>
      </dgm:t>
    </dgm:pt>
    <dgm:pt modelId="{3572EB08-D86F-0F4D-B969-9B4300391E7E}" type="sibTrans" cxnId="{292103B0-C9CD-924E-B62C-CBD5B24F72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072A29-C86B-1F46-8E05-77407F3F77F7}" type="parTrans" cxnId="{292103B0-C9CD-924E-B62C-CBD5B24F72F2}">
      <dgm:prSet/>
      <dgm:spPr/>
      <dgm:t>
        <a:bodyPr/>
        <a:lstStyle/>
        <a:p>
          <a:pPr>
            <a:lnSpc>
              <a:spcPct val="120000"/>
            </a:lnSpc>
          </a:pPr>
          <a:endParaRPr lang="en-GB" sz="2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2CC39B-EF6F-4249-839E-C8A66FB0EFDE}" type="pres">
      <dgm:prSet presAssocID="{D8FB4309-5C1D-FA47-B1EE-9CE40B09F627}" presName="diagram" presStyleCnt="0">
        <dgm:presLayoutVars>
          <dgm:dir/>
          <dgm:resizeHandles val="exact"/>
        </dgm:presLayoutVars>
      </dgm:prSet>
      <dgm:spPr/>
    </dgm:pt>
    <dgm:pt modelId="{17C02F01-3105-A645-B786-E2E9AA6A2654}" type="pres">
      <dgm:prSet presAssocID="{CC313459-1FEC-4C44-BBB1-A5BAEBBD08E4}" presName="node" presStyleLbl="asst0" presStyleIdx="0" presStyleCnt="1">
        <dgm:presLayoutVars>
          <dgm:bulletEnabled val="1"/>
        </dgm:presLayoutVars>
      </dgm:prSet>
      <dgm:spPr/>
    </dgm:pt>
    <dgm:pt modelId="{5A271D5B-BBAE-464F-94A1-D6D6086A53BD}" type="pres">
      <dgm:prSet presAssocID="{3572EB08-D86F-0F4D-B969-9B4300391E7E}" presName="sibTrans" presStyleCnt="0"/>
      <dgm:spPr/>
    </dgm:pt>
    <dgm:pt modelId="{B077FD1F-A838-8745-93C0-1B602F61F962}" type="pres">
      <dgm:prSet presAssocID="{7D23C4C1-2E6F-7541-82CB-D96222619DB2}" presName="node" presStyleLbl="node1" presStyleIdx="0" presStyleCnt="3" custScaleX="138247" custLinFactNeighborX="702" custLinFactNeighborY="1170">
        <dgm:presLayoutVars>
          <dgm:bulletEnabled val="1"/>
        </dgm:presLayoutVars>
      </dgm:prSet>
      <dgm:spPr/>
    </dgm:pt>
    <dgm:pt modelId="{BD1705F0-675A-3543-877D-97F7CC636EAD}" type="pres">
      <dgm:prSet presAssocID="{FED8127F-BA5C-4C4E-B699-D3FDB3AFA7CF}" presName="sibTrans" presStyleCnt="0"/>
      <dgm:spPr/>
    </dgm:pt>
    <dgm:pt modelId="{46290E4D-D647-3A4B-9D79-E12D608DC4CB}" type="pres">
      <dgm:prSet presAssocID="{046E8665-6646-7442-B7F9-020A52081E27}" presName="node" presStyleLbl="node1" presStyleIdx="1" presStyleCnt="3">
        <dgm:presLayoutVars>
          <dgm:bulletEnabled val="1"/>
        </dgm:presLayoutVars>
      </dgm:prSet>
      <dgm:spPr/>
    </dgm:pt>
    <dgm:pt modelId="{3A572EA5-3162-FF44-900D-2FDB7596B838}" type="pres">
      <dgm:prSet presAssocID="{D4EBFF97-7B1C-E44E-B309-C51BB3D4FE6A}" presName="sibTrans" presStyleCnt="0"/>
      <dgm:spPr/>
    </dgm:pt>
    <dgm:pt modelId="{1370847B-F20D-F040-BC0E-52A799A35A11}" type="pres">
      <dgm:prSet presAssocID="{6855B44A-1980-4347-AAFB-B9BA09C604EA}" presName="node" presStyleLbl="node1" presStyleIdx="2" presStyleCnt="3">
        <dgm:presLayoutVars>
          <dgm:bulletEnabled val="1"/>
        </dgm:presLayoutVars>
      </dgm:prSet>
      <dgm:spPr/>
    </dgm:pt>
  </dgm:ptLst>
  <dgm:cxnLst>
    <dgm:cxn modelId="{B8FF2402-DD05-6F4F-B5A7-FEDEAFBBFFBC}" srcId="{D8FB4309-5C1D-FA47-B1EE-9CE40B09F627}" destId="{046E8665-6646-7442-B7F9-020A52081E27}" srcOrd="2" destOrd="0" parTransId="{A9FD8B6A-B4CE-8A4F-A725-E3107DC6B680}" sibTransId="{D4EBFF97-7B1C-E44E-B309-C51BB3D4FE6A}"/>
    <dgm:cxn modelId="{E2BBE316-09CF-9D4C-B3A3-60938C76F4AE}" type="presOf" srcId="{046E8665-6646-7442-B7F9-020A52081E27}" destId="{46290E4D-D647-3A4B-9D79-E12D608DC4CB}" srcOrd="0" destOrd="0" presId="urn:microsoft.com/office/officeart/2005/8/layout/default"/>
    <dgm:cxn modelId="{C8FA3D27-1E11-4444-BF5D-7B194821D081}" type="presOf" srcId="{6855B44A-1980-4347-AAFB-B9BA09C604EA}" destId="{1370847B-F20D-F040-BC0E-52A799A35A11}" srcOrd="0" destOrd="0" presId="urn:microsoft.com/office/officeart/2005/8/layout/default"/>
    <dgm:cxn modelId="{6A35B944-BB06-4B43-8FF2-022138D1DB20}" type="presOf" srcId="{D8FB4309-5C1D-FA47-B1EE-9CE40B09F627}" destId="{AB2CC39B-EF6F-4249-839E-C8A66FB0EFDE}" srcOrd="0" destOrd="0" presId="urn:microsoft.com/office/officeart/2005/8/layout/default"/>
    <dgm:cxn modelId="{6489AC4F-7554-0947-B5C1-CDB72655FE0E}" type="presOf" srcId="{CC313459-1FEC-4C44-BBB1-A5BAEBBD08E4}" destId="{17C02F01-3105-A645-B786-E2E9AA6A2654}" srcOrd="0" destOrd="0" presId="urn:microsoft.com/office/officeart/2005/8/layout/default"/>
    <dgm:cxn modelId="{6BD61370-39FF-5949-92A4-2FDD2BC6570F}" type="presOf" srcId="{7D23C4C1-2E6F-7541-82CB-D96222619DB2}" destId="{B077FD1F-A838-8745-93C0-1B602F61F962}" srcOrd="0" destOrd="0" presId="urn:microsoft.com/office/officeart/2005/8/layout/default"/>
    <dgm:cxn modelId="{F80D8076-1802-EA4E-A396-F916D93B2EF2}" srcId="{D8FB4309-5C1D-FA47-B1EE-9CE40B09F627}" destId="{7D23C4C1-2E6F-7541-82CB-D96222619DB2}" srcOrd="1" destOrd="0" parTransId="{1D965C65-5525-1F40-8687-D7D06FEAD31F}" sibTransId="{FED8127F-BA5C-4C4E-B699-D3FDB3AFA7CF}"/>
    <dgm:cxn modelId="{9F914D8B-74D8-3844-A878-067678864D43}" srcId="{D8FB4309-5C1D-FA47-B1EE-9CE40B09F627}" destId="{6855B44A-1980-4347-AAFB-B9BA09C604EA}" srcOrd="3" destOrd="0" parTransId="{A5E0B10A-5103-8B41-BD6D-3DEBBC2D6754}" sibTransId="{1B261C3D-054F-AF46-8453-A6193D561ED6}"/>
    <dgm:cxn modelId="{292103B0-C9CD-924E-B62C-CBD5B24F72F2}" srcId="{D8FB4309-5C1D-FA47-B1EE-9CE40B09F627}" destId="{CC313459-1FEC-4C44-BBB1-A5BAEBBD08E4}" srcOrd="0" destOrd="0" parTransId="{E2072A29-C86B-1F46-8E05-77407F3F77F7}" sibTransId="{3572EB08-D86F-0F4D-B969-9B4300391E7E}"/>
    <dgm:cxn modelId="{EF86CA32-0890-FC48-A721-B9B770027744}" type="presParOf" srcId="{AB2CC39B-EF6F-4249-839E-C8A66FB0EFDE}" destId="{17C02F01-3105-A645-B786-E2E9AA6A2654}" srcOrd="0" destOrd="0" presId="urn:microsoft.com/office/officeart/2005/8/layout/default"/>
    <dgm:cxn modelId="{0B5944F6-40FB-A94C-A0AA-C2A06C9052FC}" type="presParOf" srcId="{AB2CC39B-EF6F-4249-839E-C8A66FB0EFDE}" destId="{5A271D5B-BBAE-464F-94A1-D6D6086A53BD}" srcOrd="1" destOrd="0" presId="urn:microsoft.com/office/officeart/2005/8/layout/default"/>
    <dgm:cxn modelId="{881576C9-7C0F-4348-A0B7-EAB69A924928}" type="presParOf" srcId="{AB2CC39B-EF6F-4249-839E-C8A66FB0EFDE}" destId="{B077FD1F-A838-8745-93C0-1B602F61F962}" srcOrd="2" destOrd="0" presId="urn:microsoft.com/office/officeart/2005/8/layout/default"/>
    <dgm:cxn modelId="{76890633-F137-874F-8024-A0CF0B6B4067}" type="presParOf" srcId="{AB2CC39B-EF6F-4249-839E-C8A66FB0EFDE}" destId="{BD1705F0-675A-3543-877D-97F7CC636EAD}" srcOrd="3" destOrd="0" presId="urn:microsoft.com/office/officeart/2005/8/layout/default"/>
    <dgm:cxn modelId="{0344CCE5-A646-EE48-957D-A1B1BDCB2107}" type="presParOf" srcId="{AB2CC39B-EF6F-4249-839E-C8A66FB0EFDE}" destId="{46290E4D-D647-3A4B-9D79-E12D608DC4CB}" srcOrd="4" destOrd="0" presId="urn:microsoft.com/office/officeart/2005/8/layout/default"/>
    <dgm:cxn modelId="{5DCAF451-25E3-CA42-B170-0BA31AD62B87}" type="presParOf" srcId="{AB2CC39B-EF6F-4249-839E-C8A66FB0EFDE}" destId="{3A572EA5-3162-FF44-900D-2FDB7596B838}" srcOrd="5" destOrd="0" presId="urn:microsoft.com/office/officeart/2005/8/layout/default"/>
    <dgm:cxn modelId="{3A6A1EDA-E2C9-A441-9F06-B2885182F214}" type="presParOf" srcId="{AB2CC39B-EF6F-4249-839E-C8A66FB0EFDE}" destId="{1370847B-F20D-F040-BC0E-52A799A35A1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Shared literal meanings</a:t>
          </a:r>
          <a:r>
            <a:rPr lang="en-US" sz="24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 rtl="0"/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The interpretation of the word 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Qur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’ (menses, or purity) divided the jurists into 2 groups: </a:t>
          </a:r>
          <a:r>
            <a:rPr lang="en-GB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L</a:t>
          </a:r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iteral &amp; figurative meanings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algn="just" rtl="0"/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The word Lams (touch) literal meaning: contact, symbolic: sex. </a:t>
          </a: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Grammatical meanings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algn="just" rtl="0"/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Some grammatical constructions need clarifying (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Ilā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) whether ablution must include the elbows or not. The four Imams believed ablution must include the elbows</a:t>
          </a:r>
          <a:r>
            <a:rPr lang="en-GB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3C3A4-49E6-AE47-BD2D-675238FF75A7}">
      <dgm:prSet phldrT="[Text]" custT="1"/>
      <dgm:spPr/>
      <dgm:t>
        <a:bodyPr/>
        <a:lstStyle/>
        <a:p>
          <a:pPr algn="just" rtl="0"/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A few jurists said that washing hands until the elbows is enough.</a:t>
          </a:r>
        </a:p>
      </dgm:t>
    </dgm:pt>
    <dgm:pt modelId="{818D6508-E10C-4C4D-AC23-09F2A4640C4A}" type="par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79F4C1-422B-0B40-B81C-01BCE8597EAE}" type="sib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DE25C8-25D1-FF4F-915B-DD09145574EF}">
      <dgm:prSet phldrT="[Text]" custT="1"/>
      <dgm:spPr/>
      <dgm:t>
        <a:bodyPr/>
        <a:lstStyle/>
        <a:p>
          <a:pPr algn="just" rtl="0"/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Abu </a:t>
          </a:r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anīfa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(it does not), 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lik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(it breaks in case of pleasurable), al-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Shāfi‘ī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(it breaks ablution always)</a:t>
          </a:r>
          <a:r>
            <a:rPr lang="en-GB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FF191F-4DFC-5F49-BF06-B53B6B05AE24}" type="par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CA42A-3ACC-9145-9C27-69A67F8D8DC2}" type="sib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6954A-62A6-D84C-981D-EA3E044DCFEE}">
      <dgm:prSet phldrT="[Text]" custT="1"/>
      <dgm:spPr/>
      <dgm:t>
        <a:bodyPr/>
        <a:lstStyle/>
        <a:p>
          <a:pPr algn="just" rtl="0"/>
          <a:r>
            <a:rPr lang="en-GB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The majority (waiting until the third purity), </a:t>
          </a:r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(waiting the third menstruation)</a:t>
          </a:r>
          <a:r>
            <a:rPr lang="en-GB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DD3BD3-A70D-4349-8362-21953B220BB2}" type="par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BC347-8DD3-8647-9157-F2FF5A0D7AB8}" type="sib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D1303C-6EAD-0048-8D4A-A9CCA7A2E55E}">
      <dgm:prSet phldrT="[Text]" custT="1"/>
      <dgm:spPr/>
      <dgm:t>
        <a:bodyPr/>
        <a:lstStyle/>
        <a:p>
          <a:pPr algn="just" rtl="0"/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Does touch break ablution?</a:t>
          </a:r>
        </a:p>
      </dgm:t>
    </dgm:pt>
    <dgm:pt modelId="{E33326C9-73C8-2247-8ADF-3EF484E2A0C5}" type="parTrans" cxnId="{0D05A2A3-28AB-CA4C-9E63-F7CF6621215A}">
      <dgm:prSet/>
      <dgm:spPr/>
      <dgm:t>
        <a:bodyPr/>
        <a:lstStyle/>
        <a:p>
          <a:endParaRPr lang="en-GB"/>
        </a:p>
      </dgm:t>
    </dgm:pt>
    <dgm:pt modelId="{7777F017-AA9F-1C44-A31A-0D440BB6BD5E}" type="sibTrans" cxnId="{0D05A2A3-28AB-CA4C-9E63-F7CF6621215A}">
      <dgm:prSet/>
      <dgm:spPr/>
      <dgm:t>
        <a:bodyPr/>
        <a:lstStyle/>
        <a:p>
          <a:endParaRPr lang="en-GB"/>
        </a:p>
      </dgm:t>
    </dgm:pt>
    <dgm:pt modelId="{8F446021-49CE-8644-A3AA-638208F364FC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B94C9FBF-9B2A-1B4A-ACB6-48EF262075DA}" type="pres">
      <dgm:prSet presAssocID="{FAC6072D-2ADE-C043-B16F-B5CC2435F6E4}" presName="parentText" presStyleLbl="node1" presStyleIdx="0" presStyleCnt="3" custLinFactNeighborX="771" custLinFactNeighborY="-4243">
        <dgm:presLayoutVars>
          <dgm:chMax val="0"/>
          <dgm:bulletEnabled val="1"/>
        </dgm:presLayoutVars>
      </dgm:prSet>
      <dgm:spPr/>
    </dgm:pt>
    <dgm:pt modelId="{188A4C99-B527-7C48-866D-9CD3C2666ECD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31AD0196-50A8-2144-853B-15DCFB06E731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8A10-6EB7-7E40-934C-DF3BB0E25EE1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86479CA5-101C-664D-A513-61C81AD42B27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CF464A-E93E-404F-A174-CB1219D3BFB5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842700-AFFF-1E4C-9924-57E8E14B30D2}" type="presOf" srcId="{11A129F4-126D-CC4E-855A-1DC2AF538D65}" destId="{31AD0196-50A8-2144-853B-15DCFB06E731}" srcOrd="0" destOrd="0" presId="urn:microsoft.com/office/officeart/2005/8/layout/vList2"/>
    <dgm:cxn modelId="{1ED96601-C88E-6348-9DC9-320C3BF1466E}" type="presOf" srcId="{9ADE25C8-25D1-FF4F-915B-DD09145574EF}" destId="{45868A10-6EB7-7E40-934C-DF3BB0E25EE1}" srcOrd="0" destOrd="2" presId="urn:microsoft.com/office/officeart/2005/8/layout/vList2"/>
    <dgm:cxn modelId="{F545C32D-B6F6-BB46-9B2D-C1137A5B85BA}" type="presOf" srcId="{1006954A-62A6-D84C-981D-EA3E044DCFEE}" destId="{188A4C99-B527-7C48-866D-9CD3C2666ECD}" srcOrd="0" destOrd="1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81EE1056-AB94-114E-B979-425B1FDA1107}" srcId="{11A129F4-126D-CC4E-855A-1DC2AF538D65}" destId="{9ADE25C8-25D1-FF4F-915B-DD09145574EF}" srcOrd="2" destOrd="0" parTransId="{1BFF191F-4DFC-5F49-BF06-B53B6B05AE24}" sibTransId="{5E1CA42A-3ACC-9145-9C27-69A67F8D8DC2}"/>
    <dgm:cxn modelId="{B7B8275C-D4E6-E84C-9B45-A13B8F0171DB}" type="presOf" srcId="{AB767568-0704-CF4F-8335-0790034E7351}" destId="{188A4C99-B527-7C48-866D-9CD3C2666ECD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2EEB9084-65AB-9C4D-8B55-8D028E678849}" type="presOf" srcId="{FAC6072D-2ADE-C043-B16F-B5CC2435F6E4}" destId="{B94C9FBF-9B2A-1B4A-ACB6-48EF262075DA}" srcOrd="0" destOrd="0" presId="urn:microsoft.com/office/officeart/2005/8/layout/vList2"/>
    <dgm:cxn modelId="{F0B5058A-B70D-124B-A357-4620203657E3}" type="presOf" srcId="{1B8AEB7E-3804-B74B-AE30-A2EDE1BBAC53}" destId="{45868A10-6EB7-7E40-934C-DF3BB0E25EE1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0D05A2A3-28AB-CA4C-9E63-F7CF6621215A}" srcId="{11A129F4-126D-CC4E-855A-1DC2AF538D65}" destId="{C4D1303C-6EAD-0048-8D4A-A9CCA7A2E55E}" srcOrd="1" destOrd="0" parTransId="{E33326C9-73C8-2247-8ADF-3EF484E2A0C5}" sibTransId="{7777F017-AA9F-1C44-A31A-0D440BB6BD5E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0FD937CD-6BC8-F748-BEDC-5D58D77B1A4C}" type="presOf" srcId="{B62F6BF6-61DE-C843-8576-C3E0EB5819AD}" destId="{1BCF464A-E93E-404F-A174-CB1219D3BFB5}" srcOrd="0" destOrd="0" presId="urn:microsoft.com/office/officeart/2005/8/layout/vList2"/>
    <dgm:cxn modelId="{BC2B75D7-DBCB-334C-A227-1A07443F2CCD}" type="presOf" srcId="{A403C3A4-49E6-AE47-BD2D-675238FF75A7}" destId="{1BCF464A-E93E-404F-A174-CB1219D3BFB5}" srcOrd="0" destOrd="1" presId="urn:microsoft.com/office/officeart/2005/8/layout/vList2"/>
    <dgm:cxn modelId="{1C2DA0DE-5C51-024B-91AF-2EB9A0EAB7E9}" srcId="{FAC6072D-2ADE-C043-B16F-B5CC2435F6E4}" destId="{1006954A-62A6-D84C-981D-EA3E044DCFEE}" srcOrd="1" destOrd="0" parTransId="{95DD3BD3-A70D-4349-8362-21953B220BB2}" sibTransId="{0B2BC347-8DD3-8647-9157-F2FF5A0D7AB8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00ECE8E5-9D98-8949-9F1E-4E0F73A37F2C}" type="presOf" srcId="{A9C412E2-1A4C-074B-B35B-67CB8DDA8D49}" destId="{86479CA5-101C-664D-A513-61C81AD42B27}" srcOrd="0" destOrd="0" presId="urn:microsoft.com/office/officeart/2005/8/layout/vList2"/>
    <dgm:cxn modelId="{C1C22AE6-9CB8-8F49-A97B-8D7C5694F792}" type="presOf" srcId="{F1E2DAD3-929B-444E-9F46-E14388AFC254}" destId="{8F446021-49CE-8644-A3AA-638208F364FC}" srcOrd="0" destOrd="0" presId="urn:microsoft.com/office/officeart/2005/8/layout/vList2"/>
    <dgm:cxn modelId="{F9FB5FED-322C-114D-A531-D1790B700E1A}" srcId="{A9C412E2-1A4C-074B-B35B-67CB8DDA8D49}" destId="{A403C3A4-49E6-AE47-BD2D-675238FF75A7}" srcOrd="1" destOrd="0" parTransId="{818D6508-E10C-4C4D-AC23-09F2A4640C4A}" sibTransId="{2579F4C1-422B-0B40-B81C-01BCE8597EAE}"/>
    <dgm:cxn modelId="{B071F4F8-3AF9-244E-BDCF-A9936FF2D094}" type="presOf" srcId="{C4D1303C-6EAD-0048-8D4A-A9CCA7A2E55E}" destId="{45868A10-6EB7-7E40-934C-DF3BB0E25EE1}" srcOrd="0" destOrd="1" presId="urn:microsoft.com/office/officeart/2005/8/layout/vList2"/>
    <dgm:cxn modelId="{2026402D-AD8A-9D48-AB29-34234C55542D}" type="presParOf" srcId="{8F446021-49CE-8644-A3AA-638208F364FC}" destId="{B94C9FBF-9B2A-1B4A-ACB6-48EF262075DA}" srcOrd="0" destOrd="0" presId="urn:microsoft.com/office/officeart/2005/8/layout/vList2"/>
    <dgm:cxn modelId="{38FC3B11-1B2E-AA45-ADB8-BB5A06AB28E1}" type="presParOf" srcId="{8F446021-49CE-8644-A3AA-638208F364FC}" destId="{188A4C99-B527-7C48-866D-9CD3C2666ECD}" srcOrd="1" destOrd="0" presId="urn:microsoft.com/office/officeart/2005/8/layout/vList2"/>
    <dgm:cxn modelId="{602095BC-CA9E-E742-9699-2F30A720659C}" type="presParOf" srcId="{8F446021-49CE-8644-A3AA-638208F364FC}" destId="{31AD0196-50A8-2144-853B-15DCFB06E731}" srcOrd="2" destOrd="0" presId="urn:microsoft.com/office/officeart/2005/8/layout/vList2"/>
    <dgm:cxn modelId="{1A51D53F-7F9D-F648-86A3-EDA685CCD0A1}" type="presParOf" srcId="{8F446021-49CE-8644-A3AA-638208F364FC}" destId="{45868A10-6EB7-7E40-934C-DF3BB0E25EE1}" srcOrd="3" destOrd="0" presId="urn:microsoft.com/office/officeart/2005/8/layout/vList2"/>
    <dgm:cxn modelId="{B9F4542D-73B0-0945-8B41-CBBECD4F34D8}" type="presParOf" srcId="{8F446021-49CE-8644-A3AA-638208F364FC}" destId="{86479CA5-101C-664D-A513-61C81AD42B27}" srcOrd="4" destOrd="0" presId="urn:microsoft.com/office/officeart/2005/8/layout/vList2"/>
    <dgm:cxn modelId="{B1EEB127-CB2F-D54A-8A98-0CA9119FBF89}" type="presParOf" srcId="{8F446021-49CE-8644-A3AA-638208F364FC}" destId="{1BCF464A-E93E-404F-A174-CB1219D3BFB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GB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Availability of Hadiths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 rtl="0"/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The Hadiths were not offered for the great Imams (</a:t>
          </a:r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Ş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alāt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Istisqā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’ the rain’s prayer):</a:t>
          </a: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Weak narrations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algn="just" rtl="0"/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Some jurists accept weak </a:t>
          </a:r>
          <a:r>
            <a:rPr lang="en-US" sz="2200" b="0" dirty="0">
              <a:latin typeface="Times New Roman" panose="02020603050405020304" pitchFamily="18" charset="0"/>
              <a:cs typeface="Times New Roman" panose="02020603050405020304" pitchFamily="18" charset="0"/>
            </a:rPr>
            <a:t>H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adiths in legislation, (breaking ablution by vomiting)?</a:t>
          </a: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Conditions of accepting Hadiths &amp; Resolution of textual conflict in Hadiths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algn="just" rtl="0"/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Each Imam had his own conditions for accepting Hadiths (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Mashhūr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, People of Medina deeds, 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Mursal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en-GB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3C3A4-49E6-AE47-BD2D-675238FF75A7}">
      <dgm:prSet phldrT="[Text]" custT="1"/>
      <dgm:spPr/>
      <dgm:t>
        <a:bodyPr/>
        <a:lstStyle/>
        <a:p>
          <a:pPr algn="just" rtl="0"/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Imams used two procedures for overcoming contradiction (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Tarjih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, Jami’) Jami’: one is general and the other is specific. </a:t>
          </a:r>
        </a:p>
      </dgm:t>
    </dgm:pt>
    <dgm:pt modelId="{818D6508-E10C-4C4D-AC23-09F2A4640C4A}" type="par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79F4C1-422B-0B40-B81C-01BCE8597EAE}" type="sib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DE25C8-25D1-FF4F-915B-DD09145574EF}">
      <dgm:prSet phldrT="[Text]" custT="1"/>
      <dgm:spPr/>
      <dgm:t>
        <a:bodyPr/>
        <a:lstStyle/>
        <a:p>
          <a:pPr algn="just" rtl="0"/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&amp; </a:t>
          </a:r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anbalī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vomiting breaks ablution (</a:t>
          </a:r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Whoever vomits)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, Maliki and 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Shafi’i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vomiting does not break ablution(weak Hadith)</a:t>
          </a:r>
          <a:r>
            <a:rPr lang="en-GB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FF191F-4DFC-5F49-BF06-B53B6B05AE24}" type="par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1CA42A-3ACC-9145-9C27-69A67F8D8DC2}" type="sibTrans" cxnId="{81EE1056-AB94-114E-B979-425B1FDA1107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06954A-62A6-D84C-981D-EA3E044DCFEE}">
      <dgm:prSet phldrT="[Text]" custT="1"/>
      <dgm:spPr/>
      <dgm:t>
        <a:bodyPr/>
        <a:lstStyle/>
        <a:p>
          <a:pPr algn="just" rtl="0"/>
          <a:r>
            <a:rPr lang="en-GB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The majority (</a:t>
          </a:r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Ş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alāt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Istisqā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is correct</a:t>
          </a:r>
          <a:r>
            <a:rPr lang="en-GB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), </a:t>
          </a:r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(there is no formal </a:t>
          </a:r>
          <a:r>
            <a:rPr lang="en-DE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Ş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alāt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Istisqā</a:t>
          </a:r>
          <a:r>
            <a:rPr lang="en-US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en-GB" sz="2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DD3BD3-A70D-4349-8362-21953B220BB2}" type="par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2BC347-8DD3-8647-9157-F2FF5A0D7AB8}" type="sibTrans" cxnId="{1C2DA0DE-5C51-024B-91AF-2EB9A0EAB7E9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446021-49CE-8644-A3AA-638208F364FC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B94C9FBF-9B2A-1B4A-ACB6-48EF262075DA}" type="pres">
      <dgm:prSet presAssocID="{FAC6072D-2ADE-C043-B16F-B5CC2435F6E4}" presName="parentText" presStyleLbl="node1" presStyleIdx="0" presStyleCnt="3" custLinFactNeighborX="429" custLinFactNeighborY="-5610">
        <dgm:presLayoutVars>
          <dgm:chMax val="0"/>
          <dgm:bulletEnabled val="1"/>
        </dgm:presLayoutVars>
      </dgm:prSet>
      <dgm:spPr/>
    </dgm:pt>
    <dgm:pt modelId="{188A4C99-B527-7C48-866D-9CD3C2666ECD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31AD0196-50A8-2144-853B-15DCFB06E731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5868A10-6EB7-7E40-934C-DF3BB0E25EE1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86479CA5-101C-664D-A513-61C81AD42B27}" type="pres">
      <dgm:prSet presAssocID="{A9C412E2-1A4C-074B-B35B-67CB8DDA8D4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CF464A-E93E-404F-A174-CB1219D3BFB5}" type="pres">
      <dgm:prSet presAssocID="{A9C412E2-1A4C-074B-B35B-67CB8DDA8D49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842700-AFFF-1E4C-9924-57E8E14B30D2}" type="presOf" srcId="{11A129F4-126D-CC4E-855A-1DC2AF538D65}" destId="{31AD0196-50A8-2144-853B-15DCFB06E731}" srcOrd="0" destOrd="0" presId="urn:microsoft.com/office/officeart/2005/8/layout/vList2"/>
    <dgm:cxn modelId="{1ED96601-C88E-6348-9DC9-320C3BF1466E}" type="presOf" srcId="{9ADE25C8-25D1-FF4F-915B-DD09145574EF}" destId="{45868A10-6EB7-7E40-934C-DF3BB0E25EE1}" srcOrd="0" destOrd="1" presId="urn:microsoft.com/office/officeart/2005/8/layout/vList2"/>
    <dgm:cxn modelId="{F545C32D-B6F6-BB46-9B2D-C1137A5B85BA}" type="presOf" srcId="{1006954A-62A6-D84C-981D-EA3E044DCFEE}" destId="{188A4C99-B527-7C48-866D-9CD3C2666ECD}" srcOrd="0" destOrd="1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81EE1056-AB94-114E-B979-425B1FDA1107}" srcId="{11A129F4-126D-CC4E-855A-1DC2AF538D65}" destId="{9ADE25C8-25D1-FF4F-915B-DD09145574EF}" srcOrd="1" destOrd="0" parTransId="{1BFF191F-4DFC-5F49-BF06-B53B6B05AE24}" sibTransId="{5E1CA42A-3ACC-9145-9C27-69A67F8D8DC2}"/>
    <dgm:cxn modelId="{B7B8275C-D4E6-E84C-9B45-A13B8F0171DB}" type="presOf" srcId="{AB767568-0704-CF4F-8335-0790034E7351}" destId="{188A4C99-B527-7C48-866D-9CD3C2666ECD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2EEB9084-65AB-9C4D-8B55-8D028E678849}" type="presOf" srcId="{FAC6072D-2ADE-C043-B16F-B5CC2435F6E4}" destId="{B94C9FBF-9B2A-1B4A-ACB6-48EF262075DA}" srcOrd="0" destOrd="0" presId="urn:microsoft.com/office/officeart/2005/8/layout/vList2"/>
    <dgm:cxn modelId="{F0B5058A-B70D-124B-A357-4620203657E3}" type="presOf" srcId="{1B8AEB7E-3804-B74B-AE30-A2EDE1BBAC53}" destId="{45868A10-6EB7-7E40-934C-DF3BB0E25EE1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0FD937CD-6BC8-F748-BEDC-5D58D77B1A4C}" type="presOf" srcId="{B62F6BF6-61DE-C843-8576-C3E0EB5819AD}" destId="{1BCF464A-E93E-404F-A174-CB1219D3BFB5}" srcOrd="0" destOrd="0" presId="urn:microsoft.com/office/officeart/2005/8/layout/vList2"/>
    <dgm:cxn modelId="{BC2B75D7-DBCB-334C-A227-1A07443F2CCD}" type="presOf" srcId="{A403C3A4-49E6-AE47-BD2D-675238FF75A7}" destId="{1BCF464A-E93E-404F-A174-CB1219D3BFB5}" srcOrd="0" destOrd="1" presId="urn:microsoft.com/office/officeart/2005/8/layout/vList2"/>
    <dgm:cxn modelId="{1C2DA0DE-5C51-024B-91AF-2EB9A0EAB7E9}" srcId="{FAC6072D-2ADE-C043-B16F-B5CC2435F6E4}" destId="{1006954A-62A6-D84C-981D-EA3E044DCFEE}" srcOrd="1" destOrd="0" parTransId="{95DD3BD3-A70D-4349-8362-21953B220BB2}" sibTransId="{0B2BC347-8DD3-8647-9157-F2FF5A0D7AB8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00ECE8E5-9D98-8949-9F1E-4E0F73A37F2C}" type="presOf" srcId="{A9C412E2-1A4C-074B-B35B-67CB8DDA8D49}" destId="{86479CA5-101C-664D-A513-61C81AD42B27}" srcOrd="0" destOrd="0" presId="urn:microsoft.com/office/officeart/2005/8/layout/vList2"/>
    <dgm:cxn modelId="{C1C22AE6-9CB8-8F49-A97B-8D7C5694F792}" type="presOf" srcId="{F1E2DAD3-929B-444E-9F46-E14388AFC254}" destId="{8F446021-49CE-8644-A3AA-638208F364FC}" srcOrd="0" destOrd="0" presId="urn:microsoft.com/office/officeart/2005/8/layout/vList2"/>
    <dgm:cxn modelId="{F9FB5FED-322C-114D-A531-D1790B700E1A}" srcId="{A9C412E2-1A4C-074B-B35B-67CB8DDA8D49}" destId="{A403C3A4-49E6-AE47-BD2D-675238FF75A7}" srcOrd="1" destOrd="0" parTransId="{818D6508-E10C-4C4D-AC23-09F2A4640C4A}" sibTransId="{2579F4C1-422B-0B40-B81C-01BCE8597EAE}"/>
    <dgm:cxn modelId="{2026402D-AD8A-9D48-AB29-34234C55542D}" type="presParOf" srcId="{8F446021-49CE-8644-A3AA-638208F364FC}" destId="{B94C9FBF-9B2A-1B4A-ACB6-48EF262075DA}" srcOrd="0" destOrd="0" presId="urn:microsoft.com/office/officeart/2005/8/layout/vList2"/>
    <dgm:cxn modelId="{38FC3B11-1B2E-AA45-ADB8-BB5A06AB28E1}" type="presParOf" srcId="{8F446021-49CE-8644-A3AA-638208F364FC}" destId="{188A4C99-B527-7C48-866D-9CD3C2666ECD}" srcOrd="1" destOrd="0" presId="urn:microsoft.com/office/officeart/2005/8/layout/vList2"/>
    <dgm:cxn modelId="{602095BC-CA9E-E742-9699-2F30A720659C}" type="presParOf" srcId="{8F446021-49CE-8644-A3AA-638208F364FC}" destId="{31AD0196-50A8-2144-853B-15DCFB06E731}" srcOrd="2" destOrd="0" presId="urn:microsoft.com/office/officeart/2005/8/layout/vList2"/>
    <dgm:cxn modelId="{1A51D53F-7F9D-F648-86A3-EDA685CCD0A1}" type="presParOf" srcId="{8F446021-49CE-8644-A3AA-638208F364FC}" destId="{45868A10-6EB7-7E40-934C-DF3BB0E25EE1}" srcOrd="3" destOrd="0" presId="urn:microsoft.com/office/officeart/2005/8/layout/vList2"/>
    <dgm:cxn modelId="{B9F4542D-73B0-0945-8B41-CBBECD4F34D8}" type="presParOf" srcId="{8F446021-49CE-8644-A3AA-638208F364FC}" destId="{86479CA5-101C-664D-A513-61C81AD42B27}" srcOrd="4" destOrd="0" presId="urn:microsoft.com/office/officeart/2005/8/layout/vList2"/>
    <dgm:cxn modelId="{B1EEB127-CB2F-D54A-8A98-0CA9119FBF89}" type="presParOf" srcId="{8F446021-49CE-8644-A3AA-638208F364FC}" destId="{1BCF464A-E93E-404F-A174-CB1219D3BFB5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 Ijma‘ (consensus) 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Shāfi‘ī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was in doubt of its occurrence</a:t>
          </a:r>
          <a:r>
            <a:rPr lang="en-GB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 custom of Medina’s people 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majority of jurists rejected it except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Mālik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n (preference) and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ş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</a:t>
          </a: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(benefit) 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Shāfi‘ī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rejected them because they are too independent from the texts.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86AC6A-912D-AA42-880D-A8B55228B8F3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Ibn 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anbal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rejected it.</a:t>
          </a:r>
        </a:p>
      </dgm:t>
    </dgm:pt>
    <dgm:pt modelId="{FFFF8349-393A-C64D-92F1-3DBC9E1EDC67}" type="parTrans" cxnId="{8C51D957-5854-B042-AB0A-F254373BFE55}">
      <dgm:prSet/>
      <dgm:spPr/>
      <dgm:t>
        <a:bodyPr/>
        <a:lstStyle/>
        <a:p>
          <a:endParaRPr lang="en-GB"/>
        </a:p>
      </dgm:t>
    </dgm:pt>
    <dgm:pt modelId="{2E109026-FD78-8544-9E44-6AAD903C39D2}" type="sibTrans" cxnId="{8C51D957-5854-B042-AB0A-F254373BFE55}">
      <dgm:prSet/>
      <dgm:spPr/>
      <dgm:t>
        <a:bodyPr/>
        <a:lstStyle/>
        <a:p>
          <a:endParaRPr lang="en-GB"/>
        </a:p>
      </dgm:t>
    </dgm:pt>
    <dgm:pt modelId="{4C92B7D6-1D5C-6C4F-8D67-E56A3EC3DFD1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417D27CA-356B-9C44-B906-0A7B921503E6}" type="pres">
      <dgm:prSet presAssocID="{FAC6072D-2ADE-C043-B16F-B5CC2435F6E4}" presName="parentText" presStyleLbl="node1" presStyleIdx="0" presStyleCnt="3" custLinFactNeighborX="-703" custLinFactNeighborY="-4217">
        <dgm:presLayoutVars>
          <dgm:chMax val="0"/>
          <dgm:bulletEnabled val="1"/>
        </dgm:presLayoutVars>
      </dgm:prSet>
      <dgm:spPr/>
    </dgm:pt>
    <dgm:pt modelId="{13E81291-2CE5-754D-A12F-D8DEDA3FD705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1C96F098-B497-B244-A652-6B69B3D036E3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6DCBEE-C5EA-124B-B2F4-A56DDC7715F5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13B6A7B0-1C90-D547-882F-0FCE4CDE278B}" type="pres">
      <dgm:prSet presAssocID="{A9C412E2-1A4C-074B-B35B-67CB8DDA8D49}" presName="parentText" presStyleLbl="node1" presStyleIdx="2" presStyleCnt="3" custLinFactNeighborX="809">
        <dgm:presLayoutVars>
          <dgm:chMax val="0"/>
          <dgm:bulletEnabled val="1"/>
        </dgm:presLayoutVars>
      </dgm:prSet>
      <dgm:spPr/>
    </dgm:pt>
    <dgm:pt modelId="{4B38A74B-28B5-0041-B0B9-22E2216C89AE}" type="pres">
      <dgm:prSet presAssocID="{A9C412E2-1A4C-074B-B35B-67CB8DDA8D49}" presName="childText" presStyleLbl="revTx" presStyleIdx="2" presStyleCnt="3" custScaleY="67744">
        <dgm:presLayoutVars>
          <dgm:bulletEnabled val="1"/>
        </dgm:presLayoutVars>
      </dgm:prSet>
      <dgm:spPr/>
    </dgm:pt>
  </dgm:ptLst>
  <dgm:cxnLst>
    <dgm:cxn modelId="{19779A0B-A858-484C-958C-DC430B8ACDED}" type="presOf" srcId="{F1E2DAD3-929B-444E-9F46-E14388AFC254}" destId="{4C92B7D6-1D5C-6C4F-8D67-E56A3EC3DFD1}" srcOrd="0" destOrd="0" presId="urn:microsoft.com/office/officeart/2005/8/layout/vList2"/>
    <dgm:cxn modelId="{E1520318-33D7-554C-BEDF-1F4967D26474}" type="presOf" srcId="{A9C412E2-1A4C-074B-B35B-67CB8DDA8D49}" destId="{13B6A7B0-1C90-D547-882F-0FCE4CDE278B}" srcOrd="0" destOrd="0" presId="urn:microsoft.com/office/officeart/2005/8/layout/vList2"/>
    <dgm:cxn modelId="{652E811A-6CFF-5740-A1A2-F5273A8DDF2D}" type="presOf" srcId="{AB767568-0704-CF4F-8335-0790034E7351}" destId="{13E81291-2CE5-754D-A12F-D8DEDA3FD705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1BCFD43B-3446-574A-896A-78169510ECD5}" type="presOf" srcId="{FAC6072D-2ADE-C043-B16F-B5CC2435F6E4}" destId="{417D27CA-356B-9C44-B906-0A7B921503E6}" srcOrd="0" destOrd="0" presId="urn:microsoft.com/office/officeart/2005/8/layout/vList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39B80E42-1663-544E-8F46-3D7CCF26C583}" type="presOf" srcId="{1B8AEB7E-3804-B74B-AE30-A2EDE1BBAC53}" destId="{056DCBEE-C5EA-124B-B2F4-A56DDC7715F5}" srcOrd="0" destOrd="0" presId="urn:microsoft.com/office/officeart/2005/8/layout/vList2"/>
    <dgm:cxn modelId="{8C51D957-5854-B042-AB0A-F254373BFE55}" srcId="{FAC6072D-2ADE-C043-B16F-B5CC2435F6E4}" destId="{C886AC6A-912D-AA42-880D-A8B55228B8F3}" srcOrd="1" destOrd="0" parTransId="{FFFF8349-393A-C64D-92F1-3DBC9E1EDC67}" sibTransId="{2E109026-FD78-8544-9E44-6AAD903C39D2}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9432856F-84B6-2D4C-8EB5-E9B265321E1C}" type="presOf" srcId="{11A129F4-126D-CC4E-855A-1DC2AF538D65}" destId="{1C96F098-B497-B244-A652-6B69B3D036E3}" srcOrd="0" destOrd="0" presId="urn:microsoft.com/office/officeart/2005/8/layout/vList2"/>
    <dgm:cxn modelId="{9785417A-8263-A64F-A5F5-BDF14B284742}" type="presOf" srcId="{C886AC6A-912D-AA42-880D-A8B55228B8F3}" destId="{13E81291-2CE5-754D-A12F-D8DEDA3FD705}" srcOrd="0" destOrd="1" presId="urn:microsoft.com/office/officeart/2005/8/layout/vList2"/>
    <dgm:cxn modelId="{2AB74B88-4A94-2C4F-A24C-758BF63A905C}" type="presOf" srcId="{B62F6BF6-61DE-C843-8576-C3E0EB5819AD}" destId="{4B38A74B-28B5-0041-B0B9-22E2216C89AE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C4633363-E0C6-5B45-9A0D-F47D832C2832}" type="presParOf" srcId="{4C92B7D6-1D5C-6C4F-8D67-E56A3EC3DFD1}" destId="{417D27CA-356B-9C44-B906-0A7B921503E6}" srcOrd="0" destOrd="0" presId="urn:microsoft.com/office/officeart/2005/8/layout/vList2"/>
    <dgm:cxn modelId="{8EC8D162-938B-E747-9394-D5A3B6BB9EEF}" type="presParOf" srcId="{4C92B7D6-1D5C-6C4F-8D67-E56A3EC3DFD1}" destId="{13E81291-2CE5-754D-A12F-D8DEDA3FD705}" srcOrd="1" destOrd="0" presId="urn:microsoft.com/office/officeart/2005/8/layout/vList2"/>
    <dgm:cxn modelId="{928D2399-5F4B-624A-9C7C-C8D171266B44}" type="presParOf" srcId="{4C92B7D6-1D5C-6C4F-8D67-E56A3EC3DFD1}" destId="{1C96F098-B497-B244-A652-6B69B3D036E3}" srcOrd="2" destOrd="0" presId="urn:microsoft.com/office/officeart/2005/8/layout/vList2"/>
    <dgm:cxn modelId="{7ABA955D-8F5F-E54D-924A-541F84786E28}" type="presParOf" srcId="{4C92B7D6-1D5C-6C4F-8D67-E56A3EC3DFD1}" destId="{056DCBEE-C5EA-124B-B2F4-A56DDC7715F5}" srcOrd="3" destOrd="0" presId="urn:microsoft.com/office/officeart/2005/8/layout/vList2"/>
    <dgm:cxn modelId="{B64DDB01-EB51-9F47-ADA2-B1FEA64B6A4C}" type="presParOf" srcId="{4C92B7D6-1D5C-6C4F-8D67-E56A3EC3DFD1}" destId="{13B6A7B0-1C90-D547-882F-0FCE4CDE278B}" srcOrd="4" destOrd="0" presId="urn:microsoft.com/office/officeart/2005/8/layout/vList2"/>
    <dgm:cxn modelId="{A2E3D315-D313-354A-B268-7B0BBDF8DBF6}" type="presParOf" srcId="{4C92B7D6-1D5C-6C4F-8D67-E56A3EC3DFD1}" destId="{4B38A74B-28B5-0041-B0B9-22E2216C89A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344596" y="-818467"/>
          <a:ext cx="6364072" cy="6364072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445816" y="295351"/>
          <a:ext cx="10787144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Differences Among the Companions &amp; the Followers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5816" y="295351"/>
        <a:ext cx="10787144" cy="591081"/>
      </dsp:txXfrm>
    </dsp:sp>
    <dsp:sp modelId="{482F544F-0A23-3C49-BA35-D45C67099227}">
      <dsp:nvSpPr>
        <dsp:cNvPr id="0" name=""/>
        <dsp:cNvSpPr/>
      </dsp:nvSpPr>
      <dsp:spPr>
        <a:xfrm>
          <a:off x="76390" y="221466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869367" y="1181689"/>
          <a:ext cx="10363593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Differences Among the Jurists</a:t>
          </a:r>
        </a:p>
      </dsp:txBody>
      <dsp:txXfrm>
        <a:off x="869367" y="1181689"/>
        <a:ext cx="10363593" cy="591081"/>
      </dsp:txXfrm>
    </dsp:sp>
    <dsp:sp modelId="{11B4DF23-6349-ED47-883F-8A9EC3F5DE6F}">
      <dsp:nvSpPr>
        <dsp:cNvPr id="0" name=""/>
        <dsp:cNvSpPr/>
      </dsp:nvSpPr>
      <dsp:spPr>
        <a:xfrm>
          <a:off x="499941" y="1107804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999363" y="2068027"/>
          <a:ext cx="10233597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Word Meanings, </a:t>
          </a:r>
          <a:r>
            <a:rPr lang="en-US" sz="2800" b="1" kern="1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rPr>
            <a:t>Narrations of Hadiths</a:t>
          </a:r>
          <a:r>
            <a:rPr lang="en-DE" sz="2800" b="1" kern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9363" y="2068027"/>
        <a:ext cx="10233597" cy="591081"/>
      </dsp:txXfrm>
    </dsp:sp>
    <dsp:sp modelId="{B9DF7B38-8F14-F543-8635-C8D514CD0C63}">
      <dsp:nvSpPr>
        <dsp:cNvPr id="0" name=""/>
        <dsp:cNvSpPr/>
      </dsp:nvSpPr>
      <dsp:spPr>
        <a:xfrm>
          <a:off x="629938" y="1994142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481C04-0111-7440-AA06-616C9297B118}">
      <dsp:nvSpPr>
        <dsp:cNvPr id="0" name=""/>
        <dsp:cNvSpPr/>
      </dsp:nvSpPr>
      <dsp:spPr>
        <a:xfrm>
          <a:off x="869367" y="2954366"/>
          <a:ext cx="10363593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Admissibility of Certain Principles </a:t>
          </a:r>
          <a:endParaRPr lang="en-US" sz="28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9367" y="2954366"/>
        <a:ext cx="10363593" cy="591081"/>
      </dsp:txXfrm>
    </dsp:sp>
    <dsp:sp modelId="{482205CF-FB89-E84A-B716-937A25F65075}">
      <dsp:nvSpPr>
        <dsp:cNvPr id="0" name=""/>
        <dsp:cNvSpPr/>
      </dsp:nvSpPr>
      <dsp:spPr>
        <a:xfrm>
          <a:off x="499941" y="2880480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7E15CEA-70DB-104D-A974-1EF61263ACDE}">
      <dsp:nvSpPr>
        <dsp:cNvPr id="0" name=""/>
        <dsp:cNvSpPr/>
      </dsp:nvSpPr>
      <dsp:spPr>
        <a:xfrm>
          <a:off x="445816" y="3840704"/>
          <a:ext cx="10787144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81280" rIns="81280" bIns="81280" numCol="1" spcCol="1270" anchor="ctr" anchorCtr="0">
          <a:noAutofit/>
        </a:bodyPr>
        <a:lstStyle/>
        <a:p>
          <a:pPr marL="0" lvl="0" indent="0" algn="l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The Methods of </a:t>
          </a:r>
          <a:r>
            <a:rPr lang="en-US" sz="3200" b="1" kern="1200" dirty="0" err="1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Qiyās</a:t>
          </a:r>
          <a:endParaRPr lang="en-US" sz="32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5816" y="3840704"/>
        <a:ext cx="10787144" cy="591081"/>
      </dsp:txXfrm>
    </dsp:sp>
    <dsp:sp modelId="{1CF22F32-7CA4-B54E-942C-86AA07CB8C1E}">
      <dsp:nvSpPr>
        <dsp:cNvPr id="0" name=""/>
        <dsp:cNvSpPr/>
      </dsp:nvSpPr>
      <dsp:spPr>
        <a:xfrm>
          <a:off x="76390" y="3766819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27CA-356B-9C44-B906-0A7B921503E6}">
      <dsp:nvSpPr>
        <dsp:cNvPr id="0" name=""/>
        <dsp:cNvSpPr/>
      </dsp:nvSpPr>
      <dsp:spPr>
        <a:xfrm>
          <a:off x="0" y="4378"/>
          <a:ext cx="10842171" cy="5560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reasons behind their differences</a:t>
          </a:r>
        </a:p>
      </dsp:txBody>
      <dsp:txXfrm>
        <a:off x="27143" y="31521"/>
        <a:ext cx="10787885" cy="501732"/>
      </dsp:txXfrm>
    </dsp:sp>
    <dsp:sp modelId="{13E81291-2CE5-754D-A12F-D8DEDA3FD705}">
      <dsp:nvSpPr>
        <dsp:cNvPr id="0" name=""/>
        <dsp:cNvSpPr/>
      </dsp:nvSpPr>
      <dsp:spPr>
        <a:xfrm>
          <a:off x="0" y="560397"/>
          <a:ext cx="10842171" cy="791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variety in innate personal capacities for reasoning</a:t>
          </a:r>
          <a:r>
            <a:rPr lang="en-GB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lack of necessary information.</a:t>
          </a:r>
        </a:p>
      </dsp:txBody>
      <dsp:txXfrm>
        <a:off x="0" y="560397"/>
        <a:ext cx="10842171" cy="791547"/>
      </dsp:txXfrm>
    </dsp:sp>
    <dsp:sp modelId="{1C96F098-B497-B244-A652-6B69B3D036E3}">
      <dsp:nvSpPr>
        <dsp:cNvPr id="0" name=""/>
        <dsp:cNvSpPr/>
      </dsp:nvSpPr>
      <dsp:spPr>
        <a:xfrm>
          <a:off x="0" y="1351944"/>
          <a:ext cx="10842171" cy="5560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method of the Companions &amp; early scholars in dealing with differences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143" y="1379087"/>
        <a:ext cx="10787885" cy="501732"/>
      </dsp:txXfrm>
    </dsp:sp>
    <dsp:sp modelId="{056DCBEE-C5EA-124B-B2F4-A56DDC7715F5}">
      <dsp:nvSpPr>
        <dsp:cNvPr id="0" name=""/>
        <dsp:cNvSpPr/>
      </dsp:nvSpPr>
      <dsp:spPr>
        <a:xfrm>
          <a:off x="0" y="1907963"/>
          <a:ext cx="10842171" cy="791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The Companions were eager to bridge the gap created by their differences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early scholars denied the validity of the difference.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1907963"/>
        <a:ext cx="10842171" cy="791547"/>
      </dsp:txXfrm>
    </dsp:sp>
    <dsp:sp modelId="{13B6A7B0-1C90-D547-882F-0FCE4CDE278B}">
      <dsp:nvSpPr>
        <dsp:cNvPr id="0" name=""/>
        <dsp:cNvSpPr/>
      </dsp:nvSpPr>
      <dsp:spPr>
        <a:xfrm>
          <a:off x="0" y="2699510"/>
          <a:ext cx="10842171" cy="5560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evidences that encourage unity among Muslims</a:t>
          </a:r>
        </a:p>
      </dsp:txBody>
      <dsp:txXfrm>
        <a:off x="27143" y="2726653"/>
        <a:ext cx="10787885" cy="501732"/>
      </dsp:txXfrm>
    </dsp:sp>
    <dsp:sp modelId="{4B38A74B-28B5-0041-B0B9-22E2216C89AE}">
      <dsp:nvSpPr>
        <dsp:cNvPr id="0" name=""/>
        <dsp:cNvSpPr/>
      </dsp:nvSpPr>
      <dsp:spPr>
        <a:xfrm>
          <a:off x="0" y="3255528"/>
          <a:ext cx="10842171" cy="1461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{And 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not dispute with one another, or you would be discouraged and weakened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(Q: 8-46)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{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˹like˺ those who have divided their faith and split into sects, each rejoicing in what they have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} (Q:30-28).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3255528"/>
        <a:ext cx="10842171" cy="1461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C02F01-3105-A645-B786-E2E9AA6A2654}">
      <dsp:nvSpPr>
        <dsp:cNvPr id="0" name=""/>
        <dsp:cNvSpPr/>
      </dsp:nvSpPr>
      <dsp:spPr>
        <a:xfrm>
          <a:off x="1426778" y="2670"/>
          <a:ext cx="3568813" cy="21412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Word Meanings 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kern="1200" dirty="0">
              <a:latin typeface="Arial" panose="020B0604020202020204" pitchFamily="34" charset="0"/>
              <a:cs typeface="Arial" panose="020B0604020202020204" pitchFamily="34" charset="0"/>
            </a:rPr>
            <a:t>Shared literal meanings, literal &amp; figurative meanings, grammatical meanings. </a:t>
          </a:r>
        </a:p>
      </dsp:txBody>
      <dsp:txXfrm>
        <a:off x="1426778" y="2670"/>
        <a:ext cx="3568813" cy="2141288"/>
      </dsp:txXfrm>
    </dsp:sp>
    <dsp:sp modelId="{B077FD1F-A838-8745-93C0-1B602F61F962}">
      <dsp:nvSpPr>
        <dsp:cNvPr id="0" name=""/>
        <dsp:cNvSpPr/>
      </dsp:nvSpPr>
      <dsp:spPr>
        <a:xfrm>
          <a:off x="5377526" y="27723"/>
          <a:ext cx="4933777" cy="214128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Narration of Hadiths 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kern="1200" dirty="0">
              <a:latin typeface="Arial" panose="020B0604020202020204" pitchFamily="34" charset="0"/>
              <a:cs typeface="Arial" panose="020B0604020202020204" pitchFamily="34" charset="0"/>
            </a:rPr>
            <a:t>Availability of Hadiths, weak narrations, conditions of accepting Hadiths &amp; resolution of textual conflict in Hadiths. </a:t>
          </a:r>
        </a:p>
      </dsp:txBody>
      <dsp:txXfrm>
        <a:off x="5377526" y="27723"/>
        <a:ext cx="4933777" cy="2141288"/>
      </dsp:txXfrm>
    </dsp:sp>
    <dsp:sp modelId="{46290E4D-D647-3A4B-9D79-E12D608DC4CB}">
      <dsp:nvSpPr>
        <dsp:cNvPr id="0" name=""/>
        <dsp:cNvSpPr/>
      </dsp:nvSpPr>
      <dsp:spPr>
        <a:xfrm>
          <a:off x="2109260" y="2500839"/>
          <a:ext cx="3568813" cy="2141288"/>
        </a:xfrm>
        <a:prstGeom prst="rect">
          <a:avLst/>
        </a:prstGeom>
        <a:gradFill rotWithShape="0">
          <a:gsLst>
            <a:gs pos="0">
              <a:schemeClr val="accent4">
                <a:hueOff val="4900445"/>
                <a:satOff val="-20388"/>
                <a:lumOff val="4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4900445"/>
                <a:satOff val="-20388"/>
                <a:lumOff val="4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Admissibility of Certain Principles.</a:t>
          </a:r>
          <a:endParaRPr lang="en-GB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09260" y="2500839"/>
        <a:ext cx="3568813" cy="2141288"/>
      </dsp:txXfrm>
    </dsp:sp>
    <dsp:sp modelId="{1370847B-F20D-F040-BC0E-52A799A35A11}">
      <dsp:nvSpPr>
        <dsp:cNvPr id="0" name=""/>
        <dsp:cNvSpPr/>
      </dsp:nvSpPr>
      <dsp:spPr>
        <a:xfrm>
          <a:off x="6034955" y="2500839"/>
          <a:ext cx="3568813" cy="2141288"/>
        </a:xfrm>
        <a:prstGeom prst="rect">
          <a:avLst/>
        </a:prstGeom>
        <a:gradFill rotWithShape="0">
          <a:gsLst>
            <a:gs pos="0">
              <a:schemeClr val="accent4">
                <a:hueOff val="9800891"/>
                <a:satOff val="-40777"/>
                <a:lumOff val="960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9800891"/>
                <a:satOff val="-40777"/>
                <a:lumOff val="960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Arial" panose="020B0604020202020204" pitchFamily="34" charset="0"/>
              <a:cs typeface="Arial" panose="020B0604020202020204" pitchFamily="34" charset="0"/>
            </a:rPr>
            <a:t>The Method of </a:t>
          </a:r>
          <a:r>
            <a:rPr lang="en-GB" sz="2400" b="1" kern="1200" dirty="0" err="1">
              <a:latin typeface="Arial" panose="020B0604020202020204" pitchFamily="34" charset="0"/>
              <a:cs typeface="Arial" panose="020B0604020202020204" pitchFamily="34" charset="0"/>
            </a:rPr>
            <a:t>Qiyās</a:t>
          </a:r>
          <a:endParaRPr lang="en-GB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34955" y="2500839"/>
        <a:ext cx="3568813" cy="21412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9FBF-9B2A-1B4A-ACB6-48EF262075DA}">
      <dsp:nvSpPr>
        <dsp:cNvPr id="0" name=""/>
        <dsp:cNvSpPr/>
      </dsp:nvSpPr>
      <dsp:spPr>
        <a:xfrm>
          <a:off x="0" y="0"/>
          <a:ext cx="11299371" cy="580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Shared literal meanings</a:t>
          </a:r>
          <a:r>
            <a:rPr lang="en-US" sz="2400" b="1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29" y="28329"/>
        <a:ext cx="11242713" cy="523662"/>
      </dsp:txXfrm>
    </dsp:sp>
    <dsp:sp modelId="{188A4C99-B527-7C48-866D-9CD3C2666ECD}">
      <dsp:nvSpPr>
        <dsp:cNvPr id="0" name=""/>
        <dsp:cNvSpPr/>
      </dsp:nvSpPr>
      <dsp:spPr>
        <a:xfrm>
          <a:off x="0" y="596046"/>
          <a:ext cx="11299371" cy="689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interpretation of the word 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Qur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’ (menses, or purity) divided the jurists into 2 groups: </a:t>
          </a:r>
          <a:r>
            <a:rPr lang="en-GB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majority (waiting until the third purity), 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(waiting the third menstruation)</a:t>
          </a:r>
          <a:r>
            <a:rPr lang="en-GB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96046"/>
        <a:ext cx="11299371" cy="689827"/>
      </dsp:txXfrm>
    </dsp:sp>
    <dsp:sp modelId="{31AD0196-50A8-2144-853B-15DCFB06E731}">
      <dsp:nvSpPr>
        <dsp:cNvPr id="0" name=""/>
        <dsp:cNvSpPr/>
      </dsp:nvSpPr>
      <dsp:spPr>
        <a:xfrm>
          <a:off x="0" y="1285873"/>
          <a:ext cx="11299371" cy="580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</a:t>
          </a: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iteral &amp; figurative meanings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29" y="1314202"/>
        <a:ext cx="11242713" cy="523662"/>
      </dsp:txXfrm>
    </dsp:sp>
    <dsp:sp modelId="{45868A10-6EB7-7E40-934C-DF3BB0E25EE1}">
      <dsp:nvSpPr>
        <dsp:cNvPr id="0" name=""/>
        <dsp:cNvSpPr/>
      </dsp:nvSpPr>
      <dsp:spPr>
        <a:xfrm>
          <a:off x="0" y="1866193"/>
          <a:ext cx="11299371" cy="1315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word Lams (touch) literal meaning: contact, symbolic: sex. </a:t>
          </a:r>
        </a:p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Does touch break ablution?</a:t>
          </a:r>
        </a:p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Abu 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anīfa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GB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(it does not), 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lik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(it breaks in case of pleasurable),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Shāfi‘ī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(it breaks ablution always)</a:t>
          </a:r>
          <a:r>
            <a:rPr lang="en-GB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66193"/>
        <a:ext cx="11299371" cy="1315485"/>
      </dsp:txXfrm>
    </dsp:sp>
    <dsp:sp modelId="{86479CA5-101C-664D-A513-61C81AD42B27}">
      <dsp:nvSpPr>
        <dsp:cNvPr id="0" name=""/>
        <dsp:cNvSpPr/>
      </dsp:nvSpPr>
      <dsp:spPr>
        <a:xfrm>
          <a:off x="0" y="3181678"/>
          <a:ext cx="11299371" cy="580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Grammatical meanings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8329" y="3210007"/>
        <a:ext cx="11242713" cy="523662"/>
      </dsp:txXfrm>
    </dsp:sp>
    <dsp:sp modelId="{1BCF464A-E93E-404F-A174-CB1219D3BFB5}">
      <dsp:nvSpPr>
        <dsp:cNvPr id="0" name=""/>
        <dsp:cNvSpPr/>
      </dsp:nvSpPr>
      <dsp:spPr>
        <a:xfrm>
          <a:off x="0" y="3761998"/>
          <a:ext cx="11299371" cy="962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8755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Some grammatical constructions need clarifying (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Ilā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 whether ablution must include the elbows or not. The four Imams believed ablution must include the elbows</a:t>
          </a:r>
          <a:r>
            <a:rPr lang="en-GB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 few jurists said that washing hands until the elbows is enough.</a:t>
          </a:r>
        </a:p>
      </dsp:txBody>
      <dsp:txXfrm>
        <a:off x="0" y="3761998"/>
        <a:ext cx="11299371" cy="9625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C9FBF-9B2A-1B4A-ACB6-48EF262075DA}">
      <dsp:nvSpPr>
        <dsp:cNvPr id="0" name=""/>
        <dsp:cNvSpPr/>
      </dsp:nvSpPr>
      <dsp:spPr>
        <a:xfrm>
          <a:off x="0" y="0"/>
          <a:ext cx="11540795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Availability of Hadiths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84" y="31984"/>
        <a:ext cx="11476827" cy="591232"/>
      </dsp:txXfrm>
    </dsp:sp>
    <dsp:sp modelId="{188A4C99-B527-7C48-866D-9CD3C2666ECD}">
      <dsp:nvSpPr>
        <dsp:cNvPr id="0" name=""/>
        <dsp:cNvSpPr/>
      </dsp:nvSpPr>
      <dsp:spPr>
        <a:xfrm>
          <a:off x="0" y="658798"/>
          <a:ext cx="11540795" cy="688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420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Hadiths were not offered for the great Imams (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Ş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alāt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Istisqā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’ the rain’s prayer):</a:t>
          </a:r>
        </a:p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majority (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Ş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alāt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Istisqā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is correct</a:t>
          </a:r>
          <a:r>
            <a:rPr lang="en-GB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), 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(there is no formal 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Ş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alāt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Istisqā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en-GB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658798"/>
        <a:ext cx="11540795" cy="688275"/>
      </dsp:txXfrm>
    </dsp:sp>
    <dsp:sp modelId="{31AD0196-50A8-2144-853B-15DCFB06E731}">
      <dsp:nvSpPr>
        <dsp:cNvPr id="0" name=""/>
        <dsp:cNvSpPr/>
      </dsp:nvSpPr>
      <dsp:spPr>
        <a:xfrm>
          <a:off x="0" y="1347073"/>
          <a:ext cx="11540795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Weak narrations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984" y="1379057"/>
        <a:ext cx="11476827" cy="591232"/>
      </dsp:txXfrm>
    </dsp:sp>
    <dsp:sp modelId="{45868A10-6EB7-7E40-934C-DF3BB0E25EE1}">
      <dsp:nvSpPr>
        <dsp:cNvPr id="0" name=""/>
        <dsp:cNvSpPr/>
      </dsp:nvSpPr>
      <dsp:spPr>
        <a:xfrm>
          <a:off x="0" y="2002273"/>
          <a:ext cx="11540795" cy="959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420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Some jurists accept weak </a:t>
          </a:r>
          <a:r>
            <a:rPr lang="en-US" sz="22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adiths in legislation, (breaking ablution by vomiting)?</a:t>
          </a:r>
        </a:p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&amp; 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anbalī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vomiting breaks ablution (</a:t>
          </a:r>
          <a:r>
            <a:rPr lang="en-DE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Whoever vomits)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Maliki and 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Shafi’i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vomiting does not break ablution(weak Hadith)</a:t>
          </a:r>
          <a:r>
            <a:rPr lang="en-GB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002273"/>
        <a:ext cx="11540795" cy="959962"/>
      </dsp:txXfrm>
    </dsp:sp>
    <dsp:sp modelId="{86479CA5-101C-664D-A513-61C81AD42B27}">
      <dsp:nvSpPr>
        <dsp:cNvPr id="0" name=""/>
        <dsp:cNvSpPr/>
      </dsp:nvSpPr>
      <dsp:spPr>
        <a:xfrm>
          <a:off x="0" y="2962235"/>
          <a:ext cx="11540795" cy="6552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Conditions of accepting Hadiths &amp; Resolution of textual conflict in Hadiths</a:t>
          </a:r>
        </a:p>
      </dsp:txBody>
      <dsp:txXfrm>
        <a:off x="31984" y="2994219"/>
        <a:ext cx="11476827" cy="591232"/>
      </dsp:txXfrm>
    </dsp:sp>
    <dsp:sp modelId="{1BCF464A-E93E-404F-A174-CB1219D3BFB5}">
      <dsp:nvSpPr>
        <dsp:cNvPr id="0" name=""/>
        <dsp:cNvSpPr/>
      </dsp:nvSpPr>
      <dsp:spPr>
        <a:xfrm>
          <a:off x="0" y="3617435"/>
          <a:ext cx="11540795" cy="123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6420" tIns="27940" rIns="156464" bIns="2794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Each Imam had his own conditions for accepting Hadiths (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Mashhūr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People of Medina deeds, 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Mursal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en-GB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Imams used two procedures for overcoming contradiction (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Tarjih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Jami’) Jami’: one is general and the other is specific. </a:t>
          </a:r>
        </a:p>
      </dsp:txBody>
      <dsp:txXfrm>
        <a:off x="0" y="3617435"/>
        <a:ext cx="11540795" cy="12316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27CA-356B-9C44-B906-0A7B921503E6}">
      <dsp:nvSpPr>
        <dsp:cNvPr id="0" name=""/>
        <dsp:cNvSpPr/>
      </dsp:nvSpPr>
      <dsp:spPr>
        <a:xfrm>
          <a:off x="0" y="0"/>
          <a:ext cx="10584493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Ijma‘ (consensus) 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95" y="39295"/>
        <a:ext cx="10505903" cy="726370"/>
      </dsp:txXfrm>
    </dsp:sp>
    <dsp:sp modelId="{13E81291-2CE5-754D-A12F-D8DEDA3FD705}">
      <dsp:nvSpPr>
        <dsp:cNvPr id="0" name=""/>
        <dsp:cNvSpPr/>
      </dsp:nvSpPr>
      <dsp:spPr>
        <a:xfrm>
          <a:off x="0" y="823802"/>
          <a:ext cx="10584493" cy="8233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6058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Shāfi‘ī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was in doubt of its occurrence</a:t>
          </a:r>
          <a:r>
            <a:rPr lang="en-GB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Ibn 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anbal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rejected it.</a:t>
          </a:r>
        </a:p>
      </dsp:txBody>
      <dsp:txXfrm>
        <a:off x="0" y="823802"/>
        <a:ext cx="10584493" cy="823342"/>
      </dsp:txXfrm>
    </dsp:sp>
    <dsp:sp modelId="{1C96F098-B497-B244-A652-6B69B3D036E3}">
      <dsp:nvSpPr>
        <dsp:cNvPr id="0" name=""/>
        <dsp:cNvSpPr/>
      </dsp:nvSpPr>
      <dsp:spPr>
        <a:xfrm>
          <a:off x="0" y="1647145"/>
          <a:ext cx="10584493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custom of Medina’s people 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95" y="1686440"/>
        <a:ext cx="10505903" cy="726370"/>
      </dsp:txXfrm>
    </dsp:sp>
    <dsp:sp modelId="{056DCBEE-C5EA-124B-B2F4-A56DDC7715F5}">
      <dsp:nvSpPr>
        <dsp:cNvPr id="0" name=""/>
        <dsp:cNvSpPr/>
      </dsp:nvSpPr>
      <dsp:spPr>
        <a:xfrm>
          <a:off x="0" y="2452105"/>
          <a:ext cx="10584493" cy="71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6058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majority of jurists rejected it except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Mālik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2452105"/>
        <a:ext cx="10584493" cy="712080"/>
      </dsp:txXfrm>
    </dsp:sp>
    <dsp:sp modelId="{13B6A7B0-1C90-D547-882F-0FCE4CDE278B}">
      <dsp:nvSpPr>
        <dsp:cNvPr id="0" name=""/>
        <dsp:cNvSpPr/>
      </dsp:nvSpPr>
      <dsp:spPr>
        <a:xfrm>
          <a:off x="0" y="3164185"/>
          <a:ext cx="10584493" cy="80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 (preference) and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Isti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ş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</a:t>
          </a: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(benefit) 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95" y="3203480"/>
        <a:ext cx="10505903" cy="726370"/>
      </dsp:txXfrm>
    </dsp:sp>
    <dsp:sp modelId="{4B38A74B-28B5-0041-B0B9-22E2216C89AE}">
      <dsp:nvSpPr>
        <dsp:cNvPr id="0" name=""/>
        <dsp:cNvSpPr/>
      </dsp:nvSpPr>
      <dsp:spPr>
        <a:xfrm>
          <a:off x="0" y="3969145"/>
          <a:ext cx="10584493" cy="482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6058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Al-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Shāfi‘ī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rejected them because they are too independent from the texts.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3969145"/>
        <a:ext cx="10584493" cy="482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7/16/23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11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65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07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42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98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2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2023-07-16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2023-07-16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2023-07-16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2023-07-16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2023-07-16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2023-07-16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2023-07-16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2023-07-16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2023-07-16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2023-07-16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2023-07-16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2023-07-16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8677"/>
            <a:ext cx="9144000" cy="2368572"/>
          </a:xfrm>
        </p:spPr>
        <p:txBody>
          <a:bodyPr>
            <a:normAutofit fontScale="90000"/>
          </a:bodyPr>
          <a:lstStyle/>
          <a:p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Differences Among the Companions &amp; the Jurists</a:t>
            </a:r>
            <a:endParaRPr lang="en-U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Huda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 9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20540" y="1788283"/>
            <a:ext cx="3806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</a:rPr>
              <a:t>Introduction to Fiqh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325563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732923"/>
              </p:ext>
            </p:extLst>
          </p:nvPr>
        </p:nvGraphicFramePr>
        <p:xfrm>
          <a:off x="588578" y="1765738"/>
          <a:ext cx="11298621" cy="472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158" y="365126"/>
            <a:ext cx="9111641" cy="1209670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Among the Companions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072168"/>
              </p:ext>
            </p:extLst>
          </p:nvPr>
        </p:nvGraphicFramePr>
        <p:xfrm>
          <a:off x="914400" y="1690688"/>
          <a:ext cx="108421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2023-07-16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3FBD0-99B7-4144-E0DB-4860710A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5979" y="365125"/>
            <a:ext cx="9815649" cy="113324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main reasons for conflicting rulings </a:t>
            </a:r>
            <a:r>
              <a:rPr lang="en-DE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falls within four categories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768A19E-24B4-FA23-B4CD-B38CD5D4C6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682363"/>
              </p:ext>
            </p:extLst>
          </p:nvPr>
        </p:nvGraphicFramePr>
        <p:xfrm>
          <a:off x="348342" y="1690688"/>
          <a:ext cx="11713029" cy="4644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31A62-C52F-C12E-BDFD-8A8E328B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2023-07-16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826889-24E1-EE9D-6F3F-B6AAA075C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74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9" y="365125"/>
            <a:ext cx="9941379" cy="1325563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main reasons for conflicting rulings</a:t>
            </a: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Meanings </a:t>
            </a: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765638"/>
              </p:ext>
            </p:extLst>
          </p:nvPr>
        </p:nvGraphicFramePr>
        <p:xfrm>
          <a:off x="555172" y="1690688"/>
          <a:ext cx="11299371" cy="4740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2023-07-16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5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9" y="365125"/>
            <a:ext cx="9941379" cy="1325563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main reasons for conflicting rulings</a:t>
            </a: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2800" b="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Narrations of Hadiths</a:t>
            </a:r>
            <a:r>
              <a:rPr lang="en-DE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034574"/>
              </p:ext>
            </p:extLst>
          </p:nvPr>
        </p:nvGraphicFramePr>
        <p:xfrm>
          <a:off x="400833" y="1578280"/>
          <a:ext cx="11540795" cy="48526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2023-07-16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2158" y="365126"/>
            <a:ext cx="9111641" cy="1209670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Admissibility of Certain Principles </a:t>
            </a:r>
            <a:br>
              <a:rPr lang="en-US" sz="3600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en-US" sz="3600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600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de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874695"/>
              </p:ext>
            </p:extLst>
          </p:nvPr>
        </p:nvGraphicFramePr>
        <p:xfrm>
          <a:off x="914400" y="1941534"/>
          <a:ext cx="10584493" cy="4470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2023-07-16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2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9566C-1A91-3541-A69B-FCB652FD9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110" y="365125"/>
            <a:ext cx="9330690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4400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Methods of </a:t>
            </a:r>
            <a:r>
              <a:rPr lang="en-US" sz="4400" kern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Qiyās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0FD00-039F-E743-A007-023EFB3E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2023-07-16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8FDFE-6A25-F741-9EB9-2472C6FB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4CEBD6-D1AD-E222-FA62-426101B6EACB}"/>
              </a:ext>
            </a:extLst>
          </p:cNvPr>
          <p:cNvSpPr txBox="1"/>
          <p:nvPr/>
        </p:nvSpPr>
        <p:spPr>
          <a:xfrm>
            <a:off x="2023110" y="2099733"/>
            <a:ext cx="8676558" cy="5307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>
                <a:latin typeface="Helvetica Neue Light" panose="02000403000000020004" pitchFamily="2" charset="0"/>
                <a:ea typeface="Helvetica Neue Light" panose="02000403000000020004" pitchFamily="2" charset="0"/>
              </a:defRPr>
            </a:lvl1pPr>
          </a:lstStyle>
          <a:p>
            <a:pPr rtl="0">
              <a:lnSpc>
                <a:spcPct val="110000"/>
              </a:lnSpc>
            </a:pPr>
            <a:r>
              <a:rPr lang="en-US" sz="2800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source has been a controversial topic for a long time</a:t>
            </a:r>
            <a:endParaRPr lang="en-US" sz="2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1AE6A04-42BD-FB73-1076-564C0EB3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3110" y="3719298"/>
            <a:ext cx="8676558" cy="2376859"/>
          </a:xfrm>
        </p:spPr>
        <p:txBody>
          <a:bodyPr>
            <a:normAutofit/>
          </a:bodyPr>
          <a:lstStyle/>
          <a:p>
            <a:pPr algn="just" rtl="0">
              <a:lnSpc>
                <a:spcPct val="120000"/>
              </a:lnSpc>
            </a:pPr>
            <a:r>
              <a:rPr lang="en-US" sz="2800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 of the </a:t>
            </a:r>
            <a:r>
              <a:rPr lang="en-US" sz="2800" kern="0" dirty="0" err="1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jursits</a:t>
            </a:r>
            <a:r>
              <a:rPr lang="en-US" sz="2800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used it on a large scale, so they belonged to the school of opinion, and others used it with strict conditions so they belonged to the school of the texts.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205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18828</TotalTime>
  <Words>675</Words>
  <Application>Microsoft Macintosh PowerPoint</Application>
  <PresentationFormat>Widescreen</PresentationFormat>
  <Paragraphs>79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Helvetica Neue Light</vt:lpstr>
      <vt:lpstr>Times New Roman</vt:lpstr>
      <vt:lpstr>Office Theme</vt:lpstr>
      <vt:lpstr>      Differences Among the Companions &amp; the Jurists</vt:lpstr>
      <vt:lpstr>Main Topics</vt:lpstr>
      <vt:lpstr> Differences Among the Companions </vt:lpstr>
      <vt:lpstr>The main reasons for conflicting rulings falls within four categories</vt:lpstr>
      <vt:lpstr> The main reasons for conflicting rulings A. Word Meanings  </vt:lpstr>
      <vt:lpstr> The main reasons for conflicting rulings B. Narrations of Hadiths  </vt:lpstr>
      <vt:lpstr> Admissibility of Certain Principles    </vt:lpstr>
      <vt:lpstr>The Methods of Qiyās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171</cp:revision>
  <dcterms:created xsi:type="dcterms:W3CDTF">2020-09-13T17:12:40Z</dcterms:created>
  <dcterms:modified xsi:type="dcterms:W3CDTF">2023-07-17T16:21:46Z</dcterms:modified>
</cp:coreProperties>
</file>