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80" r:id="rId4"/>
    <p:sldId id="281" r:id="rId5"/>
    <p:sldId id="272" r:id="rId6"/>
    <p:sldId id="273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778"/>
  </p:normalViewPr>
  <p:slideViewPr>
    <p:cSldViewPr snapToGrid="0" snapToObjects="1">
      <p:cViewPr varScale="1">
        <p:scale>
          <a:sx n="64" d="100"/>
          <a:sy n="64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قرآن ١١١ – مادة التفسير – المحاضرة الأولى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26/09/2020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26/09/2020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26/09/2020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930601"/>
            <a:ext cx="8104682" cy="1343040"/>
          </a:xfrm>
        </p:spPr>
        <p:txBody>
          <a:bodyPr/>
          <a:lstStyle/>
          <a:p>
            <a:r>
              <a:rPr lang="ar-EG" dirty="0"/>
              <a:t>المحاضرة الثانية: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128" y="5699925"/>
            <a:ext cx="9144000" cy="1655762"/>
          </a:xfrm>
        </p:spPr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</a:t>
            </a:r>
            <a:r>
              <a:rPr lang="ar-EG" b="1" dirty="0" smtClean="0"/>
              <a:t>عماد حسين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740424" y="3687581"/>
            <a:ext cx="3829048" cy="175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dirty="0" smtClean="0"/>
              <a:t>خصائص النبي</a:t>
            </a:r>
            <a:endParaRPr lang="ar-MA" dirty="0" smtClean="0"/>
          </a:p>
          <a:p>
            <a:pPr algn="r"/>
            <a:r>
              <a:rPr lang="ar-SA" dirty="0" smtClean="0"/>
              <a:t>أول من كتب في قصص الأنبياء:</a:t>
            </a:r>
            <a:endParaRPr lang="fr-FR" dirty="0" smtClean="0"/>
          </a:p>
          <a:p>
            <a:pPr algn="r"/>
            <a:r>
              <a:rPr lang="ar-SA" dirty="0" smtClean="0"/>
              <a:t>قصة الخلق:</a:t>
            </a:r>
            <a:endParaRPr lang="fr-FR" dirty="0" smtClean="0"/>
          </a:p>
          <a:p>
            <a:pPr algn="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9151" y="265099"/>
            <a:ext cx="6182193" cy="920736"/>
          </a:xfrm>
        </p:spPr>
        <p:txBody>
          <a:bodyPr>
            <a:normAutofit/>
          </a:bodyPr>
          <a:lstStyle/>
          <a:p>
            <a:pPr algn="ctr" rtl="1"/>
            <a:r>
              <a:rPr lang="ar-EG" sz="2800" u="sng" dirty="0">
                <a:cs typeface="+mn-cs"/>
              </a:rPr>
              <a:t>خصائص النبي:</a:t>
            </a:r>
            <a:endParaRPr lang="fr-FR" sz="2800" dirty="0"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24562" y="1285861"/>
            <a:ext cx="4257676" cy="1757361"/>
          </a:xfrm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r>
              <a:rPr lang="ar-MA" dirty="0" smtClean="0"/>
              <a:t>التعريف: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EG" sz="2000" dirty="0"/>
              <a:t>هي قواعد قبول ورفض أي قصص يرد في الكتب الأخرى عن الأنبياء، فما يوافقها نقبله، وما يعارضها أو يخالفها نرفضه.</a:t>
            </a:r>
            <a:endParaRPr lang="fr-FR" sz="2000" dirty="0"/>
          </a:p>
          <a:p>
            <a:pPr algn="r" rtl="1">
              <a:lnSpc>
                <a:spcPct val="150000"/>
              </a:lnSpc>
              <a:buNone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667504" y="3143248"/>
            <a:ext cx="35004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dirty="0"/>
              <a:t>ما قبل البعثة:  </a:t>
            </a:r>
            <a:endParaRPr lang="fr-FR" sz="2000" b="1" dirty="0"/>
          </a:p>
          <a:p>
            <a:pPr algn="r" rtl="1"/>
            <a:r>
              <a:rPr lang="ar-EG" dirty="0"/>
              <a:t>1. طهارة النسب.</a:t>
            </a:r>
            <a:endParaRPr lang="fr-FR" dirty="0"/>
          </a:p>
          <a:p>
            <a:pPr algn="r" rtl="1"/>
            <a:r>
              <a:rPr lang="ar-EG" dirty="0"/>
              <a:t>2. الصدق.</a:t>
            </a:r>
            <a:endParaRPr lang="fr-FR" dirty="0"/>
          </a:p>
          <a:p>
            <a:pPr algn="r" rtl="1"/>
            <a:r>
              <a:rPr lang="ar-EG" dirty="0"/>
              <a:t>3. الفطنة.</a:t>
            </a:r>
            <a:endParaRPr lang="fr-FR" dirty="0"/>
          </a:p>
          <a:p>
            <a:pPr algn="r" rtl="1"/>
            <a:r>
              <a:rPr lang="ar-EG" dirty="0"/>
              <a:t>4. السلامة من العيوب.</a:t>
            </a:r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66910" y="3286124"/>
            <a:ext cx="36433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dirty="0"/>
              <a:t>ما بعد البعثة:</a:t>
            </a:r>
            <a:endParaRPr lang="fr-FR" sz="2000" b="1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dirty="0"/>
              <a:t>الوحي الإلهي</a:t>
            </a:r>
            <a:endParaRPr lang="fr-FR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dirty="0"/>
              <a:t>العصمة</a:t>
            </a:r>
            <a:endParaRPr lang="fr-FR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dirty="0"/>
              <a:t>المعجزات</a:t>
            </a:r>
            <a:endParaRPr lang="fr-FR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dirty="0"/>
              <a:t>خصائص أخرى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99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/>
              <a:t>التعريف:</a:t>
            </a:r>
            <a:br>
              <a:rPr lang="ar-MA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4012"/>
            <a:ext cx="10515600" cy="1140764"/>
          </a:xfrm>
        </p:spPr>
        <p:txBody>
          <a:bodyPr>
            <a:normAutofit fontScale="92500" lnSpcReduction="20000"/>
          </a:bodyPr>
          <a:lstStyle/>
          <a:p>
            <a:r>
              <a:rPr lang="ar-EG" sz="2800" dirty="0"/>
              <a:t>هي قواعد قبول ورفض أي قصص يرد في الكتب الأخرى عن الأنبياء، فما </a:t>
            </a:r>
            <a:r>
              <a:rPr lang="ar-EG" sz="2800" dirty="0" err="1"/>
              <a:t>يوافقها</a:t>
            </a:r>
            <a:r>
              <a:rPr lang="ar-EG" sz="2800" dirty="0"/>
              <a:t> نقبله، وما يعارضها أو يخالفها نرفضه.</a:t>
            </a:r>
            <a:endParaRPr lang="fr-FR" sz="2800" dirty="0"/>
          </a:p>
          <a:p>
            <a:endParaRPr lang="ar-E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sp>
        <p:nvSpPr>
          <p:cNvPr id="6" name="ZoneTexte 3"/>
          <p:cNvSpPr txBox="1"/>
          <p:nvPr/>
        </p:nvSpPr>
        <p:spPr>
          <a:xfrm>
            <a:off x="1952830" y="3237863"/>
            <a:ext cx="41431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800" b="1" dirty="0"/>
              <a:t>ما قبل البعثة:  </a:t>
            </a:r>
            <a:endParaRPr lang="fr-FR" sz="2800" b="1" dirty="0"/>
          </a:p>
          <a:p>
            <a:pPr algn="r" rtl="1"/>
            <a:r>
              <a:rPr lang="ar-EG" dirty="0"/>
              <a:t>1</a:t>
            </a:r>
            <a:r>
              <a:rPr lang="ar-EG" sz="2800" dirty="0"/>
              <a:t>. طهارة النسب.</a:t>
            </a:r>
            <a:endParaRPr lang="fr-FR" sz="2800" dirty="0"/>
          </a:p>
          <a:p>
            <a:pPr algn="r" rtl="1"/>
            <a:r>
              <a:rPr lang="ar-EG" sz="2800" dirty="0"/>
              <a:t>2. الصدق.</a:t>
            </a:r>
            <a:endParaRPr lang="fr-FR" sz="2800" dirty="0"/>
          </a:p>
          <a:p>
            <a:pPr algn="r" rtl="1"/>
            <a:r>
              <a:rPr lang="ar-EG" sz="2800" dirty="0"/>
              <a:t>3. الفطنة.</a:t>
            </a:r>
            <a:endParaRPr lang="fr-FR" sz="2800" dirty="0"/>
          </a:p>
          <a:p>
            <a:pPr algn="r" rtl="1"/>
            <a:r>
              <a:rPr lang="ar-EG" sz="2800" dirty="0"/>
              <a:t>4. السلامة من العيوب.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801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z="2800" u="sng" dirty="0"/>
              <a:t>خصائص النبي:</a:t>
            </a:r>
            <a:endParaRPr lang="ar-E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  <p:sp>
        <p:nvSpPr>
          <p:cNvPr id="7" name="ZoneTexte 4"/>
          <p:cNvSpPr txBox="1"/>
          <p:nvPr/>
        </p:nvSpPr>
        <p:spPr>
          <a:xfrm>
            <a:off x="4345898" y="1770145"/>
            <a:ext cx="497204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800" b="1" dirty="0"/>
              <a:t>ما بعد البعثة:</a:t>
            </a:r>
            <a:endParaRPr lang="fr-FR" sz="2800" b="1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sz="2400" dirty="0"/>
              <a:t>الوحي الإلهي</a:t>
            </a:r>
            <a:endParaRPr lang="fr-FR" sz="2400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sz="2400" dirty="0"/>
              <a:t>العصمة</a:t>
            </a:r>
            <a:endParaRPr lang="fr-FR" sz="2400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sz="2400" dirty="0"/>
              <a:t>المعجزات</a:t>
            </a:r>
            <a:endParaRPr lang="fr-FR" sz="2400" dirty="0"/>
          </a:p>
          <a:p>
            <a:pPr marL="342900" indent="-342900" algn="r" rtl="1">
              <a:buFont typeface="+mj-lt"/>
              <a:buAutoNum type="arabicPeriod"/>
            </a:pPr>
            <a:r>
              <a:rPr lang="ar-EG" sz="2400" dirty="0"/>
              <a:t>خصائص أخرى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70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700" u="sng" dirty="0">
                <a:cs typeface="+mn-cs"/>
              </a:rPr>
              <a:t>أول من كتب في قصص الأنبياء</a:t>
            </a:r>
            <a:r>
              <a:rPr lang="ar-SA" b="1" u="sng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6931" y="1920878"/>
            <a:ext cx="7615262" cy="1042981"/>
          </a:xfrm>
        </p:spPr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ar-SA" sz="2000" dirty="0"/>
              <a:t>عمل بعض العلماء على جمع أخبار السابقين على الرسالة المحمدية، ، من قصص تاريخية، وشواهد، وأحوال جاهلية، وهي مملوءة بكثير من الخيال والأوهام، والمغالطات.</a:t>
            </a:r>
            <a:endParaRPr lang="fr-FR" sz="2000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952728" y="3214687"/>
            <a:ext cx="61436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000" b="1" u="sng" dirty="0"/>
              <a:t>أمثال:</a:t>
            </a:r>
            <a:endParaRPr lang="fr-FR" sz="2000" dirty="0"/>
          </a:p>
          <a:p>
            <a:pPr algn="r" rtl="1">
              <a:lnSpc>
                <a:spcPct val="150000"/>
              </a:lnSpc>
            </a:pPr>
            <a:r>
              <a:rPr lang="ar-SA" sz="2000" dirty="0"/>
              <a:t>كعب الأحبار (ت 32هـ/652م) </a:t>
            </a:r>
            <a:endParaRPr lang="ar-MA" sz="2000" dirty="0"/>
          </a:p>
          <a:p>
            <a:pPr algn="r" rtl="1">
              <a:lnSpc>
                <a:spcPct val="150000"/>
              </a:lnSpc>
            </a:pPr>
            <a:r>
              <a:rPr lang="ar-SA" sz="2000" dirty="0"/>
              <a:t> عُبَيد </a:t>
            </a:r>
            <a:r>
              <a:rPr lang="ar-SA" sz="2000" dirty="0"/>
              <a:t>بن </a:t>
            </a:r>
            <a:r>
              <a:rPr lang="ar-SA" sz="2000" dirty="0" err="1"/>
              <a:t>شريَّة</a:t>
            </a:r>
            <a:r>
              <a:rPr lang="ar-SA" sz="2000" dirty="0"/>
              <a:t> (ت نحو </a:t>
            </a:r>
            <a:r>
              <a:rPr lang="ar-SA" sz="2000" dirty="0"/>
              <a:t>67هـ/686م)</a:t>
            </a:r>
            <a:endParaRPr lang="ar-MA" sz="2000" dirty="0"/>
          </a:p>
          <a:p>
            <a:pPr algn="r" rtl="1">
              <a:lnSpc>
                <a:spcPct val="150000"/>
              </a:lnSpc>
            </a:pPr>
            <a:r>
              <a:rPr lang="ar-SA" sz="2000" dirty="0"/>
              <a:t>وهب </a:t>
            </a:r>
            <a:r>
              <a:rPr lang="ar-SA" sz="2000" dirty="0"/>
              <a:t>بن مُنَبِّه (ت 114هـ/732م)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73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52728" y="185702"/>
            <a:ext cx="6362410" cy="16580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ar-SA" sz="3200" u="sng" dirty="0">
                <a:cs typeface="+mn-cs"/>
              </a:rPr>
              <a:t>قصة الخلق</a:t>
            </a:r>
            <a:r>
              <a:rPr lang="ar-SA" sz="3200" u="sng" dirty="0" smtClean="0">
                <a:cs typeface="+mn-cs"/>
              </a:rPr>
              <a:t>: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800" dirty="0" smtClean="0"/>
              <a:t>الرواية </a:t>
            </a:r>
            <a:r>
              <a:rPr lang="ar-EG" sz="2800" dirty="0" err="1" smtClean="0"/>
              <a:t>اللادينية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7089" y="2038882"/>
            <a:ext cx="7258072" cy="190023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sz="2000" b="1" dirty="0"/>
              <a:t>- الرواية العلمية</a:t>
            </a:r>
            <a:r>
              <a:rPr lang="ar-SA" sz="2000" b="1" dirty="0"/>
              <a:t>:</a:t>
            </a:r>
            <a:endParaRPr lang="ar-MA" sz="2000" b="1" dirty="0"/>
          </a:p>
          <a:p>
            <a:pPr algn="r" rtl="1">
              <a:lnSpc>
                <a:spcPct val="150000"/>
              </a:lnSpc>
              <a:buNone/>
            </a:pPr>
            <a:r>
              <a:rPr lang="ar-SA" sz="2000" dirty="0"/>
              <a:t> </a:t>
            </a:r>
            <a:r>
              <a:rPr lang="ar-SA" sz="2000" dirty="0"/>
              <a:t>أصحاب هذه الرؤية يبحثون في الوجود المادي من خلال المعطيات التجريبية </a:t>
            </a:r>
            <a:endParaRPr lang="fr-FR" sz="2000" dirty="0"/>
          </a:p>
          <a:p>
            <a:pPr algn="r" rtl="1">
              <a:lnSpc>
                <a:spcPct val="150000"/>
              </a:lnSpc>
              <a:buNone/>
            </a:pPr>
            <a:r>
              <a:rPr lang="ar-SA" sz="2000" dirty="0"/>
              <a:t>                   هي افتراض أصحابها المسبق بأن العالم محصور أصلا بالمادة وحدها</a:t>
            </a:r>
            <a:endParaRPr lang="fr-FR" sz="2000" dirty="0"/>
          </a:p>
          <a:p>
            <a:pPr algn="r">
              <a:lnSpc>
                <a:spcPct val="150000"/>
              </a:lnSpc>
              <a:buNone/>
            </a:pP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1795701" y="4134211"/>
            <a:ext cx="3571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000" dirty="0"/>
              <a:t>الرواية الفلسفية</a:t>
            </a:r>
            <a:r>
              <a:rPr lang="ar-SA" sz="2000" dirty="0"/>
              <a:t>:</a:t>
            </a:r>
            <a:endParaRPr lang="ar-MA" sz="2000" dirty="0"/>
          </a:p>
          <a:p>
            <a:pPr algn="r" rtl="1">
              <a:lnSpc>
                <a:spcPct val="150000"/>
              </a:lnSpc>
            </a:pPr>
            <a:r>
              <a:rPr lang="ar-SA" sz="2000" dirty="0"/>
              <a:t> </a:t>
            </a:r>
            <a:r>
              <a:rPr lang="ar-SA" sz="2000" dirty="0"/>
              <a:t>كل ما يستند إلى الرأي، دون أن يكون مدعوما بتجربة علمية ولا بوحي سماوي</a:t>
            </a:r>
            <a:r>
              <a:rPr lang="ar-SA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7051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879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SA" u="sng" dirty="0"/>
              <a:t>قصة الخلق</a:t>
            </a:r>
            <a:r>
              <a:rPr lang="ar-SA" u="sng" dirty="0" smtClean="0"/>
              <a:t>:</a:t>
            </a:r>
            <a:r>
              <a:rPr lang="ar-EG" u="sng" dirty="0"/>
              <a:t/>
            </a:r>
            <a:br>
              <a:rPr lang="ar-EG" u="sng" dirty="0"/>
            </a:br>
            <a:r>
              <a:rPr lang="ar-SA" sz="3100" dirty="0"/>
              <a:t>رواية </a:t>
            </a:r>
            <a:r>
              <a:rPr lang="ar-SA" sz="3100" dirty="0" smtClean="0"/>
              <a:t>الوحي</a:t>
            </a:r>
            <a:r>
              <a:rPr lang="ar-MA" dirty="0"/>
              <a:t/>
            </a:r>
            <a:br>
              <a:rPr lang="ar-MA" dirty="0"/>
            </a:br>
            <a:endParaRPr lang="ar-E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096000" y="2243222"/>
            <a:ext cx="49917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dirty="0" smtClean="0"/>
              <a:t>الوحي </a:t>
            </a:r>
            <a:r>
              <a:rPr lang="ar-SA" sz="2400" dirty="0"/>
              <a:t>الصادق الصادر عن الإله الواحد </a:t>
            </a:r>
            <a:r>
              <a:rPr lang="ar-SA" sz="2400" dirty="0" smtClean="0"/>
              <a:t>الحق</a:t>
            </a:r>
            <a:endParaRPr lang="ar-EG" sz="2400" dirty="0" smtClean="0"/>
          </a:p>
          <a:p>
            <a:pPr algn="r" rtl="1"/>
            <a:endParaRPr lang="ar-MA" sz="2400" dirty="0"/>
          </a:p>
          <a:p>
            <a:pPr algn="r" rtl="1"/>
            <a:endParaRPr lang="ar-MA" sz="2400" dirty="0"/>
          </a:p>
          <a:p>
            <a:pPr rtl="1"/>
            <a:r>
              <a:rPr lang="ar-SA" sz="2000" dirty="0"/>
              <a:t> </a:t>
            </a:r>
            <a:endParaRPr lang="fr-FR" sz="2000" dirty="0"/>
          </a:p>
          <a:p>
            <a:pPr algn="r" rtl="1"/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85544" y="3309273"/>
            <a:ext cx="5486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رواية لا تتناقض مع معطيات التجربة وقواعد العقل</a:t>
            </a:r>
            <a:endParaRPr lang="ar-EG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85544" y="5153156"/>
            <a:ext cx="3927423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يمكن </a:t>
            </a:r>
            <a:r>
              <a:rPr lang="ar-SA" sz="2400" dirty="0"/>
              <a:t>التحقق من </a:t>
            </a:r>
            <a:r>
              <a:rPr lang="ar-SA" sz="2400" dirty="0"/>
              <a:t>صحته</a:t>
            </a:r>
            <a:r>
              <a:rPr lang="ar-EG" sz="2400" dirty="0"/>
              <a:t>ا</a:t>
            </a:r>
            <a:endParaRPr lang="fr-FR" sz="2400" dirty="0"/>
          </a:p>
          <a:p>
            <a:endParaRPr lang="ar-EG" dirty="0"/>
          </a:p>
        </p:txBody>
      </p:sp>
      <p:sp>
        <p:nvSpPr>
          <p:cNvPr id="9" name="Curved Right Arrow 8"/>
          <p:cNvSpPr/>
          <p:nvPr/>
        </p:nvSpPr>
        <p:spPr>
          <a:xfrm>
            <a:off x="3226633" y="3627620"/>
            <a:ext cx="1379095" cy="18948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3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283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المحاضرة الثانية:</vt:lpstr>
      <vt:lpstr>خصائص النبي:</vt:lpstr>
      <vt:lpstr>التعريف: </vt:lpstr>
      <vt:lpstr>خصائص النبي:</vt:lpstr>
      <vt:lpstr>أول من كتب في قصص الأنبياء: </vt:lpstr>
      <vt:lpstr>قصة الخلق: الرواية اللادينية</vt:lpstr>
      <vt:lpstr>قصة الخلق: رواية الوحي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user</cp:lastModifiedBy>
  <cp:revision>11</cp:revision>
  <dcterms:created xsi:type="dcterms:W3CDTF">2020-09-13T17:12:40Z</dcterms:created>
  <dcterms:modified xsi:type="dcterms:W3CDTF">2020-09-26T17:58:32Z</dcterms:modified>
</cp:coreProperties>
</file>