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4778"/>
  </p:normalViewPr>
  <p:slideViewPr>
    <p:cSldViewPr snapToGrid="0" snapToObjects="1">
      <p:cViewPr varScale="1">
        <p:scale>
          <a:sx n="64" d="100"/>
          <a:sy n="64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قرآن ١١١ – مادة التفسير – المحاضرة الأولى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26/09/2020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26/09/2020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26/09/2020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26/09/2020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26/09/2020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26/09/2020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26/09/2020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د. </a:t>
            </a:r>
            <a:r>
              <a:rPr lang="ar-EG" b="1" dirty="0" smtClean="0"/>
              <a:t>عماد حسين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500165" y="2714620"/>
            <a:ext cx="8498273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4000" b="1" u="sng" dirty="0" smtClean="0"/>
              <a:t>السيرة والتاريخ</a:t>
            </a:r>
          </a:p>
          <a:p>
            <a:r>
              <a:rPr lang="ar-EG" sz="4000" dirty="0" smtClean="0"/>
              <a:t>أ: قصص الأنبياء</a:t>
            </a:r>
            <a:endParaRPr lang="ar-MA" sz="4000" dirty="0" smtClean="0"/>
          </a:p>
          <a:p>
            <a:pPr algn="r">
              <a:buFont typeface="Arial" panose="020B0604020202020204" pitchFamily="34" charset="0"/>
              <a:buChar char="•"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341620" y="4020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ar-EG" dirty="0" smtClean="0"/>
              <a:t>القسم الأول: مدخل إلى قصص الأنبياء</a:t>
            </a: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r" defTabSz="914400" rtl="1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mtClean="0"/>
              <a:t>بين قصص الكتب المقدسة والتاريخ.</a:t>
            </a:r>
            <a:endParaRPr lang="fr-FR" smtClean="0"/>
          </a:p>
          <a:p>
            <a:r>
              <a:rPr lang="ar-EG" smtClean="0"/>
              <a:t>الفرق بين النبي والرسول. </a:t>
            </a:r>
            <a:endParaRPr lang="fr-FR" smtClean="0"/>
          </a:p>
          <a:p>
            <a:r>
              <a:rPr lang="ar-EG" smtClean="0"/>
              <a:t>من هم أولي العزم من الرسل.</a:t>
            </a:r>
            <a:endParaRPr lang="fr-FR" smtClean="0"/>
          </a:p>
          <a:p>
            <a:r>
              <a:rPr lang="ar-EG" smtClean="0"/>
              <a:t>خصائص النبي.</a:t>
            </a:r>
            <a:endParaRPr lang="fr-FR" smtClean="0"/>
          </a:p>
          <a:p>
            <a:r>
              <a:rPr lang="ar-EG" smtClean="0"/>
              <a:t>ما يجوز وما لا يجوز في حقه.</a:t>
            </a:r>
            <a:endParaRPr lang="fr-FR" smtClean="0"/>
          </a:p>
          <a:p>
            <a:r>
              <a:rPr lang="ar-EG" smtClean="0"/>
              <a:t>أول من كتب في هذا الموضوع من المسلمين.</a:t>
            </a:r>
            <a:endParaRPr lang="fr-FR" smtClean="0"/>
          </a:p>
          <a:p>
            <a:r>
              <a:rPr lang="ar-EG" smtClean="0"/>
              <a:t>قصة الخلق بين المنطق الديني والمنطق اللاديني.</a:t>
            </a:r>
            <a:endParaRPr lang="fr-FR" smtClean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القسم الثاني: قصص </a:t>
            </a:r>
            <a:r>
              <a:rPr lang="ar-EG" dirty="0" smtClean="0"/>
              <a:t>الأنبياء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ar-EG" dirty="0"/>
              <a:t>آدم.. أول الأنبياء وأبو البشر.</a:t>
            </a: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ar-EG" dirty="0"/>
              <a:t>قصة آدم.</a:t>
            </a: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ar-EG" dirty="0"/>
              <a:t>قصة أولاد آدم.</a:t>
            </a: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ar-EG" dirty="0"/>
              <a:t>نوح عليه السلام وقومه.</a:t>
            </a: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ar-EG" dirty="0"/>
              <a:t>هود عليه السلام وقومه.</a:t>
            </a:r>
            <a:endParaRPr lang="fr-FR" dirty="0"/>
          </a:p>
          <a:p>
            <a:pPr marL="514350" lvl="0" indent="-514350">
              <a:buFont typeface="+mj-lt"/>
              <a:buAutoNum type="arabicPeriod"/>
            </a:pPr>
            <a:r>
              <a:rPr lang="ar-EG" dirty="0"/>
              <a:t>صالح عليه السلام وقومه.</a:t>
            </a:r>
            <a:endParaRPr lang="fr-FR" dirty="0"/>
          </a:p>
          <a:p>
            <a:endParaRPr lang="ar-EG" dirty="0" smtClean="0"/>
          </a:p>
          <a:p>
            <a:endParaRPr lang="ar-E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1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ما هي مقاصد القرآن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7704" y="1569102"/>
            <a:ext cx="3896591" cy="169343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ar-EG" sz="2800" dirty="0"/>
              <a:t>اختلاف بين من:</a:t>
            </a:r>
          </a:p>
          <a:p>
            <a:pPr marL="0" indent="0" algn="ctr">
              <a:buNone/>
            </a:pPr>
            <a:r>
              <a:rPr lang="ar-EG" sz="2800" dirty="0"/>
              <a:t> جعلها ثلاثة </a:t>
            </a:r>
            <a:r>
              <a:rPr lang="ar-EG" sz="2800" dirty="0" smtClean="0"/>
              <a:t>ومن </a:t>
            </a:r>
            <a:r>
              <a:rPr lang="ar-EG" sz="2800" dirty="0"/>
              <a:t>جعلها خمسة </a:t>
            </a:r>
            <a:r>
              <a:rPr lang="ar-EG" sz="2800" dirty="0" smtClean="0"/>
              <a:t>من </a:t>
            </a:r>
            <a:r>
              <a:rPr lang="ar-EG" sz="2800" dirty="0"/>
              <a:t>جعلها سبعة أو </a:t>
            </a:r>
            <a:r>
              <a:rPr lang="ar-EG" sz="2800" dirty="0" smtClean="0"/>
              <a:t>ثماني </a:t>
            </a:r>
            <a:r>
              <a:rPr lang="ar-EG" sz="2800" dirty="0"/>
              <a:t>ومن وصل بها لعشرة.</a:t>
            </a:r>
            <a:endParaRPr lang="fr-FR" sz="2800" dirty="0"/>
          </a:p>
          <a:p>
            <a:endParaRPr lang="ar-E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26/09/2020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  <p:sp>
        <p:nvSpPr>
          <p:cNvPr id="6" name="ZoneTexte 4"/>
          <p:cNvSpPr txBox="1"/>
          <p:nvPr/>
        </p:nvSpPr>
        <p:spPr>
          <a:xfrm>
            <a:off x="5838796" y="3804789"/>
            <a:ext cx="4143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/>
              <a:t>عند المتقدمين </a:t>
            </a:r>
            <a:r>
              <a:rPr lang="ar-EG" sz="2000" b="1" dirty="0"/>
              <a:t>مثل </a:t>
            </a:r>
            <a:r>
              <a:rPr lang="ar-EG" sz="2000" b="1" dirty="0" err="1"/>
              <a:t>الكوراني</a:t>
            </a:r>
            <a:r>
              <a:rPr lang="ar-EG" sz="2000" b="1" dirty="0"/>
              <a:t> (ت 911ه</a:t>
            </a:r>
            <a:r>
              <a:rPr lang="ar-EG" b="1" dirty="0"/>
              <a:t>ـ</a:t>
            </a:r>
            <a:r>
              <a:rPr lang="ar-EG" b="1" dirty="0" smtClean="0"/>
              <a:t>)</a:t>
            </a:r>
            <a:r>
              <a:rPr lang="ar-MA" b="1" dirty="0" smtClean="0"/>
              <a:t>:</a:t>
            </a:r>
            <a:r>
              <a:rPr lang="ar-EG" b="1" dirty="0" smtClean="0"/>
              <a:t> </a:t>
            </a:r>
            <a:endParaRPr lang="ar-MA" b="1" dirty="0" smtClean="0"/>
          </a:p>
          <a:p>
            <a:pPr algn="r" rtl="1">
              <a:buFont typeface="Arial" pitchFamily="34" charset="0"/>
              <a:buChar char="•"/>
            </a:pPr>
            <a:r>
              <a:rPr lang="ar-EG" sz="2000" dirty="0" smtClean="0"/>
              <a:t>هي </a:t>
            </a:r>
            <a:r>
              <a:rPr lang="ar-EG" sz="2000" dirty="0"/>
              <a:t>العقائد </a:t>
            </a:r>
            <a:endParaRPr lang="ar-MA" sz="2000" dirty="0" smtClean="0"/>
          </a:p>
          <a:p>
            <a:pPr algn="r" rtl="1">
              <a:buFont typeface="Arial" pitchFamily="34" charset="0"/>
              <a:buChar char="•"/>
            </a:pPr>
            <a:r>
              <a:rPr lang="ar-EG" sz="2000" dirty="0" smtClean="0"/>
              <a:t>وأحكام الشريعة</a:t>
            </a:r>
            <a:endParaRPr lang="ar-MA" sz="2000" dirty="0" smtClean="0"/>
          </a:p>
          <a:p>
            <a:pPr algn="r" rtl="1">
              <a:buFont typeface="Arial" pitchFamily="34" charset="0"/>
              <a:buChar char="•"/>
            </a:pPr>
            <a:r>
              <a:rPr lang="ar-EG" sz="2000" dirty="0" smtClean="0"/>
              <a:t>والقصص</a:t>
            </a:r>
            <a:endParaRPr lang="fr-FR" sz="2000" dirty="0"/>
          </a:p>
        </p:txBody>
      </p:sp>
      <p:sp>
        <p:nvSpPr>
          <p:cNvPr id="7" name="ZoneTexte 5"/>
          <p:cNvSpPr txBox="1"/>
          <p:nvPr/>
        </p:nvSpPr>
        <p:spPr>
          <a:xfrm>
            <a:off x="1075870" y="3140019"/>
            <a:ext cx="30718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EG" sz="2000" b="1" u="sng" dirty="0"/>
              <a:t>عند المتأخرين </a:t>
            </a:r>
            <a:r>
              <a:rPr lang="ar-EG" sz="2000" dirty="0"/>
              <a:t>مثل محمد الغزالي (ت: 1416هـ </a:t>
            </a:r>
            <a:r>
              <a:rPr lang="ar-EG" sz="2000" dirty="0" smtClean="0"/>
              <a:t>)</a:t>
            </a:r>
            <a:r>
              <a:rPr lang="ar-MA" sz="2000" dirty="0" smtClean="0"/>
              <a:t>:</a:t>
            </a:r>
          </a:p>
          <a:p>
            <a:pPr lvl="0" algn="r" rtl="1">
              <a:buFont typeface="Arial" pitchFamily="34" charset="0"/>
              <a:buChar char="•"/>
            </a:pPr>
            <a:r>
              <a:rPr lang="ar-EG" sz="2000" dirty="0" smtClean="0"/>
              <a:t>التوحيد </a:t>
            </a:r>
            <a:endParaRPr lang="ar-MA" sz="2000" dirty="0" smtClean="0"/>
          </a:p>
          <a:p>
            <a:pPr lvl="0" algn="r" rtl="1">
              <a:buFont typeface="Arial" pitchFamily="34" charset="0"/>
              <a:buChar char="•"/>
            </a:pPr>
            <a:r>
              <a:rPr lang="ar-EG" sz="2000" dirty="0" smtClean="0"/>
              <a:t>آيات </a:t>
            </a:r>
            <a:r>
              <a:rPr lang="ar-EG" sz="2000" dirty="0"/>
              <a:t>الله في </a:t>
            </a:r>
            <a:r>
              <a:rPr lang="ar-EG" sz="2000" dirty="0" smtClean="0"/>
              <a:t>الكون</a:t>
            </a:r>
            <a:endParaRPr lang="ar-MA" sz="2000" dirty="0" smtClean="0"/>
          </a:p>
          <a:p>
            <a:pPr lvl="0" algn="r" rtl="1">
              <a:buFont typeface="Arial" pitchFamily="34" charset="0"/>
              <a:buChar char="•"/>
            </a:pPr>
            <a:r>
              <a:rPr lang="ar-EG" sz="2000" dirty="0" smtClean="0"/>
              <a:t> القصص </a:t>
            </a:r>
            <a:r>
              <a:rPr lang="ar-EG" sz="2000" dirty="0"/>
              <a:t>-وهي أوسع محاور </a:t>
            </a:r>
            <a:r>
              <a:rPr lang="ar-EG" sz="2000" dirty="0" smtClean="0"/>
              <a:t>القرآن</a:t>
            </a:r>
            <a:endParaRPr lang="ar-MA" sz="2000" dirty="0" smtClean="0"/>
          </a:p>
          <a:p>
            <a:pPr lvl="0" algn="r" rtl="1">
              <a:buFont typeface="Arial" pitchFamily="34" charset="0"/>
              <a:buChar char="•"/>
            </a:pPr>
            <a:r>
              <a:rPr lang="ar-EG" sz="2000" dirty="0" smtClean="0"/>
              <a:t>البعث والجزاء</a:t>
            </a:r>
            <a:endParaRPr lang="ar-MA" sz="2000" dirty="0" smtClean="0"/>
          </a:p>
          <a:p>
            <a:pPr lvl="0" algn="r" rtl="1">
              <a:buFont typeface="Arial" pitchFamily="34" charset="0"/>
              <a:buChar char="•"/>
            </a:pPr>
            <a:r>
              <a:rPr lang="ar-EG" sz="2000" dirty="0" smtClean="0"/>
              <a:t>التربية(بمعنى </a:t>
            </a:r>
            <a:r>
              <a:rPr lang="ar-EG" sz="2000" dirty="0"/>
              <a:t>الآداب والأخلاق) والتشريع.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667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بين قصص الكتب المقدسة والتاريخ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17364" y="1788320"/>
            <a:ext cx="6050560" cy="900105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EG" sz="3200" dirty="0"/>
              <a:t>التأريخ </a:t>
            </a:r>
            <a:r>
              <a:rPr lang="ar-EG" sz="3200" dirty="0"/>
              <a:t>بين المصدر الديني والمصدر المادي..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1167525" y="3681259"/>
            <a:ext cx="83662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EG" dirty="0"/>
              <a:t>...</a:t>
            </a:r>
            <a:r>
              <a:rPr lang="ar-EG" sz="2800" dirty="0"/>
              <a:t>الموقف الرافض للمصادر المقدسة في منهج البحث التاريخي المعاصر</a:t>
            </a:r>
            <a:endParaRPr lang="fr-FR" sz="2800" dirty="0"/>
          </a:p>
          <a:p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>
            <a:off x="6596066" y="2786058"/>
            <a:ext cx="64294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72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dirty="0" smtClean="0"/>
              <a:t>الفرق بين النبي والرسول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62138" y="2124855"/>
            <a:ext cx="5848662" cy="1637675"/>
          </a:xfrm>
        </p:spPr>
        <p:txBody>
          <a:bodyPr>
            <a:normAutofit fontScale="55000" lnSpcReduction="20000"/>
          </a:bodyPr>
          <a:lstStyle/>
          <a:p>
            <a:pPr algn="r" rtl="1">
              <a:buNone/>
            </a:pPr>
            <a:r>
              <a:rPr lang="ar-EG" sz="4000" b="1" dirty="0"/>
              <a:t>تعريف النبي: </a:t>
            </a:r>
            <a:endParaRPr lang="ar-MA" sz="4000" b="1" dirty="0"/>
          </a:p>
          <a:p>
            <a:pPr algn="r" rtl="1">
              <a:buNone/>
            </a:pPr>
            <a:r>
              <a:rPr lang="ar-EG" sz="4000" dirty="0"/>
              <a:t>وإنما </a:t>
            </a:r>
            <a:r>
              <a:rPr lang="ar-EG" sz="4000" dirty="0"/>
              <a:t>سُمي النبي نبيًّا لأنَّه مُنبَأ؛ أي: مُخْبَر من الله عزَّ وجلَّ</a:t>
            </a:r>
            <a:endParaRPr lang="fr-FR" sz="4000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87904" y="4121761"/>
            <a:ext cx="7118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400" b="1" dirty="0"/>
              <a:t>تعريف الرسول</a:t>
            </a:r>
            <a:r>
              <a:rPr lang="ar-EG" sz="2400" b="1" dirty="0"/>
              <a:t>:</a:t>
            </a:r>
            <a:endParaRPr lang="ar-MA" sz="2400" b="1" dirty="0"/>
          </a:p>
          <a:p>
            <a:pPr algn="r" rtl="1"/>
            <a:r>
              <a:rPr lang="ar-EG" sz="2000" dirty="0"/>
              <a:t> </a:t>
            </a:r>
            <a:r>
              <a:rPr lang="ar-EG" sz="2400" dirty="0"/>
              <a:t>مأخوذٌ من البعث وهو الإرسال والتوجيه، هو المبعوث المُوجَّه برسالة</a:t>
            </a:r>
            <a:endParaRPr lang="fr-FR" sz="2400" dirty="0"/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035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EG" dirty="0" smtClean="0"/>
              <a:t> </a:t>
            </a:r>
            <a:r>
              <a:rPr lang="ar-EG" dirty="0"/>
              <a:t>من هم أولي العزم من الرسل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53116" y="1690688"/>
            <a:ext cx="5400684" cy="2043114"/>
          </a:xfrm>
        </p:spPr>
        <p:txBody>
          <a:bodyPr/>
          <a:lstStyle/>
          <a:p>
            <a:pPr algn="r" rtl="1">
              <a:buNone/>
            </a:pPr>
            <a:r>
              <a:rPr lang="ar-EG" dirty="0"/>
              <a:t>- </a:t>
            </a:r>
            <a:r>
              <a:rPr lang="ar-EG" sz="2400" b="1" dirty="0"/>
              <a:t>تعريف معنى "أولي العزم": </a:t>
            </a:r>
            <a:endParaRPr lang="ar-MA" sz="2400" b="1" dirty="0"/>
          </a:p>
          <a:p>
            <a:pPr algn="r" rtl="1">
              <a:buNone/>
            </a:pPr>
            <a:r>
              <a:rPr lang="ar-EG" sz="2400" dirty="0"/>
              <a:t>هم </a:t>
            </a:r>
            <a:r>
              <a:rPr lang="ar-EG" sz="2400" dirty="0"/>
              <a:t>الأنبياء والرسل الذين صبروا في سبيل الدعوة التي بعثهم الله بها أكثر من غيرهم من الأنبياء والرسل.</a:t>
            </a:r>
            <a:endParaRPr lang="fr-FR" sz="2400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08218" y="3237876"/>
            <a:ext cx="415352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dirty="0"/>
              <a:t>- </a:t>
            </a:r>
            <a:r>
              <a:rPr lang="ar-EG" sz="2400" b="1" dirty="0"/>
              <a:t>أولي العزم من الرسل هم: </a:t>
            </a:r>
            <a:endParaRPr lang="fr-FR" sz="2400" b="1" dirty="0"/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EG" sz="2400" dirty="0"/>
              <a:t>سيدنا محمد عليه الصلاة والسلام، </a:t>
            </a:r>
            <a:endParaRPr lang="fr-FR" sz="2400" dirty="0"/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EG" sz="2400" dirty="0"/>
              <a:t>نوح</a:t>
            </a:r>
            <a:r>
              <a:rPr lang="ar-MA" sz="2400" dirty="0"/>
              <a:t> </a:t>
            </a:r>
            <a:r>
              <a:rPr lang="ar-EG" sz="2400" dirty="0"/>
              <a:t>عليه أفضل الصلاة</a:t>
            </a:r>
            <a:r>
              <a:rPr lang="ar-MA" sz="2400" dirty="0"/>
              <a:t> </a:t>
            </a:r>
            <a:r>
              <a:rPr lang="ar-EG" sz="2400" dirty="0"/>
              <a:t>والسلام </a:t>
            </a:r>
            <a:endParaRPr lang="ar-MA" sz="2400" dirty="0"/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EG" sz="2400" dirty="0"/>
              <a:t>موسى</a:t>
            </a:r>
            <a:r>
              <a:rPr lang="ar-MA" sz="2400" dirty="0"/>
              <a:t> </a:t>
            </a:r>
            <a:r>
              <a:rPr lang="ar-EG" sz="2400" dirty="0"/>
              <a:t>عليه أفضل الصلاة</a:t>
            </a:r>
            <a:r>
              <a:rPr lang="ar-MA" sz="2400" dirty="0"/>
              <a:t> </a:t>
            </a:r>
            <a:r>
              <a:rPr lang="ar-EG" sz="2400" dirty="0"/>
              <a:t>والسلام </a:t>
            </a:r>
            <a:endParaRPr lang="ar-MA" sz="2400" dirty="0"/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EG" sz="2400" dirty="0"/>
              <a:t>إبراهيم</a:t>
            </a:r>
            <a:r>
              <a:rPr lang="ar-MA" sz="2400" dirty="0"/>
              <a:t> </a:t>
            </a:r>
            <a:r>
              <a:rPr lang="ar-EG" sz="2400" dirty="0"/>
              <a:t>عليه أفضل الصلاة</a:t>
            </a:r>
            <a:r>
              <a:rPr lang="ar-MA" sz="2400" dirty="0"/>
              <a:t> </a:t>
            </a:r>
            <a:r>
              <a:rPr lang="ar-EG" sz="2400" dirty="0"/>
              <a:t>والسلام </a:t>
            </a:r>
            <a:endParaRPr lang="ar-MA" sz="2400" dirty="0"/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EG" sz="2400" dirty="0"/>
              <a:t>عيسى عليه </a:t>
            </a:r>
            <a:r>
              <a:rPr lang="ar-EG" sz="2400" dirty="0"/>
              <a:t>أفضل </a:t>
            </a:r>
            <a:r>
              <a:rPr lang="ar-EG" sz="2400" dirty="0"/>
              <a:t>الصلاة</a:t>
            </a:r>
            <a:r>
              <a:rPr lang="ar-MA" sz="2400" dirty="0"/>
              <a:t> </a:t>
            </a:r>
            <a:r>
              <a:rPr lang="ar-EG" sz="2400" dirty="0"/>
              <a:t>والسلام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4558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298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القسم الثاني: قصص الأنبياء</vt:lpstr>
      <vt:lpstr>ما هي مقاصد القرآن</vt:lpstr>
      <vt:lpstr>بين قصص الكتب المقدسة والتاريخ</vt:lpstr>
      <vt:lpstr>الفرق بين النبي والرسول</vt:lpstr>
      <vt:lpstr> من هم أولي العزم من الرسل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user</cp:lastModifiedBy>
  <cp:revision>11</cp:revision>
  <dcterms:created xsi:type="dcterms:W3CDTF">2020-09-13T17:12:40Z</dcterms:created>
  <dcterms:modified xsi:type="dcterms:W3CDTF">2020-09-26T17:40:40Z</dcterms:modified>
</cp:coreProperties>
</file>