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257" r:id="rId3"/>
    <p:sldId id="258" r:id="rId4"/>
    <p:sldId id="260" r:id="rId5"/>
    <p:sldId id="271" r:id="rId6"/>
    <p:sldId id="261" r:id="rId7"/>
    <p:sldId id="262" r:id="rId8"/>
    <p:sldId id="263" r:id="rId9"/>
    <p:sldId id="264" r:id="rId10"/>
    <p:sldId id="265" r:id="rId11"/>
    <p:sldId id="276" r:id="rId12"/>
    <p:sldId id="266" r:id="rId13"/>
    <p:sldId id="267" r:id="rId14"/>
    <p:sldId id="272" r:id="rId15"/>
    <p:sldId id="273" r:id="rId16"/>
    <p:sldId id="274" r:id="rId17"/>
    <p:sldId id="275" r:id="rId18"/>
    <p:sldId id="277" r:id="rId19"/>
    <p:sldId id="278" r:id="rId20"/>
    <p:sldId id="279" r:id="rId21"/>
    <p:sldId id="28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3300"/>
    <a:srgbClr val="008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72"/>
    <p:restoredTop sz="92683"/>
  </p:normalViewPr>
  <p:slideViewPr>
    <p:cSldViewPr snapToGrid="0" snapToObjects="1">
      <p:cViewPr varScale="1">
        <p:scale>
          <a:sx n="88" d="100"/>
          <a:sy n="88" d="100"/>
        </p:scale>
        <p:origin x="-804"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C97DA2-CF9B-0548-89BC-41DD59467B85}" type="datetimeFigureOut">
              <a:rPr lang="en-US" smtClean="0"/>
              <a:pPr/>
              <a:t>10/18/2021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BDEBF2-CC02-1548-9470-B528E3625D40}" type="slidenum">
              <a:rPr lang="en-US" smtClean="0"/>
              <a:pPr/>
              <a:t>‹#›</a:t>
            </a:fld>
            <a:endParaRPr lang="en-US"/>
          </a:p>
        </p:txBody>
      </p:sp>
    </p:spTree>
    <p:extLst>
      <p:ext uri="{BB962C8B-B14F-4D97-AF65-F5344CB8AC3E}">
        <p14:creationId xmlns="" xmlns:p14="http://schemas.microsoft.com/office/powerpoint/2010/main" val="1787498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DBDEBF2-CC02-1548-9470-B528E3625D40}"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A9530D08-FCBC-2442-8AF0-6F57396B269F}"/>
              </a:ext>
            </a:extLst>
          </p:cNvPr>
          <p:cNvSpPr>
            <a:spLocks noGrp="1"/>
          </p:cNvSpPr>
          <p:nvPr>
            <p:ph type="subTitle" idx="1"/>
          </p:nvPr>
        </p:nvSpPr>
        <p:spPr>
          <a:xfrm>
            <a:off x="1524000" y="470219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 xmlns:a16="http://schemas.microsoft.com/office/drawing/2014/main" id="{49FB2A54-FC40-FE44-B3CA-E2D3E1BD244C}"/>
              </a:ext>
            </a:extLst>
          </p:cNvPr>
          <p:cNvSpPr>
            <a:spLocks noGrp="1"/>
          </p:cNvSpPr>
          <p:nvPr>
            <p:ph type="dt" sz="half" idx="10"/>
          </p:nvPr>
        </p:nvSpPr>
        <p:spPr/>
        <p:txBody>
          <a:bodyPr/>
          <a:lstStyle/>
          <a:p>
            <a:fld id="{1BA02926-8C5D-40C5-9498-717C92D4CD65}" type="datetime1">
              <a:rPr lang="en-CA" smtClean="0"/>
              <a:pPr/>
              <a:t>18/10/2021</a:t>
            </a:fld>
            <a:endParaRPr lang="en-US"/>
          </a:p>
        </p:txBody>
      </p:sp>
      <p:sp>
        <p:nvSpPr>
          <p:cNvPr id="6" name="Slide Number Placeholder 5">
            <a:extLst>
              <a:ext uri="{FF2B5EF4-FFF2-40B4-BE49-F238E27FC236}">
                <a16:creationId xmlns="" xmlns:a16="http://schemas.microsoft.com/office/drawing/2014/main" id="{6CF84A88-7E80-B240-B1D0-E6162EFB86F5}"/>
              </a:ext>
            </a:extLst>
          </p:cNvPr>
          <p:cNvSpPr>
            <a:spLocks noGrp="1"/>
          </p:cNvSpPr>
          <p:nvPr>
            <p:ph type="sldNum" sz="quarter" idx="12"/>
          </p:nvPr>
        </p:nvSpPr>
        <p:spPr/>
        <p:txBody>
          <a:bodyPr/>
          <a:lstStyle/>
          <a:p>
            <a:fld id="{C8784B88-F3D9-6A4F-9660-1A0A1E561ED7}" type="slidenum">
              <a:rPr lang="en-US" smtClean="0"/>
              <a:pPr/>
              <a:t>‹#›</a:t>
            </a:fld>
            <a:endParaRPr lang="en-US"/>
          </a:p>
        </p:txBody>
      </p:sp>
      <p:sp>
        <p:nvSpPr>
          <p:cNvPr id="16" name="Rectangle 15">
            <a:extLst>
              <a:ext uri="{FF2B5EF4-FFF2-40B4-BE49-F238E27FC236}">
                <a16:creationId xmlns="" xmlns:a16="http://schemas.microsoft.com/office/drawing/2014/main" id="{2DBDC0EF-082B-474B-8CA4-98454AF4AEBA}"/>
              </a:ext>
            </a:extLst>
          </p:cNvPr>
          <p:cNvSpPr/>
          <p:nvPr userDrawn="1"/>
        </p:nvSpPr>
        <p:spPr>
          <a:xfrm>
            <a:off x="9982200" y="242888"/>
            <a:ext cx="2062163" cy="1714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D375D6A4-DD0F-A54E-8615-5D0133DAE6EA}"/>
              </a:ext>
            </a:extLst>
          </p:cNvPr>
          <p:cNvSpPr>
            <a:spLocks noGrp="1"/>
          </p:cNvSpPr>
          <p:nvPr>
            <p:ph type="ctrTitle"/>
          </p:nvPr>
        </p:nvSpPr>
        <p:spPr>
          <a:xfrm>
            <a:off x="1524000" y="2222523"/>
            <a:ext cx="9144000" cy="2387600"/>
          </a:xfrm>
        </p:spPr>
        <p:txBody>
          <a:bodyPr anchor="b"/>
          <a:lstStyle>
            <a:lvl1pPr algn="ctr">
              <a:defRPr sz="6000"/>
            </a:lvl1pPr>
          </a:lstStyle>
          <a:p>
            <a:r>
              <a:rPr lang="en-US" dirty="0"/>
              <a:t>Click to edit Master title style</a:t>
            </a:r>
          </a:p>
        </p:txBody>
      </p:sp>
      <p:pic>
        <p:nvPicPr>
          <p:cNvPr id="17" name="Picture 16">
            <a:extLst>
              <a:ext uri="{FF2B5EF4-FFF2-40B4-BE49-F238E27FC236}">
                <a16:creationId xmlns="" xmlns:a16="http://schemas.microsoft.com/office/drawing/2014/main" id="{03BDEBF7-FA97-0741-A594-97BCE55D7662}"/>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18" name="Rectangle 17">
            <a:extLst>
              <a:ext uri="{FF2B5EF4-FFF2-40B4-BE49-F238E27FC236}">
                <a16:creationId xmlns="" xmlns:a16="http://schemas.microsoft.com/office/drawing/2014/main" id="{FC41CAC8-26EE-AD4F-92B7-481D2D348569}"/>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9" name="TextBox 18">
            <a:extLst>
              <a:ext uri="{FF2B5EF4-FFF2-40B4-BE49-F238E27FC236}">
                <a16:creationId xmlns="" xmlns:a16="http://schemas.microsoft.com/office/drawing/2014/main" id="{B1122BF2-C2B8-FA49-843E-12C8E5D64BD1}"/>
              </a:ext>
            </a:extLst>
          </p:cNvPr>
          <p:cNvSpPr txBox="1"/>
          <p:nvPr userDrawn="1"/>
        </p:nvSpPr>
        <p:spPr>
          <a:xfrm>
            <a:off x="0" y="1791401"/>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endParaRPr lang="en-US" sz="1600" dirty="0"/>
          </a:p>
        </p:txBody>
      </p:sp>
    </p:spTree>
    <p:extLst>
      <p:ext uri="{BB962C8B-B14F-4D97-AF65-F5344CB8AC3E}">
        <p14:creationId xmlns="" xmlns:p14="http://schemas.microsoft.com/office/powerpoint/2010/main" val="3426675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0DF3F3-9817-DF45-9720-EC62753AD3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B639DE9E-49B4-5245-8859-91B7E5EA2D0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62670A9-CBAB-2C49-950E-5B31284F2D97}"/>
              </a:ext>
            </a:extLst>
          </p:cNvPr>
          <p:cNvSpPr>
            <a:spLocks noGrp="1"/>
          </p:cNvSpPr>
          <p:nvPr>
            <p:ph type="dt" sz="half" idx="10"/>
          </p:nvPr>
        </p:nvSpPr>
        <p:spPr/>
        <p:txBody>
          <a:bodyPr/>
          <a:lstStyle/>
          <a:p>
            <a:fld id="{41EA61D1-8A6D-41C5-8273-235C08452DE3}" type="datetime1">
              <a:rPr lang="en-CA" smtClean="0"/>
              <a:pPr/>
              <a:t>18/10/2021</a:t>
            </a:fld>
            <a:endParaRPr lang="en-US"/>
          </a:p>
        </p:txBody>
      </p:sp>
      <p:sp>
        <p:nvSpPr>
          <p:cNvPr id="6" name="Slide Number Placeholder 5">
            <a:extLst>
              <a:ext uri="{FF2B5EF4-FFF2-40B4-BE49-F238E27FC236}">
                <a16:creationId xmlns="" xmlns:a16="http://schemas.microsoft.com/office/drawing/2014/main" id="{ACE9C57E-F3D0-124E-BE46-E8D0BC6F51B4}"/>
              </a:ext>
            </a:extLst>
          </p:cNvPr>
          <p:cNvSpPr>
            <a:spLocks noGrp="1"/>
          </p:cNvSpPr>
          <p:nvPr>
            <p:ph type="sldNum" sz="quarter" idx="12"/>
          </p:nvPr>
        </p:nvSpPr>
        <p:spPr/>
        <p:txBody>
          <a:bodyPr/>
          <a:lstStyle/>
          <a:p>
            <a:fld id="{C8784B88-F3D9-6A4F-9660-1A0A1E561ED7}" type="slidenum">
              <a:rPr lang="en-US" smtClean="0"/>
              <a:pPr/>
              <a:t>‹#›</a:t>
            </a:fld>
            <a:endParaRPr lang="en-US"/>
          </a:p>
        </p:txBody>
      </p:sp>
    </p:spTree>
    <p:extLst>
      <p:ext uri="{BB962C8B-B14F-4D97-AF65-F5344CB8AC3E}">
        <p14:creationId xmlns="" xmlns:p14="http://schemas.microsoft.com/office/powerpoint/2010/main" val="982900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DE7EF1F6-BFC8-E54B-BD75-AD0467B4D7A9}"/>
              </a:ext>
            </a:extLst>
          </p:cNvPr>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 xmlns:a16="http://schemas.microsoft.com/office/drawing/2014/main" id="{9CEC5120-FFD1-DF48-80C8-000736276E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EE515DF-717B-B242-AE59-FBFEC115EAFF}"/>
              </a:ext>
            </a:extLst>
          </p:cNvPr>
          <p:cNvSpPr>
            <a:spLocks noGrp="1"/>
          </p:cNvSpPr>
          <p:nvPr>
            <p:ph type="dt" sz="half" idx="10"/>
          </p:nvPr>
        </p:nvSpPr>
        <p:spPr/>
        <p:txBody>
          <a:bodyPr/>
          <a:lstStyle/>
          <a:p>
            <a:fld id="{CED05850-9392-4F79-8673-4766869D1189}" type="datetime1">
              <a:rPr lang="en-CA" smtClean="0"/>
              <a:pPr/>
              <a:t>18/10/2021</a:t>
            </a:fld>
            <a:endParaRPr lang="en-US"/>
          </a:p>
        </p:txBody>
      </p:sp>
      <p:sp>
        <p:nvSpPr>
          <p:cNvPr id="6" name="Slide Number Placeholder 5">
            <a:extLst>
              <a:ext uri="{FF2B5EF4-FFF2-40B4-BE49-F238E27FC236}">
                <a16:creationId xmlns="" xmlns:a16="http://schemas.microsoft.com/office/drawing/2014/main" id="{6BACAEFF-B8AB-074B-AAD7-B40D9E5BE132}"/>
              </a:ext>
            </a:extLst>
          </p:cNvPr>
          <p:cNvSpPr>
            <a:spLocks noGrp="1"/>
          </p:cNvSpPr>
          <p:nvPr>
            <p:ph type="sldNum" sz="quarter" idx="12"/>
          </p:nvPr>
        </p:nvSpPr>
        <p:spPr/>
        <p:txBody>
          <a:bodyPr/>
          <a:lstStyle/>
          <a:p>
            <a:fld id="{C8784B88-F3D9-6A4F-9660-1A0A1E561ED7}" type="slidenum">
              <a:rPr lang="en-US" smtClean="0"/>
              <a:pPr/>
              <a:t>‹#›</a:t>
            </a:fld>
            <a:endParaRPr lang="en-US"/>
          </a:p>
        </p:txBody>
      </p:sp>
    </p:spTree>
    <p:extLst>
      <p:ext uri="{BB962C8B-B14F-4D97-AF65-F5344CB8AC3E}">
        <p14:creationId xmlns="" xmlns:p14="http://schemas.microsoft.com/office/powerpoint/2010/main" val="257187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7432FA-8667-4446-A71D-C97A83700C4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 xmlns:a16="http://schemas.microsoft.com/office/drawing/2014/main" id="{E4910346-13AE-AC46-BB14-BD42A0147E5F}"/>
              </a:ext>
            </a:extLst>
          </p:cNvPr>
          <p:cNvSpPr>
            <a:spLocks noGrp="1"/>
          </p:cNvSpPr>
          <p:nvPr>
            <p:ph idx="1"/>
          </p:nvPr>
        </p:nvSpPr>
        <p:spPr/>
        <p:txBody>
          <a:bodyPr/>
          <a:lstStyle>
            <a:lvl1pPr>
              <a:defRPr sz="26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A9F3B3C2-584D-B04F-9C08-AEBABB5984D6}"/>
              </a:ext>
            </a:extLst>
          </p:cNvPr>
          <p:cNvSpPr>
            <a:spLocks noGrp="1"/>
          </p:cNvSpPr>
          <p:nvPr>
            <p:ph type="dt" sz="half" idx="10"/>
          </p:nvPr>
        </p:nvSpPr>
        <p:spPr/>
        <p:txBody>
          <a:bodyPr/>
          <a:lstStyle/>
          <a:p>
            <a:fld id="{118ECB1F-5B8C-490D-89FA-3E3D4770565E}" type="datetime1">
              <a:rPr lang="en-CA" smtClean="0"/>
              <a:pPr/>
              <a:t>18/10/2021</a:t>
            </a:fld>
            <a:endParaRPr lang="en-US"/>
          </a:p>
        </p:txBody>
      </p:sp>
      <p:sp>
        <p:nvSpPr>
          <p:cNvPr id="6" name="Slide Number Placeholder 5">
            <a:extLst>
              <a:ext uri="{FF2B5EF4-FFF2-40B4-BE49-F238E27FC236}">
                <a16:creationId xmlns="" xmlns:a16="http://schemas.microsoft.com/office/drawing/2014/main" id="{8048785F-521D-0C44-8EE3-2CFF92EC9775}"/>
              </a:ext>
            </a:extLst>
          </p:cNvPr>
          <p:cNvSpPr>
            <a:spLocks noGrp="1"/>
          </p:cNvSpPr>
          <p:nvPr>
            <p:ph type="sldNum" sz="quarter" idx="12"/>
          </p:nvPr>
        </p:nvSpPr>
        <p:spPr/>
        <p:txBody>
          <a:bodyPr/>
          <a:lstStyle/>
          <a:p>
            <a:fld id="{C8784B88-F3D9-6A4F-9660-1A0A1E561ED7}" type="slidenum">
              <a:rPr lang="en-US" smtClean="0"/>
              <a:pPr/>
              <a:t>‹#›</a:t>
            </a:fld>
            <a:endParaRPr lang="en-US"/>
          </a:p>
        </p:txBody>
      </p:sp>
    </p:spTree>
    <p:extLst>
      <p:ext uri="{BB962C8B-B14F-4D97-AF65-F5344CB8AC3E}">
        <p14:creationId xmlns="" xmlns:p14="http://schemas.microsoft.com/office/powerpoint/2010/main" val="2718694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CD92CDF-C717-7044-AA4A-5150F849899D}"/>
              </a:ext>
            </a:extLst>
          </p:cNvPr>
          <p:cNvSpPr>
            <a:spLocks noGrp="1"/>
          </p:cNvSpPr>
          <p:nvPr>
            <p:ph type="title"/>
          </p:nvPr>
        </p:nvSpPr>
        <p:spPr>
          <a:xfrm>
            <a:off x="831850" y="1709738"/>
            <a:ext cx="10515600"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 xmlns:a16="http://schemas.microsoft.com/office/drawing/2014/main" id="{4610F1A3-EE6B-B643-8A96-7EB5355F43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 xmlns:a16="http://schemas.microsoft.com/office/drawing/2014/main" id="{912EA2A2-1905-F64F-A921-98677409C732}"/>
              </a:ext>
            </a:extLst>
          </p:cNvPr>
          <p:cNvSpPr>
            <a:spLocks noGrp="1"/>
          </p:cNvSpPr>
          <p:nvPr>
            <p:ph type="dt" sz="half" idx="10"/>
          </p:nvPr>
        </p:nvSpPr>
        <p:spPr/>
        <p:txBody>
          <a:bodyPr/>
          <a:lstStyle/>
          <a:p>
            <a:fld id="{24718BFA-862B-46F8-8E0D-6755DA1E7CBF}" type="datetime1">
              <a:rPr lang="en-CA" smtClean="0"/>
              <a:pPr/>
              <a:t>18/10/2021</a:t>
            </a:fld>
            <a:endParaRPr lang="en-US"/>
          </a:p>
        </p:txBody>
      </p:sp>
      <p:sp>
        <p:nvSpPr>
          <p:cNvPr id="6" name="Slide Number Placeholder 5">
            <a:extLst>
              <a:ext uri="{FF2B5EF4-FFF2-40B4-BE49-F238E27FC236}">
                <a16:creationId xmlns="" xmlns:a16="http://schemas.microsoft.com/office/drawing/2014/main" id="{1AB12FB8-D1DA-5C42-865C-4E2AF1F5487D}"/>
              </a:ext>
            </a:extLst>
          </p:cNvPr>
          <p:cNvSpPr>
            <a:spLocks noGrp="1"/>
          </p:cNvSpPr>
          <p:nvPr>
            <p:ph type="sldNum" sz="quarter" idx="12"/>
          </p:nvPr>
        </p:nvSpPr>
        <p:spPr/>
        <p:txBody>
          <a:bodyPr/>
          <a:lstStyle/>
          <a:p>
            <a:fld id="{C8784B88-F3D9-6A4F-9660-1A0A1E561ED7}" type="slidenum">
              <a:rPr lang="en-US" smtClean="0"/>
              <a:pPr/>
              <a:t>‹#›</a:t>
            </a:fld>
            <a:endParaRPr lang="en-US"/>
          </a:p>
        </p:txBody>
      </p:sp>
    </p:spTree>
    <p:extLst>
      <p:ext uri="{BB962C8B-B14F-4D97-AF65-F5344CB8AC3E}">
        <p14:creationId xmlns="" xmlns:p14="http://schemas.microsoft.com/office/powerpoint/2010/main" val="1071187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93EAE3-61A7-F749-875E-C4F204A1FF52}"/>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 xmlns:a16="http://schemas.microsoft.com/office/drawing/2014/main" id="{22690A70-3233-6345-B755-997D04AE3888}"/>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 xmlns:a16="http://schemas.microsoft.com/office/drawing/2014/main" id="{5EF07842-B9FF-AE49-814C-4AD1A5B0F32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C6BCD8A8-3C59-E545-B02E-2C1655DF8219}"/>
              </a:ext>
            </a:extLst>
          </p:cNvPr>
          <p:cNvSpPr>
            <a:spLocks noGrp="1"/>
          </p:cNvSpPr>
          <p:nvPr>
            <p:ph type="dt" sz="half" idx="10"/>
          </p:nvPr>
        </p:nvSpPr>
        <p:spPr/>
        <p:txBody>
          <a:bodyPr/>
          <a:lstStyle/>
          <a:p>
            <a:fld id="{51E3AF83-47CC-4105-BE4A-2A0040643A03}" type="datetime1">
              <a:rPr lang="en-CA" smtClean="0"/>
              <a:pPr/>
              <a:t>18/10/2021</a:t>
            </a:fld>
            <a:endParaRPr lang="en-US"/>
          </a:p>
        </p:txBody>
      </p:sp>
      <p:sp>
        <p:nvSpPr>
          <p:cNvPr id="7" name="Slide Number Placeholder 6">
            <a:extLst>
              <a:ext uri="{FF2B5EF4-FFF2-40B4-BE49-F238E27FC236}">
                <a16:creationId xmlns="" xmlns:a16="http://schemas.microsoft.com/office/drawing/2014/main" id="{EA882D9E-F43F-D44C-82D8-8DC2B412D099}"/>
              </a:ext>
            </a:extLst>
          </p:cNvPr>
          <p:cNvSpPr>
            <a:spLocks noGrp="1"/>
          </p:cNvSpPr>
          <p:nvPr>
            <p:ph type="sldNum" sz="quarter" idx="12"/>
          </p:nvPr>
        </p:nvSpPr>
        <p:spPr/>
        <p:txBody>
          <a:bodyPr/>
          <a:lstStyle/>
          <a:p>
            <a:fld id="{C8784B88-F3D9-6A4F-9660-1A0A1E561ED7}" type="slidenum">
              <a:rPr lang="en-US" smtClean="0"/>
              <a:pPr/>
              <a:t>‹#›</a:t>
            </a:fld>
            <a:endParaRPr lang="en-US"/>
          </a:p>
        </p:txBody>
      </p:sp>
    </p:spTree>
    <p:extLst>
      <p:ext uri="{BB962C8B-B14F-4D97-AF65-F5344CB8AC3E}">
        <p14:creationId xmlns="" xmlns:p14="http://schemas.microsoft.com/office/powerpoint/2010/main" val="620031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F8C3363-FA41-1940-8E68-047776A851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C8131B48-0769-F746-A5E4-D04C2A776A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 xmlns:a16="http://schemas.microsoft.com/office/drawing/2014/main" id="{873771C5-36C7-4348-94E9-B488F912ED33}"/>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 xmlns:a16="http://schemas.microsoft.com/office/drawing/2014/main" id="{D54492BF-37AF-F14B-92DB-45CF3B7B0B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FC2C5698-46FB-3D46-A19E-E67525E4FEA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B117F8ED-C600-CB41-A494-4CC0D8ACAEF7}"/>
              </a:ext>
            </a:extLst>
          </p:cNvPr>
          <p:cNvSpPr>
            <a:spLocks noGrp="1"/>
          </p:cNvSpPr>
          <p:nvPr>
            <p:ph type="dt" sz="half" idx="10"/>
          </p:nvPr>
        </p:nvSpPr>
        <p:spPr/>
        <p:txBody>
          <a:bodyPr/>
          <a:lstStyle/>
          <a:p>
            <a:fld id="{A5E0B220-0AB5-4926-9196-AE1D221AED28}" type="datetime1">
              <a:rPr lang="en-CA" smtClean="0"/>
              <a:pPr/>
              <a:t>18/10/2021</a:t>
            </a:fld>
            <a:endParaRPr lang="en-US"/>
          </a:p>
        </p:txBody>
      </p:sp>
      <p:sp>
        <p:nvSpPr>
          <p:cNvPr id="9" name="Slide Number Placeholder 8">
            <a:extLst>
              <a:ext uri="{FF2B5EF4-FFF2-40B4-BE49-F238E27FC236}">
                <a16:creationId xmlns="" xmlns:a16="http://schemas.microsoft.com/office/drawing/2014/main" id="{C5487123-0779-FB4A-827B-51AC31926FE8}"/>
              </a:ext>
            </a:extLst>
          </p:cNvPr>
          <p:cNvSpPr>
            <a:spLocks noGrp="1"/>
          </p:cNvSpPr>
          <p:nvPr>
            <p:ph type="sldNum" sz="quarter" idx="12"/>
          </p:nvPr>
        </p:nvSpPr>
        <p:spPr/>
        <p:txBody>
          <a:bodyPr/>
          <a:lstStyle/>
          <a:p>
            <a:fld id="{C8784B88-F3D9-6A4F-9660-1A0A1E561ED7}" type="slidenum">
              <a:rPr lang="en-US" smtClean="0"/>
              <a:pPr/>
              <a:t>‹#›</a:t>
            </a:fld>
            <a:endParaRPr lang="en-US"/>
          </a:p>
        </p:txBody>
      </p:sp>
    </p:spTree>
    <p:extLst>
      <p:ext uri="{BB962C8B-B14F-4D97-AF65-F5344CB8AC3E}">
        <p14:creationId xmlns="" xmlns:p14="http://schemas.microsoft.com/office/powerpoint/2010/main" val="2303484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F3DA3E6-AEA3-B54D-9374-6AE6FBDBA2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D04D16E0-8AC1-FB48-892C-65E7457A1629}"/>
              </a:ext>
            </a:extLst>
          </p:cNvPr>
          <p:cNvSpPr>
            <a:spLocks noGrp="1"/>
          </p:cNvSpPr>
          <p:nvPr>
            <p:ph type="dt" sz="half" idx="10"/>
          </p:nvPr>
        </p:nvSpPr>
        <p:spPr/>
        <p:txBody>
          <a:bodyPr/>
          <a:lstStyle/>
          <a:p>
            <a:fld id="{08B87F79-EE75-4718-8C8B-5B3F2CFDAF2B}" type="datetime1">
              <a:rPr lang="en-CA" smtClean="0"/>
              <a:pPr/>
              <a:t>18/10/2021</a:t>
            </a:fld>
            <a:endParaRPr lang="en-US"/>
          </a:p>
        </p:txBody>
      </p:sp>
      <p:sp>
        <p:nvSpPr>
          <p:cNvPr id="5" name="Slide Number Placeholder 4">
            <a:extLst>
              <a:ext uri="{FF2B5EF4-FFF2-40B4-BE49-F238E27FC236}">
                <a16:creationId xmlns="" xmlns:a16="http://schemas.microsoft.com/office/drawing/2014/main" id="{E936B769-975D-F442-93E9-0CEA33453752}"/>
              </a:ext>
            </a:extLst>
          </p:cNvPr>
          <p:cNvSpPr>
            <a:spLocks noGrp="1"/>
          </p:cNvSpPr>
          <p:nvPr>
            <p:ph type="sldNum" sz="quarter" idx="12"/>
          </p:nvPr>
        </p:nvSpPr>
        <p:spPr/>
        <p:txBody>
          <a:bodyPr/>
          <a:lstStyle/>
          <a:p>
            <a:fld id="{C8784B88-F3D9-6A4F-9660-1A0A1E561ED7}" type="slidenum">
              <a:rPr lang="en-US" smtClean="0"/>
              <a:pPr/>
              <a:t>‹#›</a:t>
            </a:fld>
            <a:endParaRPr lang="en-US"/>
          </a:p>
        </p:txBody>
      </p:sp>
    </p:spTree>
    <p:extLst>
      <p:ext uri="{BB962C8B-B14F-4D97-AF65-F5344CB8AC3E}">
        <p14:creationId xmlns="" xmlns:p14="http://schemas.microsoft.com/office/powerpoint/2010/main" val="807887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B5A3B0DD-3463-5344-B094-815387B42932}"/>
              </a:ext>
            </a:extLst>
          </p:cNvPr>
          <p:cNvSpPr>
            <a:spLocks noGrp="1"/>
          </p:cNvSpPr>
          <p:nvPr>
            <p:ph type="dt" sz="half" idx="10"/>
          </p:nvPr>
        </p:nvSpPr>
        <p:spPr/>
        <p:txBody>
          <a:bodyPr/>
          <a:lstStyle/>
          <a:p>
            <a:fld id="{1FAABE51-D178-4961-BFE0-7DFE9A45A9EE}" type="datetime1">
              <a:rPr lang="en-CA" smtClean="0"/>
              <a:pPr/>
              <a:t>18/10/2021</a:t>
            </a:fld>
            <a:endParaRPr lang="en-US"/>
          </a:p>
        </p:txBody>
      </p:sp>
      <p:sp>
        <p:nvSpPr>
          <p:cNvPr id="4" name="Slide Number Placeholder 3">
            <a:extLst>
              <a:ext uri="{FF2B5EF4-FFF2-40B4-BE49-F238E27FC236}">
                <a16:creationId xmlns="" xmlns:a16="http://schemas.microsoft.com/office/drawing/2014/main" id="{94EC7B5A-ACA7-1149-B4B9-6FC902D09F41}"/>
              </a:ext>
            </a:extLst>
          </p:cNvPr>
          <p:cNvSpPr>
            <a:spLocks noGrp="1"/>
          </p:cNvSpPr>
          <p:nvPr>
            <p:ph type="sldNum" sz="quarter" idx="12"/>
          </p:nvPr>
        </p:nvSpPr>
        <p:spPr/>
        <p:txBody>
          <a:bodyPr/>
          <a:lstStyle/>
          <a:p>
            <a:fld id="{C8784B88-F3D9-6A4F-9660-1A0A1E561ED7}" type="slidenum">
              <a:rPr lang="en-US" smtClean="0"/>
              <a:pPr/>
              <a:t>‹#›</a:t>
            </a:fld>
            <a:endParaRPr lang="en-US"/>
          </a:p>
        </p:txBody>
      </p:sp>
    </p:spTree>
    <p:extLst>
      <p:ext uri="{BB962C8B-B14F-4D97-AF65-F5344CB8AC3E}">
        <p14:creationId xmlns="" xmlns:p14="http://schemas.microsoft.com/office/powerpoint/2010/main" val="1436204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3E692AF-27A0-C249-800F-C129E9BB1AAE}"/>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 xmlns:a16="http://schemas.microsoft.com/office/drawing/2014/main" id="{58F05945-3F90-1F41-8D50-86FDDCDDFA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B75FF419-5B04-CA4D-B134-92D8E45F2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A3027EFE-F754-E54E-92CC-853C3A3E3843}"/>
              </a:ext>
            </a:extLst>
          </p:cNvPr>
          <p:cNvSpPr>
            <a:spLocks noGrp="1"/>
          </p:cNvSpPr>
          <p:nvPr>
            <p:ph type="dt" sz="half" idx="10"/>
          </p:nvPr>
        </p:nvSpPr>
        <p:spPr/>
        <p:txBody>
          <a:bodyPr/>
          <a:lstStyle/>
          <a:p>
            <a:fld id="{FCBAD1EA-6061-41D2-9EFB-F1B2C543BCA0}" type="datetime1">
              <a:rPr lang="en-CA" smtClean="0"/>
              <a:pPr/>
              <a:t>18/10/2021</a:t>
            </a:fld>
            <a:endParaRPr lang="en-US"/>
          </a:p>
        </p:txBody>
      </p:sp>
      <p:sp>
        <p:nvSpPr>
          <p:cNvPr id="7" name="Slide Number Placeholder 6">
            <a:extLst>
              <a:ext uri="{FF2B5EF4-FFF2-40B4-BE49-F238E27FC236}">
                <a16:creationId xmlns="" xmlns:a16="http://schemas.microsoft.com/office/drawing/2014/main" id="{3FC53744-71D3-DE4B-85B7-2122B010BB52}"/>
              </a:ext>
            </a:extLst>
          </p:cNvPr>
          <p:cNvSpPr>
            <a:spLocks noGrp="1"/>
          </p:cNvSpPr>
          <p:nvPr>
            <p:ph type="sldNum" sz="quarter" idx="12"/>
          </p:nvPr>
        </p:nvSpPr>
        <p:spPr/>
        <p:txBody>
          <a:bodyPr/>
          <a:lstStyle/>
          <a:p>
            <a:fld id="{C8784B88-F3D9-6A4F-9660-1A0A1E561ED7}" type="slidenum">
              <a:rPr lang="en-US" smtClean="0"/>
              <a:pPr/>
              <a:t>‹#›</a:t>
            </a:fld>
            <a:endParaRPr lang="en-US"/>
          </a:p>
        </p:txBody>
      </p:sp>
    </p:spTree>
    <p:extLst>
      <p:ext uri="{BB962C8B-B14F-4D97-AF65-F5344CB8AC3E}">
        <p14:creationId xmlns="" xmlns:p14="http://schemas.microsoft.com/office/powerpoint/2010/main" val="892360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78B656-7A5A-F843-9502-BFA3B1FFB8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6D43EA3C-67FA-964E-9DB0-ED8DEA2F97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94A2A11A-2029-3640-9DD4-B7D24EDA76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094D85BC-44AD-2443-953B-FAF3B3FEC79F}"/>
              </a:ext>
            </a:extLst>
          </p:cNvPr>
          <p:cNvSpPr>
            <a:spLocks noGrp="1"/>
          </p:cNvSpPr>
          <p:nvPr>
            <p:ph type="dt" sz="half" idx="10"/>
          </p:nvPr>
        </p:nvSpPr>
        <p:spPr/>
        <p:txBody>
          <a:bodyPr/>
          <a:lstStyle/>
          <a:p>
            <a:fld id="{1C3EE860-513A-44D4-9536-85675B85EE0A}" type="datetime1">
              <a:rPr lang="en-CA" smtClean="0"/>
              <a:pPr/>
              <a:t>18/10/2021</a:t>
            </a:fld>
            <a:endParaRPr lang="en-US"/>
          </a:p>
        </p:txBody>
      </p:sp>
      <p:sp>
        <p:nvSpPr>
          <p:cNvPr id="7" name="Slide Number Placeholder 6">
            <a:extLst>
              <a:ext uri="{FF2B5EF4-FFF2-40B4-BE49-F238E27FC236}">
                <a16:creationId xmlns="" xmlns:a16="http://schemas.microsoft.com/office/drawing/2014/main" id="{F0BBF23B-F646-BF47-AE26-9F9D9402CD2C}"/>
              </a:ext>
            </a:extLst>
          </p:cNvPr>
          <p:cNvSpPr>
            <a:spLocks noGrp="1"/>
          </p:cNvSpPr>
          <p:nvPr>
            <p:ph type="sldNum" sz="quarter" idx="12"/>
          </p:nvPr>
        </p:nvSpPr>
        <p:spPr/>
        <p:txBody>
          <a:bodyPr/>
          <a:lstStyle/>
          <a:p>
            <a:fld id="{C8784B88-F3D9-6A4F-9660-1A0A1E561ED7}" type="slidenum">
              <a:rPr lang="en-US" smtClean="0"/>
              <a:pPr/>
              <a:t>‹#›</a:t>
            </a:fld>
            <a:endParaRPr lang="en-US"/>
          </a:p>
        </p:txBody>
      </p:sp>
    </p:spTree>
    <p:extLst>
      <p:ext uri="{BB962C8B-B14F-4D97-AF65-F5344CB8AC3E}">
        <p14:creationId xmlns="" xmlns:p14="http://schemas.microsoft.com/office/powerpoint/2010/main" val="278814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 xmlns:a16="http://schemas.microsoft.com/office/drawing/2014/main" id="{5AA4472B-77C3-C84F-B148-9A6105B11873}"/>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 xmlns:a16="http://schemas.microsoft.com/office/drawing/2014/main" id="{17DDCA45-CB87-4846-A6A1-55A1929CB6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 xmlns:a16="http://schemas.microsoft.com/office/drawing/2014/main" id="{C30F31F4-BF77-CA4D-AD13-C0EF018F7E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00A73850-9D85-2A4A-B6B7-456EA1583E36}"/>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7D3C50D2-685A-4D33-8091-BF266B15DD40}" type="datetime1">
              <a:rPr lang="en-CA" smtClean="0"/>
              <a:pPr/>
              <a:t>18/10/2021</a:t>
            </a:fld>
            <a:endParaRPr lang="en-US" dirty="0"/>
          </a:p>
        </p:txBody>
      </p:sp>
      <p:sp>
        <p:nvSpPr>
          <p:cNvPr id="6" name="Slide Number Placeholder 5">
            <a:extLst>
              <a:ext uri="{FF2B5EF4-FFF2-40B4-BE49-F238E27FC236}">
                <a16:creationId xmlns="" xmlns:a16="http://schemas.microsoft.com/office/drawing/2014/main" id="{19CBF62B-EBD9-1342-8CB5-9BCC68E882CD}"/>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C8784B88-F3D9-6A4F-9660-1A0A1E561ED7}" type="slidenum">
              <a:rPr lang="en-US" smtClean="0"/>
              <a:pPr/>
              <a:t>‹#›</a:t>
            </a:fld>
            <a:endParaRPr lang="en-US" dirty="0"/>
          </a:p>
        </p:txBody>
      </p:sp>
      <p:pic>
        <p:nvPicPr>
          <p:cNvPr id="7" name="Picture 6">
            <a:extLst>
              <a:ext uri="{FF2B5EF4-FFF2-40B4-BE49-F238E27FC236}">
                <a16:creationId xmlns="" xmlns:a16="http://schemas.microsoft.com/office/drawing/2014/main" id="{27A79718-0341-3243-9AE1-3D0C2DA74180}"/>
              </a:ext>
            </a:extLst>
          </p:cNvPr>
          <p:cNvPicPr>
            <a:picLocks noChangeAspect="1"/>
          </p:cNvPicPr>
          <p:nvPr userDrawn="1"/>
        </p:nvPicPr>
        <p:blipFill>
          <a:blip r:embed="rId13"/>
          <a:stretch>
            <a:fillRect/>
          </a:stretch>
        </p:blipFill>
        <p:spPr>
          <a:xfrm>
            <a:off x="10069186" y="230188"/>
            <a:ext cx="1825452" cy="1333141"/>
          </a:xfrm>
          <a:prstGeom prst="rect">
            <a:avLst/>
          </a:prstGeom>
        </p:spPr>
      </p:pic>
      <p:sp>
        <p:nvSpPr>
          <p:cNvPr id="8" name="Rectangle 7">
            <a:extLst>
              <a:ext uri="{FF2B5EF4-FFF2-40B4-BE49-F238E27FC236}">
                <a16:creationId xmlns="" xmlns:a16="http://schemas.microsoft.com/office/drawing/2014/main" id="{3D8A766A-995A-9C41-BF6C-E3EBFD67ED69}"/>
              </a:ext>
            </a:extLst>
          </p:cNvPr>
          <p:cNvSpPr/>
          <p:nvPr userDrawn="1"/>
        </p:nvSpPr>
        <p:spPr>
          <a:xfrm>
            <a:off x="9743662" y="14050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 xmlns:p14="http://schemas.microsoft.com/office/powerpoint/2010/main" val="3379582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C2B0BB-85E7-444B-A033-873561327BFC}"/>
              </a:ext>
            </a:extLst>
          </p:cNvPr>
          <p:cNvSpPr>
            <a:spLocks noGrp="1"/>
          </p:cNvSpPr>
          <p:nvPr>
            <p:ph type="ctrTitle"/>
          </p:nvPr>
        </p:nvSpPr>
        <p:spPr/>
        <p:txBody>
          <a:bodyPr/>
          <a:lstStyle/>
          <a:p>
            <a:r>
              <a:rPr lang="en-US" dirty="0" smtClean="0"/>
              <a:t>HADEETH</a:t>
            </a:r>
            <a:endParaRPr lang="en-US" dirty="0"/>
          </a:p>
        </p:txBody>
      </p:sp>
      <p:sp>
        <p:nvSpPr>
          <p:cNvPr id="3" name="Subtitle 2">
            <a:extLst>
              <a:ext uri="{FF2B5EF4-FFF2-40B4-BE49-F238E27FC236}">
                <a16:creationId xmlns="" xmlns:a16="http://schemas.microsoft.com/office/drawing/2014/main" id="{D2CE41B7-91BB-2643-B51E-9483CCFAA46F}"/>
              </a:ext>
            </a:extLst>
          </p:cNvPr>
          <p:cNvSpPr>
            <a:spLocks noGrp="1"/>
          </p:cNvSpPr>
          <p:nvPr>
            <p:ph type="subTitle" idx="1"/>
          </p:nvPr>
        </p:nvSpPr>
        <p:spPr/>
        <p:txBody>
          <a:bodyPr/>
          <a:lstStyle/>
          <a:p>
            <a:r>
              <a:rPr lang="en-US" b="1" dirty="0" smtClean="0"/>
              <a:t>Imam Adnan </a:t>
            </a:r>
            <a:r>
              <a:rPr lang="en-US" b="1" dirty="0" err="1" smtClean="0"/>
              <a:t>Balihodzic</a:t>
            </a:r>
            <a:endParaRPr lang="en-US" dirty="0"/>
          </a:p>
        </p:txBody>
      </p:sp>
      <p:sp>
        <p:nvSpPr>
          <p:cNvPr id="5" name="Slide Number Placeholder 4">
            <a:extLst>
              <a:ext uri="{FF2B5EF4-FFF2-40B4-BE49-F238E27FC236}">
                <a16:creationId xmlns="" xmlns:a16="http://schemas.microsoft.com/office/drawing/2014/main" id="{5C1C79E2-969B-654E-9C3F-A0C291F5423E}"/>
              </a:ext>
            </a:extLst>
          </p:cNvPr>
          <p:cNvSpPr>
            <a:spLocks noGrp="1"/>
          </p:cNvSpPr>
          <p:nvPr>
            <p:ph type="sldNum" sz="quarter" idx="12"/>
          </p:nvPr>
        </p:nvSpPr>
        <p:spPr/>
        <p:txBody>
          <a:bodyPr/>
          <a:lstStyle/>
          <a:p>
            <a:fld id="{C8784B88-F3D9-6A4F-9660-1A0A1E561ED7}" type="slidenum">
              <a:rPr lang="en-US" smtClean="0"/>
              <a:pPr/>
              <a:t>1</a:t>
            </a:fld>
            <a:endParaRPr lang="en-US"/>
          </a:p>
        </p:txBody>
      </p:sp>
      <p:sp>
        <p:nvSpPr>
          <p:cNvPr id="7" name="TextBox 6">
            <a:extLst>
              <a:ext uri="{FF2B5EF4-FFF2-40B4-BE49-F238E27FC236}">
                <a16:creationId xmlns="" xmlns:a16="http://schemas.microsoft.com/office/drawing/2014/main" id="{3F55A7A9-5738-CF48-B5C0-8FEFD5979462}"/>
              </a:ext>
            </a:extLst>
          </p:cNvPr>
          <p:cNvSpPr txBox="1"/>
          <p:nvPr/>
        </p:nvSpPr>
        <p:spPr>
          <a:xfrm>
            <a:off x="3893025" y="1782325"/>
            <a:ext cx="4649671" cy="369332"/>
          </a:xfrm>
          <a:prstGeom prst="rect">
            <a:avLst/>
          </a:prstGeom>
          <a:noFill/>
        </p:spPr>
        <p:txBody>
          <a:bodyPr wrap="none" rtlCol="0">
            <a:spAutoFit/>
          </a:bodyPr>
          <a:lstStyle/>
          <a:p>
            <a:r>
              <a:rPr lang="en-CA" b="1" dirty="0" smtClean="0">
                <a:solidFill>
                  <a:schemeClr val="bg1"/>
                </a:solidFill>
              </a:rPr>
              <a:t>HAD 121 </a:t>
            </a:r>
            <a:r>
              <a:rPr lang="en-CA" b="1" dirty="0">
                <a:solidFill>
                  <a:schemeClr val="bg1"/>
                </a:solidFill>
              </a:rPr>
              <a:t>– </a:t>
            </a:r>
            <a:r>
              <a:rPr lang="en-CA" b="1" dirty="0" smtClean="0">
                <a:solidFill>
                  <a:schemeClr val="bg1"/>
                </a:solidFill>
              </a:rPr>
              <a:t>Hadeeth </a:t>
            </a:r>
            <a:r>
              <a:rPr lang="en-CA" b="1" dirty="0">
                <a:solidFill>
                  <a:schemeClr val="bg1"/>
                </a:solidFill>
              </a:rPr>
              <a:t>Curriculum – Lecture No. </a:t>
            </a:r>
            <a:r>
              <a:rPr lang="en-CA" b="1" dirty="0" smtClean="0">
                <a:solidFill>
                  <a:schemeClr val="bg1"/>
                </a:solidFill>
              </a:rPr>
              <a:t>8</a:t>
            </a:r>
            <a:endParaRPr lang="en-US" dirty="0"/>
          </a:p>
        </p:txBody>
      </p:sp>
      <p:sp>
        <p:nvSpPr>
          <p:cNvPr id="8" name="Google Shape;86;p1"/>
          <p:cNvSpPr txBox="1"/>
          <p:nvPr/>
        </p:nvSpPr>
        <p:spPr>
          <a:xfrm>
            <a:off x="5211594" y="5476772"/>
            <a:ext cx="1851343" cy="903007"/>
          </a:xfrm>
          <a:prstGeom prst="rect">
            <a:avLst/>
          </a:prstGeom>
          <a:solidFill>
            <a:schemeClr val="accent1">
              <a:lumMod val="50000"/>
            </a:schemeClr>
          </a:solidFill>
          <a:ln>
            <a:noFill/>
          </a:ln>
        </p:spPr>
        <p:txBody>
          <a:bodyPr spcFirstLastPara="1" wrap="square" lIns="91425" tIns="45700" rIns="91425" bIns="45700" anchor="b" anchorCtr="0">
            <a:noAutofit/>
          </a:bodyPr>
          <a:lstStyle/>
          <a:p>
            <a:pPr lvl="0" algn="ctr" rtl="1">
              <a:lnSpc>
                <a:spcPct val="270000"/>
              </a:lnSpc>
              <a:buClr>
                <a:schemeClr val="dk1"/>
              </a:buClr>
              <a:buSzPts val="6000"/>
            </a:pPr>
            <a:r>
              <a:rPr lang="en-US" sz="1200" b="1" dirty="0" smtClean="0">
                <a:solidFill>
                  <a:schemeClr val="bg1"/>
                </a:solidFill>
                <a:latin typeface="Simplified Arabic" pitchFamily="18" charset="-78"/>
                <a:sym typeface="Calibri"/>
              </a:rPr>
              <a:t>First Semester</a:t>
            </a:r>
          </a:p>
          <a:p>
            <a:pPr lvl="0" algn="ctr" rtl="1">
              <a:lnSpc>
                <a:spcPct val="270000"/>
              </a:lnSpc>
              <a:buClr>
                <a:schemeClr val="dk1"/>
              </a:buClr>
              <a:buSzPts val="6000"/>
            </a:pPr>
            <a:r>
              <a:rPr lang="en-US" sz="1200" b="1" dirty="0" smtClean="0">
                <a:solidFill>
                  <a:schemeClr val="bg1"/>
                </a:solidFill>
                <a:latin typeface="Simplified Arabic" pitchFamily="18" charset="-78"/>
                <a:sym typeface="Calibri"/>
              </a:rPr>
              <a:t>1442H/2020 </a:t>
            </a:r>
            <a:endParaRPr lang="ar-JO" sz="1200" b="1" dirty="0" smtClean="0">
              <a:solidFill>
                <a:schemeClr val="bg1"/>
              </a:solidFill>
              <a:latin typeface="Simplified Arabic" pitchFamily="18" charset="-78"/>
              <a:sym typeface="Calibri"/>
            </a:endParaRPr>
          </a:p>
        </p:txBody>
      </p:sp>
    </p:spTree>
    <p:extLst>
      <p:ext uri="{BB962C8B-B14F-4D97-AF65-F5344CB8AC3E}">
        <p14:creationId xmlns="" xmlns:p14="http://schemas.microsoft.com/office/powerpoint/2010/main" val="3934097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Hadeeth</a:t>
            </a:r>
            <a:r>
              <a:rPr lang="en-US" sz="3200" dirty="0" smtClean="0"/>
              <a:t> </a:t>
            </a:r>
            <a:r>
              <a:rPr lang="en-US" sz="3200" dirty="0"/>
              <a:t>#9: What I have forbidden for you, avoid </a:t>
            </a:r>
          </a:p>
        </p:txBody>
      </p:sp>
      <p:sp>
        <p:nvSpPr>
          <p:cNvPr id="3" name="Content Placeholder 2"/>
          <p:cNvSpPr>
            <a:spLocks noGrp="1"/>
          </p:cNvSpPr>
          <p:nvPr>
            <p:ph idx="1"/>
          </p:nvPr>
        </p:nvSpPr>
        <p:spPr>
          <a:xfrm>
            <a:off x="838200" y="1567543"/>
            <a:ext cx="10515600" cy="4960263"/>
          </a:xfrm>
        </p:spPr>
        <p:txBody>
          <a:bodyPr>
            <a:noAutofit/>
          </a:bodyPr>
          <a:lstStyle/>
          <a:p>
            <a:r>
              <a:rPr lang="en-US" sz="1400" dirty="0"/>
              <a:t>Every command or prohibition has its importance. However, the scholars have noted how, in this </a:t>
            </a:r>
            <a:r>
              <a:rPr lang="en-US" sz="1400" dirty="0" err="1" smtClean="0"/>
              <a:t>hadeeth</a:t>
            </a:r>
            <a:r>
              <a:rPr lang="en-US" sz="1400" dirty="0" smtClean="0"/>
              <a:t>, </a:t>
            </a:r>
            <a:r>
              <a:rPr lang="en-US" sz="1400" dirty="0"/>
              <a:t>the Prophet (peace be upon him) spoke about </a:t>
            </a:r>
            <a:r>
              <a:rPr lang="en-US" sz="1400" dirty="0">
                <a:solidFill>
                  <a:srgbClr val="C00000"/>
                </a:solidFill>
              </a:rPr>
              <a:t>orders and prohibitions in a completely different manner</a:t>
            </a:r>
            <a:r>
              <a:rPr lang="en-US" sz="1400" dirty="0"/>
              <a:t>. In one case, the case of </a:t>
            </a:r>
            <a:r>
              <a:rPr lang="en-US" sz="1400" dirty="0">
                <a:solidFill>
                  <a:srgbClr val="C00000"/>
                </a:solidFill>
              </a:rPr>
              <a:t>prohibitions,</a:t>
            </a:r>
            <a:r>
              <a:rPr lang="en-US" sz="1400" dirty="0"/>
              <a:t> he told Muslims </a:t>
            </a:r>
            <a:r>
              <a:rPr lang="en-US" sz="1400" dirty="0">
                <a:solidFill>
                  <a:srgbClr val="C00000"/>
                </a:solidFill>
              </a:rPr>
              <a:t>to stay away from them completely</a:t>
            </a:r>
            <a:r>
              <a:rPr lang="en-US" sz="1400" dirty="0"/>
              <a:t>. In the other case, the case of </a:t>
            </a:r>
            <a:r>
              <a:rPr lang="en-US" sz="1400" dirty="0">
                <a:solidFill>
                  <a:srgbClr val="006600"/>
                </a:solidFill>
              </a:rPr>
              <a:t>orders</a:t>
            </a:r>
            <a:r>
              <a:rPr lang="en-US" sz="1400" dirty="0"/>
              <a:t>, he told Muslims </a:t>
            </a:r>
            <a:r>
              <a:rPr lang="en-US" sz="1400" dirty="0">
                <a:solidFill>
                  <a:srgbClr val="C00000"/>
                </a:solidFill>
              </a:rPr>
              <a:t>to perform as much of them as he can</a:t>
            </a:r>
            <a:r>
              <a:rPr lang="en-US" sz="1400" dirty="0">
                <a:solidFill>
                  <a:srgbClr val="006600"/>
                </a:solidFill>
              </a:rPr>
              <a:t>. </a:t>
            </a:r>
            <a:r>
              <a:rPr lang="en-US" sz="1400" dirty="0"/>
              <a:t>The </a:t>
            </a:r>
            <a:r>
              <a:rPr lang="en-US" sz="1400" dirty="0">
                <a:solidFill>
                  <a:srgbClr val="006600"/>
                </a:solidFill>
              </a:rPr>
              <a:t>verse 16 of surah al-</a:t>
            </a:r>
            <a:r>
              <a:rPr lang="en-US" sz="1400" dirty="0" err="1">
                <a:solidFill>
                  <a:srgbClr val="006600"/>
                </a:solidFill>
              </a:rPr>
              <a:t>Taghaabun</a:t>
            </a:r>
            <a:r>
              <a:rPr lang="en-US" sz="1400" dirty="0">
                <a:solidFill>
                  <a:srgbClr val="006600"/>
                </a:solidFill>
              </a:rPr>
              <a:t> </a:t>
            </a:r>
            <a:r>
              <a:rPr lang="en-US" sz="1400" dirty="0"/>
              <a:t>in the Quran is very much related to the topic of this </a:t>
            </a:r>
            <a:r>
              <a:rPr lang="en-US" sz="1400" dirty="0" err="1" smtClean="0"/>
              <a:t>hadeeth</a:t>
            </a:r>
            <a:r>
              <a:rPr lang="en-US" sz="1400" dirty="0" smtClean="0"/>
              <a:t>: </a:t>
            </a:r>
            <a:endParaRPr lang="en-US" sz="1400" dirty="0" smtClean="0"/>
          </a:p>
          <a:p>
            <a:r>
              <a:rPr lang="ar-EG" sz="2000" dirty="0">
                <a:solidFill>
                  <a:srgbClr val="006600"/>
                </a:solidFill>
              </a:rPr>
              <a:t>فَٱتَّقُوا۟ ٱللَّهَ مَا ٱسْتَطَعْتُمْ وَٱسْمَعُوا۟ وَأَطِيعُوا۟ وَأَنفِقُوا۟ خَيْرًا لِّأَنفُسِكُمْ</a:t>
            </a:r>
            <a:r>
              <a:rPr lang="ar-EG" sz="1400" dirty="0"/>
              <a:t/>
            </a:r>
            <a:br>
              <a:rPr lang="ar-EG" sz="1400" dirty="0"/>
            </a:br>
            <a:r>
              <a:rPr lang="en-US" sz="1400" dirty="0" smtClean="0">
                <a:solidFill>
                  <a:srgbClr val="006600"/>
                </a:solidFill>
              </a:rPr>
              <a:t>“</a:t>
            </a:r>
            <a:r>
              <a:rPr lang="en-US" sz="1400" i="1" dirty="0" smtClean="0">
                <a:solidFill>
                  <a:srgbClr val="006600"/>
                </a:solidFill>
              </a:rPr>
              <a:t>So </a:t>
            </a:r>
            <a:r>
              <a:rPr lang="en-US" sz="1400" i="1" dirty="0">
                <a:solidFill>
                  <a:srgbClr val="006600"/>
                </a:solidFill>
              </a:rPr>
              <a:t>keep your duty to Allah as best you can, and listen, and obey, and spend; that is better for your souls</a:t>
            </a:r>
            <a:r>
              <a:rPr lang="en-US" sz="1400" dirty="0" smtClean="0">
                <a:solidFill>
                  <a:srgbClr val="006600"/>
                </a:solidFill>
              </a:rPr>
              <a:t>…” </a:t>
            </a:r>
          </a:p>
          <a:p>
            <a:r>
              <a:rPr lang="en-US" sz="1400" b="1" dirty="0" smtClean="0"/>
              <a:t>If </a:t>
            </a:r>
            <a:r>
              <a:rPr lang="en-US" sz="1400" b="1" dirty="0"/>
              <a:t>fulfilling an order becomes very difficult upon a person, he is, in many cases, excused from fulfilling that command</a:t>
            </a:r>
            <a:r>
              <a:rPr lang="en-US" sz="1400" dirty="0"/>
              <a:t>. This is an implication from this </a:t>
            </a:r>
            <a:r>
              <a:rPr lang="en-US" sz="1400" dirty="0" err="1" smtClean="0"/>
              <a:t>hadeeth</a:t>
            </a:r>
            <a:r>
              <a:rPr lang="en-US" sz="1400" dirty="0" smtClean="0"/>
              <a:t>. </a:t>
            </a:r>
            <a:r>
              <a:rPr lang="en-US" sz="1400" dirty="0"/>
              <a:t>However, the Prophet (peace be upon him) has left no such room for indulging in forbidden acts. Even if it is difficult upon a person to refrain from a forbidden act, he must do so. He cannot use "hardship" or difficulty as an excuse to fulfill his desire by performing a forbidden act. In fact, from the </a:t>
            </a:r>
            <a:r>
              <a:rPr lang="en-US" sz="1400" dirty="0" err="1"/>
              <a:t>Shariah</a:t>
            </a:r>
            <a:r>
              <a:rPr lang="en-US" sz="1400" dirty="0"/>
              <a:t> point of view, </a:t>
            </a:r>
            <a:r>
              <a:rPr lang="en-US" sz="1400" b="1" dirty="0"/>
              <a:t>everyone is "capable" of refraining from a particular sin while not everyone may be capable of fulfilling what has been commanded.</a:t>
            </a:r>
          </a:p>
          <a:p>
            <a:r>
              <a:rPr lang="en-US" sz="1600" dirty="0"/>
              <a:t>This </a:t>
            </a:r>
            <a:r>
              <a:rPr lang="en-US" sz="1600" dirty="0" err="1" smtClean="0"/>
              <a:t>hadeeth</a:t>
            </a:r>
            <a:r>
              <a:rPr lang="en-US" sz="1600" dirty="0" smtClean="0"/>
              <a:t>, </a:t>
            </a:r>
            <a:r>
              <a:rPr lang="en-US" sz="1600" dirty="0"/>
              <a:t>in hand with other evidences from the Quran and Sunnah, have led most scholars to conclude that it is </a:t>
            </a:r>
            <a:r>
              <a:rPr lang="en-US" sz="1600" b="1" dirty="0"/>
              <a:t>more important to remain away from forbidden acts than it is to perform the ordered deeds</a:t>
            </a:r>
            <a:r>
              <a:rPr lang="en-US" sz="1600" dirty="0"/>
              <a:t>.</a:t>
            </a:r>
            <a:endParaRPr lang="en-US" sz="1600" b="1" dirty="0"/>
          </a:p>
        </p:txBody>
      </p:sp>
      <p:sp>
        <p:nvSpPr>
          <p:cNvPr id="5" name="Slide Number Placeholder 4"/>
          <p:cNvSpPr>
            <a:spLocks noGrp="1"/>
          </p:cNvSpPr>
          <p:nvPr>
            <p:ph type="sldNum" sz="quarter" idx="12"/>
          </p:nvPr>
        </p:nvSpPr>
        <p:spPr/>
        <p:txBody>
          <a:bodyPr/>
          <a:lstStyle/>
          <a:p>
            <a:fld id="{C8784B88-F3D9-6A4F-9660-1A0A1E561ED7}" type="slidenum">
              <a:rPr lang="en-US" smtClean="0"/>
              <a:pPr/>
              <a:t>10</a:t>
            </a:fld>
            <a:endParaRPr lang="en-US"/>
          </a:p>
        </p:txBody>
      </p:sp>
    </p:spTree>
    <p:extLst>
      <p:ext uri="{BB962C8B-B14F-4D97-AF65-F5344CB8AC3E}">
        <p14:creationId xmlns="" xmlns:p14="http://schemas.microsoft.com/office/powerpoint/2010/main" val="4129607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Hadeeth</a:t>
            </a:r>
            <a:r>
              <a:rPr lang="en-US" sz="3200" dirty="0" smtClean="0"/>
              <a:t> </a:t>
            </a:r>
            <a:r>
              <a:rPr lang="en-US" sz="3200" dirty="0"/>
              <a:t>#9: What I have forbidden for you, avoid </a:t>
            </a:r>
          </a:p>
        </p:txBody>
      </p:sp>
      <p:sp>
        <p:nvSpPr>
          <p:cNvPr id="3" name="Content Placeholder 2"/>
          <p:cNvSpPr>
            <a:spLocks noGrp="1"/>
          </p:cNvSpPr>
          <p:nvPr>
            <p:ph idx="1"/>
          </p:nvPr>
        </p:nvSpPr>
        <p:spPr>
          <a:xfrm>
            <a:off x="838200" y="1690688"/>
            <a:ext cx="10515600" cy="4984432"/>
          </a:xfrm>
        </p:spPr>
        <p:txBody>
          <a:bodyPr>
            <a:normAutofit fontScale="47500" lnSpcReduction="20000"/>
          </a:bodyPr>
          <a:lstStyle/>
          <a:p>
            <a:r>
              <a:rPr lang="en-US" b="1" dirty="0">
                <a:solidFill>
                  <a:srgbClr val="C00000"/>
                </a:solidFill>
              </a:rPr>
              <a:t>Conclusion:</a:t>
            </a:r>
            <a:endParaRPr lang="en-US" dirty="0">
              <a:solidFill>
                <a:srgbClr val="C00000"/>
              </a:solidFill>
            </a:endParaRPr>
          </a:p>
          <a:p>
            <a:r>
              <a:rPr lang="en-US" dirty="0"/>
              <a:t>One significant characteristic of </a:t>
            </a:r>
            <a:r>
              <a:rPr lang="en-US" dirty="0" err="1"/>
              <a:t>Shariah</a:t>
            </a:r>
            <a:r>
              <a:rPr lang="en-US" dirty="0"/>
              <a:t>, i.e. Islamic Law, is its flexibility and practicality. </a:t>
            </a:r>
            <a:r>
              <a:rPr lang="en-US" dirty="0">
                <a:solidFill>
                  <a:srgbClr val="C00000"/>
                </a:solidFill>
              </a:rPr>
              <a:t>One’s capacity is regarded and considered in fulfilling obligations.</a:t>
            </a:r>
            <a:r>
              <a:rPr lang="en-US" dirty="0"/>
              <a:t> A Muslim is encouraged to do good actions based on his/her ability and capacity.</a:t>
            </a:r>
          </a:p>
          <a:p>
            <a:r>
              <a:rPr lang="en-US" dirty="0"/>
              <a:t>The forbidden must be totally avoided by the Muslim to the extent that whatever leads to haram (prohibited act) must be avoided as well, even without intention of indulging in it. </a:t>
            </a:r>
            <a:r>
              <a:rPr lang="en-US" dirty="0">
                <a:solidFill>
                  <a:srgbClr val="C00000"/>
                </a:solidFill>
              </a:rPr>
              <a:t>By refraining from acts that lead to a prohibited act, we are actually safeguarding ourselves from falling into the forbidden.</a:t>
            </a:r>
          </a:p>
          <a:p>
            <a:r>
              <a:rPr lang="en-US" dirty="0"/>
              <a:t>Hence, the Muslim should exhort all of his energy to fulfill Allah's commands. He should work sincerely, fearing Allah and hoping for His acceptance and reward; then, for what he actually is not capable of performing - and Allah alone knows his complete potential - he should sincerely seek Allah's forgiveness for his shortcomings while praying that Allah accepts his meager deeds.</a:t>
            </a:r>
          </a:p>
          <a:p>
            <a:r>
              <a:rPr lang="en-US" b="1" dirty="0"/>
              <a:t>Questions that lead to knowledge and goodness are encouraged. What is prohibited and discouraged are questions that will lead to confusion, doubt and chaos in the community, like asking questions about unnecessary details</a:t>
            </a:r>
            <a:r>
              <a:rPr lang="en-US" b="1" dirty="0" smtClean="0"/>
              <a:t>.</a:t>
            </a:r>
          </a:p>
          <a:p>
            <a:r>
              <a:rPr lang="en-US" b="1" dirty="0">
                <a:solidFill>
                  <a:srgbClr val="C00000"/>
                </a:solidFill>
              </a:rPr>
              <a:t>Discussion: </a:t>
            </a:r>
            <a:endParaRPr lang="en-US" dirty="0">
              <a:solidFill>
                <a:srgbClr val="C00000"/>
              </a:solidFill>
            </a:endParaRPr>
          </a:p>
          <a:p>
            <a:pPr lvl="0"/>
            <a:r>
              <a:rPr lang="en-US" dirty="0"/>
              <a:t>Why, in this </a:t>
            </a:r>
            <a:r>
              <a:rPr lang="en-US" dirty="0" err="1" smtClean="0"/>
              <a:t>hadeeth</a:t>
            </a:r>
            <a:r>
              <a:rPr lang="en-US" dirty="0" smtClean="0"/>
              <a:t>, </a:t>
            </a:r>
            <a:r>
              <a:rPr lang="en-US" dirty="0"/>
              <a:t>the Prophet (peace be upon him) spoke about orders and prohibitions in a completely different manner?</a:t>
            </a:r>
          </a:p>
          <a:p>
            <a:pPr lvl="0"/>
            <a:r>
              <a:rPr lang="en-US" dirty="0"/>
              <a:t>What are the causes that bring about the destruction of a people?</a:t>
            </a:r>
          </a:p>
          <a:p>
            <a:pPr lvl="0"/>
            <a:r>
              <a:rPr lang="en-US" dirty="0"/>
              <a:t>Why is problematic their excessive questioning? </a:t>
            </a:r>
          </a:p>
        </p:txBody>
      </p:sp>
      <p:sp>
        <p:nvSpPr>
          <p:cNvPr id="5" name="Slide Number Placeholder 4"/>
          <p:cNvSpPr>
            <a:spLocks noGrp="1"/>
          </p:cNvSpPr>
          <p:nvPr>
            <p:ph type="sldNum" sz="quarter" idx="12"/>
          </p:nvPr>
        </p:nvSpPr>
        <p:spPr/>
        <p:txBody>
          <a:bodyPr/>
          <a:lstStyle/>
          <a:p>
            <a:fld id="{C8784B88-F3D9-6A4F-9660-1A0A1E561ED7}" type="slidenum">
              <a:rPr lang="en-US" smtClean="0"/>
              <a:pPr/>
              <a:t>11</a:t>
            </a:fld>
            <a:endParaRPr lang="en-US"/>
          </a:p>
        </p:txBody>
      </p:sp>
    </p:spTree>
    <p:extLst>
      <p:ext uri="{BB962C8B-B14F-4D97-AF65-F5344CB8AC3E}">
        <p14:creationId xmlns="" xmlns:p14="http://schemas.microsoft.com/office/powerpoint/2010/main" val="3241397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Hadeeth</a:t>
            </a:r>
            <a:r>
              <a:rPr lang="en-US" sz="3200" dirty="0" smtClean="0"/>
              <a:t> </a:t>
            </a:r>
            <a:r>
              <a:rPr lang="en-US" sz="3200" dirty="0"/>
              <a:t>#10: Allah is good and accepts only good</a:t>
            </a:r>
          </a:p>
        </p:txBody>
      </p:sp>
      <p:sp>
        <p:nvSpPr>
          <p:cNvPr id="3" name="Content Placeholder 2"/>
          <p:cNvSpPr>
            <a:spLocks noGrp="1"/>
          </p:cNvSpPr>
          <p:nvPr>
            <p:ph idx="1"/>
          </p:nvPr>
        </p:nvSpPr>
        <p:spPr>
          <a:xfrm>
            <a:off x="838200" y="1690688"/>
            <a:ext cx="10515600" cy="4837118"/>
          </a:xfrm>
        </p:spPr>
        <p:txBody>
          <a:bodyPr>
            <a:noAutofit/>
          </a:bodyPr>
          <a:lstStyle/>
          <a:p>
            <a:pPr algn="r" rtl="1"/>
            <a:r>
              <a:rPr lang="ar-EG" sz="2800" b="1" dirty="0"/>
              <a:t>عَنْ أَبِي هُرَيْرَةَ رَضِيَ اللهُ عَنْهُ قَالَ:</a:t>
            </a:r>
          </a:p>
          <a:p>
            <a:pPr algn="r" rtl="1"/>
            <a:r>
              <a:rPr lang="ar-EG" sz="2800" b="1" dirty="0"/>
              <a:t>قَالَ رَسُولُ اللَّهِ صلى الله عليه و سلم</a:t>
            </a:r>
            <a:r>
              <a:rPr lang="ar-EG" sz="2800" b="1" dirty="0">
                <a:solidFill>
                  <a:srgbClr val="008000"/>
                </a:solidFill>
              </a:rPr>
              <a:t> "إنَّ اللَّهَ طَيِّبٌ لَا يَقْبَلُ إلَّا طَيِّبًا، وَإِنَّ اللَّهَ أَمَرَ الْمُؤْمِنِينَ بِمَا أَمَرَ بِهِ الْمُرْسَلِينَ فَقَالَ تَعَالَى: "يَا أَيُّهَا الرُّسُلُ كُلُوا مِنْ الطَّيِّبَاتِ وَاعْمَلُوا صَالِحًا"، وَقَالَ تَعَالَى: "يَا أَيُّهَا الَّذِينَ آمَنُوا كُلُوا مِنْ طَيِّبَاتِ مَا رَزَقْنَاكُمْ" ثُمَّ ذَكَرَ الرَّجُلَ يُطِيلُ السَّفَرَ أَشْعَثَ أَغْبَرَ يَمُدُّ يَدَيْهِ إلَى السَّمَاءِ: يَا رَبِّ! يَا رَبِّ! وَمَطْعَمُهُ حَرَامٌ، وَمَشْرَبُهُ حَرَامٌ، وَمَلْبَسُهُ حَرَامٌ، وَغُذِّيَ بِالْحَرَامِ، فَأَنَّى يُسْتَجَابُ لَهُ</a:t>
            </a:r>
            <a:r>
              <a:rPr lang="ar-EG" sz="2800" b="1" dirty="0" smtClean="0">
                <a:solidFill>
                  <a:srgbClr val="008000"/>
                </a:solidFill>
              </a:rPr>
              <a:t>؟“</a:t>
            </a:r>
            <a:r>
              <a:rPr lang="en-US" sz="2800" b="1" dirty="0" smtClean="0">
                <a:solidFill>
                  <a:srgbClr val="008000"/>
                </a:solidFill>
              </a:rPr>
              <a:t>  </a:t>
            </a:r>
            <a:r>
              <a:rPr lang="ar-EG" sz="2800" dirty="0" smtClean="0"/>
              <a:t>[</a:t>
            </a:r>
            <a:r>
              <a:rPr lang="ar-EG" sz="2800" dirty="0"/>
              <a:t>رَوَاه مُسْلِمٌ] </a:t>
            </a:r>
          </a:p>
        </p:txBody>
      </p:sp>
      <p:sp>
        <p:nvSpPr>
          <p:cNvPr id="5" name="Slide Number Placeholder 4"/>
          <p:cNvSpPr>
            <a:spLocks noGrp="1"/>
          </p:cNvSpPr>
          <p:nvPr>
            <p:ph type="sldNum" sz="quarter" idx="12"/>
          </p:nvPr>
        </p:nvSpPr>
        <p:spPr/>
        <p:txBody>
          <a:bodyPr/>
          <a:lstStyle/>
          <a:p>
            <a:fld id="{C8784B88-F3D9-6A4F-9660-1A0A1E561ED7}" type="slidenum">
              <a:rPr lang="en-US" smtClean="0"/>
              <a:pPr/>
              <a:t>12</a:t>
            </a:fld>
            <a:endParaRPr lang="en-US"/>
          </a:p>
        </p:txBody>
      </p:sp>
    </p:spTree>
    <p:extLst>
      <p:ext uri="{BB962C8B-B14F-4D97-AF65-F5344CB8AC3E}">
        <p14:creationId xmlns="" xmlns:p14="http://schemas.microsoft.com/office/powerpoint/2010/main" val="4148789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15481"/>
          </a:xfrm>
        </p:spPr>
        <p:txBody>
          <a:bodyPr>
            <a:normAutofit/>
          </a:bodyPr>
          <a:lstStyle/>
          <a:p>
            <a:r>
              <a:rPr lang="en-US" sz="2800" dirty="0" err="1" smtClean="0"/>
              <a:t>Hadeeth</a:t>
            </a:r>
            <a:r>
              <a:rPr lang="en-US" sz="2800" dirty="0" smtClean="0"/>
              <a:t> </a:t>
            </a:r>
            <a:r>
              <a:rPr lang="en-US" sz="2800" dirty="0"/>
              <a:t>#10: Allah is good and accepts only good</a:t>
            </a:r>
          </a:p>
        </p:txBody>
      </p:sp>
      <p:sp>
        <p:nvSpPr>
          <p:cNvPr id="3" name="Content Placeholder 2"/>
          <p:cNvSpPr>
            <a:spLocks noGrp="1"/>
          </p:cNvSpPr>
          <p:nvPr>
            <p:ph idx="1"/>
          </p:nvPr>
        </p:nvSpPr>
        <p:spPr>
          <a:xfrm>
            <a:off x="838200" y="1580606"/>
            <a:ext cx="10515600" cy="5277394"/>
          </a:xfrm>
        </p:spPr>
        <p:txBody>
          <a:bodyPr>
            <a:normAutofit fontScale="77500" lnSpcReduction="20000"/>
          </a:bodyPr>
          <a:lstStyle/>
          <a:p>
            <a:r>
              <a:rPr lang="en-US" b="1" dirty="0"/>
              <a:t>On the authority of Abu </a:t>
            </a:r>
            <a:r>
              <a:rPr lang="en-US" b="1" dirty="0" err="1"/>
              <a:t>Hurayrah</a:t>
            </a:r>
            <a:r>
              <a:rPr lang="en-US" b="1" dirty="0"/>
              <a:t> (may Allah be pleased with him) who said: The Messenger of Allah (peace be upon him) said:</a:t>
            </a:r>
            <a:endParaRPr lang="en-US" dirty="0"/>
          </a:p>
          <a:p>
            <a:r>
              <a:rPr lang="en-US" b="1" dirty="0">
                <a:solidFill>
                  <a:srgbClr val="008000"/>
                </a:solidFill>
              </a:rPr>
              <a:t>“Allah the Almighty is good and accepts only that which is good. And verily Allah has commanded the believers to do that which He has commanded the Messengers. So the Almighty has said: "O (you) Messengers! Eat of the </a:t>
            </a:r>
            <a:r>
              <a:rPr lang="en-US" b="1" i="1" dirty="0" err="1">
                <a:solidFill>
                  <a:srgbClr val="008000"/>
                </a:solidFill>
              </a:rPr>
              <a:t>tayyibat</a:t>
            </a:r>
            <a:r>
              <a:rPr lang="en-US" b="1" dirty="0">
                <a:solidFill>
                  <a:srgbClr val="008000"/>
                </a:solidFill>
              </a:rPr>
              <a:t> (good things), and perform righteous deeds" [23:51] and the Almighty has said: "O you who believe! Eat of the lawful things that We have provided you" [2:172]. Then he (peace be upon him) mentioned a man who, having journeyed far, is </a:t>
            </a:r>
            <a:r>
              <a:rPr lang="en-US" b="1" dirty="0" err="1">
                <a:solidFill>
                  <a:srgbClr val="008000"/>
                </a:solidFill>
              </a:rPr>
              <a:t>dishevelled</a:t>
            </a:r>
            <a:r>
              <a:rPr lang="en-US" b="1" dirty="0">
                <a:solidFill>
                  <a:srgbClr val="008000"/>
                </a:solidFill>
              </a:rPr>
              <a:t> and dusty, and who spreads out his hands to the sky saying, "O Lord! O Lord!" while his food is haram, his drink is haram, his clothing is haram, and he has been nourished with haram, so how can [his supplication] be answered</a:t>
            </a:r>
            <a:r>
              <a:rPr lang="en-US" b="1" dirty="0" smtClean="0">
                <a:solidFill>
                  <a:srgbClr val="008000"/>
                </a:solidFill>
              </a:rPr>
              <a:t>?“ </a:t>
            </a:r>
            <a:r>
              <a:rPr lang="en-US" dirty="0" smtClean="0"/>
              <a:t>(Recorded </a:t>
            </a:r>
            <a:r>
              <a:rPr lang="en-US" dirty="0"/>
              <a:t>by </a:t>
            </a:r>
            <a:r>
              <a:rPr lang="en-US" dirty="0" smtClean="0"/>
              <a:t>Muslim)</a:t>
            </a:r>
            <a:endParaRPr lang="en-US" sz="2000" dirty="0" smtClean="0">
              <a:ea typeface="Calibri" panose="020F0502020204030204" pitchFamily="34" charset="0"/>
            </a:endParaRPr>
          </a:p>
        </p:txBody>
      </p:sp>
      <p:sp>
        <p:nvSpPr>
          <p:cNvPr id="5" name="Slide Number Placeholder 4"/>
          <p:cNvSpPr>
            <a:spLocks noGrp="1"/>
          </p:cNvSpPr>
          <p:nvPr>
            <p:ph type="sldNum" sz="quarter" idx="12"/>
          </p:nvPr>
        </p:nvSpPr>
        <p:spPr/>
        <p:txBody>
          <a:bodyPr/>
          <a:lstStyle/>
          <a:p>
            <a:fld id="{C8784B88-F3D9-6A4F-9660-1A0A1E561ED7}" type="slidenum">
              <a:rPr lang="en-US" smtClean="0"/>
              <a:pPr/>
              <a:t>13</a:t>
            </a:fld>
            <a:endParaRPr lang="en-US"/>
          </a:p>
        </p:txBody>
      </p:sp>
    </p:spTree>
    <p:extLst>
      <p:ext uri="{BB962C8B-B14F-4D97-AF65-F5344CB8AC3E}">
        <p14:creationId xmlns="" xmlns:p14="http://schemas.microsoft.com/office/powerpoint/2010/main" val="3731850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err="1" smtClean="0"/>
              <a:t>Hadeeth</a:t>
            </a:r>
            <a:r>
              <a:rPr lang="en-US" sz="3200" dirty="0" smtClean="0"/>
              <a:t> </a:t>
            </a:r>
            <a:r>
              <a:rPr lang="en-US" sz="3200" dirty="0"/>
              <a:t>#10: Allah is good and accepts only good</a:t>
            </a:r>
          </a:p>
        </p:txBody>
      </p:sp>
      <p:sp>
        <p:nvSpPr>
          <p:cNvPr id="3" name="Content Placeholder 2"/>
          <p:cNvSpPr>
            <a:spLocks noGrp="1"/>
          </p:cNvSpPr>
          <p:nvPr>
            <p:ph idx="1"/>
          </p:nvPr>
        </p:nvSpPr>
        <p:spPr>
          <a:xfrm>
            <a:off x="838200" y="1593669"/>
            <a:ext cx="10515600" cy="4934137"/>
          </a:xfrm>
        </p:spPr>
        <p:txBody>
          <a:bodyPr>
            <a:normAutofit fontScale="62500" lnSpcReduction="20000"/>
          </a:bodyPr>
          <a:lstStyle/>
          <a:p>
            <a:r>
              <a:rPr lang="en-US" b="1" dirty="0">
                <a:solidFill>
                  <a:srgbClr val="C00000"/>
                </a:solidFill>
              </a:rPr>
              <a:t>Narrator (</a:t>
            </a:r>
            <a:r>
              <a:rPr lang="en-US" b="1" i="1" dirty="0" err="1">
                <a:solidFill>
                  <a:srgbClr val="C00000"/>
                </a:solidFill>
              </a:rPr>
              <a:t>Rawi</a:t>
            </a:r>
            <a:r>
              <a:rPr lang="en-US" b="1" dirty="0">
                <a:solidFill>
                  <a:srgbClr val="C00000"/>
                </a:solidFill>
              </a:rPr>
              <a:t>) of this </a:t>
            </a:r>
            <a:r>
              <a:rPr lang="en-US" b="1" dirty="0" err="1" smtClean="0">
                <a:solidFill>
                  <a:srgbClr val="C00000"/>
                </a:solidFill>
              </a:rPr>
              <a:t>hadeeth</a:t>
            </a:r>
            <a:r>
              <a:rPr lang="en-US" b="1" dirty="0" smtClean="0">
                <a:solidFill>
                  <a:srgbClr val="C00000"/>
                </a:solidFill>
              </a:rPr>
              <a:t>:</a:t>
            </a:r>
            <a:endParaRPr lang="en-US" dirty="0">
              <a:solidFill>
                <a:srgbClr val="C00000"/>
              </a:solidFill>
            </a:endParaRPr>
          </a:p>
          <a:p>
            <a:r>
              <a:rPr lang="en-US" dirty="0"/>
              <a:t>Same as in the previous </a:t>
            </a:r>
            <a:r>
              <a:rPr lang="en-US" dirty="0" err="1" smtClean="0"/>
              <a:t>Hadeeth</a:t>
            </a:r>
            <a:r>
              <a:rPr lang="en-US" dirty="0" smtClean="0"/>
              <a:t>, </a:t>
            </a:r>
            <a:r>
              <a:rPr lang="en-US" dirty="0"/>
              <a:t>#9</a:t>
            </a:r>
            <a:r>
              <a:rPr lang="en-US" dirty="0" smtClean="0"/>
              <a:t>.</a:t>
            </a:r>
            <a:endParaRPr lang="en-US" dirty="0"/>
          </a:p>
          <a:p>
            <a:r>
              <a:rPr lang="en-US" b="1" dirty="0">
                <a:solidFill>
                  <a:srgbClr val="C00000"/>
                </a:solidFill>
              </a:rPr>
              <a:t>Importance of this </a:t>
            </a:r>
            <a:r>
              <a:rPr lang="en-US" b="1" dirty="0" err="1" smtClean="0">
                <a:solidFill>
                  <a:srgbClr val="C00000"/>
                </a:solidFill>
              </a:rPr>
              <a:t>hadeeth</a:t>
            </a:r>
            <a:r>
              <a:rPr lang="en-US" b="1" dirty="0" smtClean="0">
                <a:solidFill>
                  <a:srgbClr val="C00000"/>
                </a:solidFill>
              </a:rPr>
              <a:t>:</a:t>
            </a:r>
            <a:endParaRPr lang="en-US" dirty="0">
              <a:solidFill>
                <a:srgbClr val="C00000"/>
              </a:solidFill>
            </a:endParaRPr>
          </a:p>
          <a:p>
            <a:r>
              <a:rPr lang="en-US" dirty="0"/>
              <a:t>The importance of this </a:t>
            </a:r>
            <a:r>
              <a:rPr lang="en-US" dirty="0" err="1" smtClean="0"/>
              <a:t>hadeeth</a:t>
            </a:r>
            <a:r>
              <a:rPr lang="en-US" dirty="0" smtClean="0"/>
              <a:t> </a:t>
            </a:r>
            <a:r>
              <a:rPr lang="en-US" dirty="0"/>
              <a:t>is that </a:t>
            </a:r>
            <a:r>
              <a:rPr lang="en-US" dirty="0">
                <a:solidFill>
                  <a:srgbClr val="C00000"/>
                </a:solidFill>
              </a:rPr>
              <a:t>it describes the acts that are pleasing and acceptable to Allah</a:t>
            </a:r>
            <a:r>
              <a:rPr lang="en-US" dirty="0"/>
              <a:t>. It shows that </a:t>
            </a:r>
            <a:r>
              <a:rPr lang="en-US" dirty="0">
                <a:solidFill>
                  <a:srgbClr val="C00000"/>
                </a:solidFill>
              </a:rPr>
              <a:t>if an act is not pure and good, according to the </a:t>
            </a:r>
            <a:r>
              <a:rPr lang="en-US" dirty="0" err="1">
                <a:solidFill>
                  <a:srgbClr val="C00000"/>
                </a:solidFill>
              </a:rPr>
              <a:t>Shariah</a:t>
            </a:r>
            <a:r>
              <a:rPr lang="en-US" dirty="0">
                <a:solidFill>
                  <a:srgbClr val="C00000"/>
                </a:solidFill>
              </a:rPr>
              <a:t>, Allah will not accept it</a:t>
            </a:r>
            <a:r>
              <a:rPr lang="en-US" dirty="0"/>
              <a:t>. Indeed, Allah may not even respond to one who calls on Him if his sustenance is not from permissible sources</a:t>
            </a:r>
            <a:r>
              <a:rPr lang="en-US" dirty="0" smtClean="0"/>
              <a:t>.</a:t>
            </a:r>
            <a:endParaRPr lang="en-US" dirty="0"/>
          </a:p>
          <a:p>
            <a:r>
              <a:rPr lang="en-US" b="1" dirty="0">
                <a:solidFill>
                  <a:srgbClr val="C00000"/>
                </a:solidFill>
              </a:rPr>
              <a:t>Vocabulary:</a:t>
            </a:r>
            <a:endParaRPr lang="en-US" dirty="0">
              <a:solidFill>
                <a:srgbClr val="C00000"/>
              </a:solidFill>
            </a:endParaRPr>
          </a:p>
          <a:p>
            <a:r>
              <a:rPr lang="en-US" b="1" i="1" dirty="0"/>
              <a:t>Rabb</a:t>
            </a:r>
            <a:r>
              <a:rPr lang="en-US" dirty="0"/>
              <a:t> – </a:t>
            </a:r>
            <a:r>
              <a:rPr lang="en-US" b="1" dirty="0"/>
              <a:t>Lord</a:t>
            </a:r>
            <a:r>
              <a:rPr lang="en-US" dirty="0"/>
              <a:t>.</a:t>
            </a:r>
          </a:p>
          <a:p>
            <a:r>
              <a:rPr lang="en-US" b="1" i="1" dirty="0"/>
              <a:t>Tayyib</a:t>
            </a:r>
            <a:r>
              <a:rPr lang="en-US" dirty="0"/>
              <a:t> - </a:t>
            </a:r>
            <a:r>
              <a:rPr lang="en-US" b="1" dirty="0"/>
              <a:t>"good" </a:t>
            </a:r>
            <a:r>
              <a:rPr lang="en-US" dirty="0"/>
              <a:t>in reference to Allah, it implies </a:t>
            </a:r>
            <a:r>
              <a:rPr lang="en-US" b="1" dirty="0"/>
              <a:t>purity</a:t>
            </a:r>
            <a:r>
              <a:rPr lang="en-US" dirty="0"/>
              <a:t>.</a:t>
            </a:r>
          </a:p>
          <a:p>
            <a:r>
              <a:rPr lang="en-US" b="1" dirty="0"/>
              <a:t>"disheveled" </a:t>
            </a:r>
            <a:r>
              <a:rPr lang="en-US" dirty="0"/>
              <a:t>– untidy, unkempt, scruffy, messy, disordered, uncombed, shaggy.</a:t>
            </a:r>
          </a:p>
          <a:p>
            <a:r>
              <a:rPr lang="en-US" b="1" dirty="0"/>
              <a:t>"dust-colored" </a:t>
            </a:r>
            <a:r>
              <a:rPr lang="en-US" dirty="0"/>
              <a:t>- the person is </a:t>
            </a:r>
            <a:r>
              <a:rPr lang="en-US" b="1" dirty="0"/>
              <a:t>so covered with dust </a:t>
            </a:r>
            <a:r>
              <a:rPr lang="en-US" dirty="0"/>
              <a:t>that his skin becomes dust-colored.</a:t>
            </a:r>
          </a:p>
        </p:txBody>
      </p:sp>
      <p:sp>
        <p:nvSpPr>
          <p:cNvPr id="5" name="Slide Number Placeholder 4"/>
          <p:cNvSpPr>
            <a:spLocks noGrp="1"/>
          </p:cNvSpPr>
          <p:nvPr>
            <p:ph type="sldNum" sz="quarter" idx="12"/>
          </p:nvPr>
        </p:nvSpPr>
        <p:spPr/>
        <p:txBody>
          <a:bodyPr/>
          <a:lstStyle/>
          <a:p>
            <a:fld id="{C8784B88-F3D9-6A4F-9660-1A0A1E561ED7}" type="slidenum">
              <a:rPr lang="en-US" smtClean="0"/>
              <a:pPr/>
              <a:t>14</a:t>
            </a:fld>
            <a:endParaRPr lang="en-US"/>
          </a:p>
        </p:txBody>
      </p:sp>
    </p:spTree>
    <p:extLst>
      <p:ext uri="{BB962C8B-B14F-4D97-AF65-F5344CB8AC3E}">
        <p14:creationId xmlns="" xmlns:p14="http://schemas.microsoft.com/office/powerpoint/2010/main" val="3577946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Hadeeth</a:t>
            </a:r>
            <a:r>
              <a:rPr lang="en-US" sz="3200" dirty="0" smtClean="0"/>
              <a:t> </a:t>
            </a:r>
            <a:r>
              <a:rPr lang="en-US" sz="3200" dirty="0"/>
              <a:t>#10: Allah is good and accepts only good</a:t>
            </a:r>
          </a:p>
        </p:txBody>
      </p:sp>
      <p:sp>
        <p:nvSpPr>
          <p:cNvPr id="3" name="Content Placeholder 2"/>
          <p:cNvSpPr>
            <a:spLocks noGrp="1"/>
          </p:cNvSpPr>
          <p:nvPr>
            <p:ph idx="1"/>
          </p:nvPr>
        </p:nvSpPr>
        <p:spPr>
          <a:xfrm>
            <a:off x="838200" y="1567543"/>
            <a:ext cx="10515600" cy="4960263"/>
          </a:xfrm>
        </p:spPr>
        <p:txBody>
          <a:bodyPr>
            <a:normAutofit fontScale="62500" lnSpcReduction="20000"/>
          </a:bodyPr>
          <a:lstStyle/>
          <a:p>
            <a:r>
              <a:rPr lang="en-US" b="1" dirty="0">
                <a:solidFill>
                  <a:srgbClr val="C00000"/>
                </a:solidFill>
              </a:rPr>
              <a:t>Explanation of this </a:t>
            </a:r>
            <a:r>
              <a:rPr lang="en-US" b="1" dirty="0" err="1" smtClean="0">
                <a:solidFill>
                  <a:srgbClr val="C00000"/>
                </a:solidFill>
              </a:rPr>
              <a:t>Hadeeth</a:t>
            </a:r>
            <a:r>
              <a:rPr lang="en-US" b="1" dirty="0" smtClean="0">
                <a:solidFill>
                  <a:srgbClr val="C00000"/>
                </a:solidFill>
              </a:rPr>
              <a:t>: </a:t>
            </a:r>
            <a:endParaRPr lang="en-US" dirty="0">
              <a:solidFill>
                <a:srgbClr val="C00000"/>
              </a:solidFill>
            </a:endParaRPr>
          </a:p>
          <a:p>
            <a:r>
              <a:rPr lang="en-US" b="1" dirty="0">
                <a:solidFill>
                  <a:srgbClr val="008000"/>
                </a:solidFill>
              </a:rPr>
              <a:t>"Verily Allah, the Exalted, is Pure" </a:t>
            </a:r>
            <a:r>
              <a:rPr lang="en-US" dirty="0" smtClean="0"/>
              <a:t>The </a:t>
            </a:r>
            <a:r>
              <a:rPr lang="en-US" dirty="0" err="1" smtClean="0"/>
              <a:t>hadeeth</a:t>
            </a:r>
            <a:r>
              <a:rPr lang="en-US" dirty="0" smtClean="0"/>
              <a:t> </a:t>
            </a:r>
            <a:r>
              <a:rPr lang="en-US" dirty="0"/>
              <a:t>states that Allah is </a:t>
            </a:r>
            <a:r>
              <a:rPr lang="en-US" i="1" dirty="0"/>
              <a:t>tayyib</a:t>
            </a:r>
            <a:r>
              <a:rPr lang="en-US" dirty="0"/>
              <a:t>. Literally, </a:t>
            </a:r>
            <a:r>
              <a:rPr lang="en-US" b="1" i="1" dirty="0"/>
              <a:t>tayyib</a:t>
            </a:r>
            <a:r>
              <a:rPr lang="en-US" b="1" dirty="0"/>
              <a:t> </a:t>
            </a:r>
            <a:r>
              <a:rPr lang="en-US" dirty="0"/>
              <a:t>means something </a:t>
            </a:r>
            <a:r>
              <a:rPr lang="en-US" b="1" dirty="0"/>
              <a:t>good</a:t>
            </a:r>
            <a:r>
              <a:rPr lang="en-US" dirty="0"/>
              <a:t>. As for its meaning </a:t>
            </a:r>
            <a:r>
              <a:rPr lang="en-US" dirty="0">
                <a:solidFill>
                  <a:srgbClr val="006600"/>
                </a:solidFill>
              </a:rPr>
              <a:t>in reference to Allah</a:t>
            </a:r>
            <a:r>
              <a:rPr lang="en-US" dirty="0"/>
              <a:t>, Ibn Rajab wrote, t</a:t>
            </a:r>
            <a:r>
              <a:rPr lang="en-US" dirty="0" smtClean="0"/>
              <a:t>he </a:t>
            </a:r>
            <a:r>
              <a:rPr lang="en-US" dirty="0"/>
              <a:t>meaning of </a:t>
            </a:r>
            <a:r>
              <a:rPr lang="en-US" b="1" i="1" dirty="0">
                <a:solidFill>
                  <a:srgbClr val="006600"/>
                </a:solidFill>
              </a:rPr>
              <a:t>al-</a:t>
            </a:r>
            <a:r>
              <a:rPr lang="en-US" b="1" i="1" dirty="0" err="1">
                <a:solidFill>
                  <a:srgbClr val="006600"/>
                </a:solidFill>
              </a:rPr>
              <a:t>Tayyib</a:t>
            </a:r>
            <a:r>
              <a:rPr lang="en-US" b="1" dirty="0">
                <a:solidFill>
                  <a:srgbClr val="006600"/>
                </a:solidFill>
              </a:rPr>
              <a:t> here is </a:t>
            </a:r>
            <a:r>
              <a:rPr lang="en-US" b="1" i="1" dirty="0">
                <a:solidFill>
                  <a:srgbClr val="006600"/>
                </a:solidFill>
              </a:rPr>
              <a:t>al-</a:t>
            </a:r>
            <a:r>
              <a:rPr lang="en-US" b="1" i="1" dirty="0" err="1">
                <a:solidFill>
                  <a:srgbClr val="006600"/>
                </a:solidFill>
              </a:rPr>
              <a:t>Taahir</a:t>
            </a:r>
            <a:r>
              <a:rPr lang="en-US" b="1" dirty="0">
                <a:solidFill>
                  <a:srgbClr val="006600"/>
                </a:solidFill>
              </a:rPr>
              <a:t> (the pure). </a:t>
            </a:r>
            <a:r>
              <a:rPr lang="en-US" dirty="0"/>
              <a:t>That is, </a:t>
            </a:r>
            <a:r>
              <a:rPr lang="en-US" b="1" dirty="0">
                <a:solidFill>
                  <a:srgbClr val="006600"/>
                </a:solidFill>
              </a:rPr>
              <a:t>Allah is holy</a:t>
            </a:r>
            <a:r>
              <a:rPr lang="en-US" dirty="0"/>
              <a:t>, above every imperfection and need; </a:t>
            </a:r>
            <a:r>
              <a:rPr lang="en-US" b="1" dirty="0">
                <a:solidFill>
                  <a:srgbClr val="006600"/>
                </a:solidFill>
              </a:rPr>
              <a:t>He is pure and perfect</a:t>
            </a:r>
            <a:r>
              <a:rPr lang="en-US" dirty="0"/>
              <a:t>. </a:t>
            </a:r>
          </a:p>
          <a:p>
            <a:r>
              <a:rPr lang="en-US" dirty="0"/>
              <a:t>This means that Allah has all of the attributes of perfection and completeness. He is not in need of a partner, wife, child and so forth. He is also not in need of sleep or rest. All of these perfect aspects are implied in this one statement of the Prophet (peace be upon him) in which every form of shortcoming, weakness, blemish or need is removed from Allah.</a:t>
            </a:r>
          </a:p>
          <a:p>
            <a:r>
              <a:rPr lang="en-US" b="1" dirty="0">
                <a:solidFill>
                  <a:srgbClr val="008000"/>
                </a:solidFill>
              </a:rPr>
              <a:t>"and accepts only that which is pure" </a:t>
            </a:r>
            <a:r>
              <a:rPr lang="en-US" dirty="0" smtClean="0"/>
              <a:t>Allah </a:t>
            </a:r>
            <a:r>
              <a:rPr lang="en-US" dirty="0"/>
              <a:t>does not accept any deed </a:t>
            </a:r>
            <a:r>
              <a:rPr lang="en-US" dirty="0">
                <a:solidFill>
                  <a:srgbClr val="006600"/>
                </a:solidFill>
              </a:rPr>
              <a:t>unless it is free from any aspect that would ruin it. </a:t>
            </a:r>
            <a:r>
              <a:rPr lang="en-US" dirty="0"/>
              <a:t>The deed must be free from any form of show or ostentation. If the deed involves wealth, the wealth must be purely legal wealth. All deeds and all actions must be pure and free from any taint whatsoever. Otherwise, Allah will not accept that deed. He is above accepting such a deed. </a:t>
            </a:r>
            <a:endParaRPr lang="en-US" dirty="0" smtClean="0"/>
          </a:p>
          <a:p>
            <a:endParaRPr lang="en-US" sz="2100" dirty="0" smtClean="0"/>
          </a:p>
          <a:p>
            <a:endParaRPr lang="en-US" dirty="0"/>
          </a:p>
          <a:p>
            <a:endParaRPr lang="en-US" dirty="0"/>
          </a:p>
        </p:txBody>
      </p:sp>
      <p:sp>
        <p:nvSpPr>
          <p:cNvPr id="5" name="Slide Number Placeholder 4"/>
          <p:cNvSpPr>
            <a:spLocks noGrp="1"/>
          </p:cNvSpPr>
          <p:nvPr>
            <p:ph type="sldNum" sz="quarter" idx="12"/>
          </p:nvPr>
        </p:nvSpPr>
        <p:spPr/>
        <p:txBody>
          <a:bodyPr/>
          <a:lstStyle/>
          <a:p>
            <a:fld id="{C8784B88-F3D9-6A4F-9660-1A0A1E561ED7}" type="slidenum">
              <a:rPr lang="en-US" smtClean="0"/>
              <a:pPr/>
              <a:t>15</a:t>
            </a:fld>
            <a:endParaRPr lang="en-US"/>
          </a:p>
        </p:txBody>
      </p:sp>
    </p:spTree>
    <p:extLst>
      <p:ext uri="{BB962C8B-B14F-4D97-AF65-F5344CB8AC3E}">
        <p14:creationId xmlns="" xmlns:p14="http://schemas.microsoft.com/office/powerpoint/2010/main" val="2909339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Hadeeth</a:t>
            </a:r>
            <a:r>
              <a:rPr lang="en-US" sz="3200" dirty="0" smtClean="0"/>
              <a:t> </a:t>
            </a:r>
            <a:r>
              <a:rPr lang="en-US" sz="3200" dirty="0"/>
              <a:t>#10: Allah is good and accepts only good</a:t>
            </a:r>
          </a:p>
        </p:txBody>
      </p:sp>
      <p:sp>
        <p:nvSpPr>
          <p:cNvPr id="3" name="Content Placeholder 2"/>
          <p:cNvSpPr>
            <a:spLocks noGrp="1"/>
          </p:cNvSpPr>
          <p:nvPr>
            <p:ph idx="1"/>
          </p:nvPr>
        </p:nvSpPr>
        <p:spPr>
          <a:xfrm>
            <a:off x="838200" y="1567544"/>
            <a:ext cx="10515600" cy="4960262"/>
          </a:xfrm>
        </p:spPr>
        <p:txBody>
          <a:bodyPr>
            <a:noAutofit/>
          </a:bodyPr>
          <a:lstStyle/>
          <a:p>
            <a:r>
              <a:rPr lang="en-US" sz="1400" b="1" dirty="0">
                <a:solidFill>
                  <a:srgbClr val="008000"/>
                </a:solidFill>
              </a:rPr>
              <a:t>"Allah has commanded the believers to do that which he has commanded the Messengers." </a:t>
            </a:r>
            <a:endParaRPr lang="en-US" sz="1400" dirty="0">
              <a:solidFill>
                <a:srgbClr val="008000"/>
              </a:solidFill>
            </a:endParaRPr>
          </a:p>
          <a:p>
            <a:r>
              <a:rPr lang="en-US" sz="1400" dirty="0"/>
              <a:t>This </a:t>
            </a:r>
            <a:r>
              <a:rPr lang="en-US" sz="1400" dirty="0" err="1" smtClean="0"/>
              <a:t>hadeeth</a:t>
            </a:r>
            <a:r>
              <a:rPr lang="en-US" sz="1400" dirty="0" smtClean="0"/>
              <a:t> </a:t>
            </a:r>
            <a:r>
              <a:rPr lang="en-US" sz="1400" dirty="0"/>
              <a:t>makes it very clear that </a:t>
            </a:r>
            <a:r>
              <a:rPr lang="en-US" sz="1400" b="1" dirty="0"/>
              <a:t>one of the most damaging aspects for a person's deed is when he relies on or lives off of money that is not pure and legal.</a:t>
            </a:r>
            <a:r>
              <a:rPr lang="en-US" sz="1400" dirty="0"/>
              <a:t> The food that he eats must be permissible. The money with which he buys his food must be permissible. This is one of the essential keys by which one's deeds will be accepted by Allah. This is an integral command that Allah has given to all of the messengers before and which Allah has also given to this Nation. This is how the Messengers must live their lives and this is how all true </a:t>
            </a:r>
            <a:r>
              <a:rPr lang="en-US" sz="1400" dirty="0" smtClean="0"/>
              <a:t>believers </a:t>
            </a:r>
            <a:r>
              <a:rPr lang="en-US" sz="1400" dirty="0"/>
              <a:t>must live their lives. </a:t>
            </a:r>
            <a:endParaRPr lang="en-US" sz="1400" dirty="0" smtClean="0"/>
          </a:p>
          <a:p>
            <a:r>
              <a:rPr lang="en-US" sz="1400" dirty="0"/>
              <a:t>The Prophet (peace be upon him) quoted this verse from the Quran, </a:t>
            </a:r>
            <a:r>
              <a:rPr lang="en-US" sz="1400" b="1" dirty="0" smtClean="0">
                <a:solidFill>
                  <a:srgbClr val="008000"/>
                </a:solidFill>
              </a:rPr>
              <a:t>"</a:t>
            </a:r>
            <a:r>
              <a:rPr lang="en-US" sz="1400" b="1" dirty="0">
                <a:solidFill>
                  <a:srgbClr val="008000"/>
                </a:solidFill>
              </a:rPr>
              <a:t>O Messengers! Eat of the good things and do right"</a:t>
            </a:r>
            <a:r>
              <a:rPr lang="en-US" sz="1400" dirty="0">
                <a:solidFill>
                  <a:srgbClr val="008000"/>
                </a:solidFill>
              </a:rPr>
              <a:t> (</a:t>
            </a:r>
            <a:r>
              <a:rPr lang="en-US" sz="1400" i="1" dirty="0">
                <a:solidFill>
                  <a:srgbClr val="008000"/>
                </a:solidFill>
              </a:rPr>
              <a:t>al-</a:t>
            </a:r>
            <a:r>
              <a:rPr lang="en-US" sz="1400" i="1" dirty="0" err="1">
                <a:solidFill>
                  <a:srgbClr val="008000"/>
                </a:solidFill>
              </a:rPr>
              <a:t>Muminoon</a:t>
            </a:r>
            <a:r>
              <a:rPr lang="en-US" sz="1400" i="1" dirty="0">
                <a:solidFill>
                  <a:srgbClr val="008000"/>
                </a:solidFill>
              </a:rPr>
              <a:t> 51</a:t>
            </a:r>
            <a:r>
              <a:rPr lang="en-US" sz="1400" dirty="0">
                <a:solidFill>
                  <a:srgbClr val="008000"/>
                </a:solidFill>
              </a:rPr>
              <a:t>). </a:t>
            </a:r>
            <a:r>
              <a:rPr lang="ar-EG" sz="1800" b="1" dirty="0">
                <a:solidFill>
                  <a:srgbClr val="008000"/>
                </a:solidFill>
              </a:rPr>
              <a:t>يَا أَيُّهَا الرُّسُلُ كُلُوا </a:t>
            </a:r>
            <a:r>
              <a:rPr lang="ar-EG" sz="1800" b="1" dirty="0" smtClean="0">
                <a:solidFill>
                  <a:srgbClr val="008000"/>
                </a:solidFill>
              </a:rPr>
              <a:t>مِن </a:t>
            </a:r>
            <a:r>
              <a:rPr lang="ar-EG" sz="1800" b="1" dirty="0">
                <a:solidFill>
                  <a:srgbClr val="008000"/>
                </a:solidFill>
              </a:rPr>
              <a:t>الطَّيِّبَاتِ وَاعْمَلُوا </a:t>
            </a:r>
            <a:r>
              <a:rPr lang="ar-EG" sz="1800" b="1" dirty="0" smtClean="0">
                <a:solidFill>
                  <a:srgbClr val="008000"/>
                </a:solidFill>
              </a:rPr>
              <a:t>صَالِحًا</a:t>
            </a:r>
            <a:r>
              <a:rPr lang="en-US" sz="1800" b="1" dirty="0" smtClean="0">
                <a:solidFill>
                  <a:srgbClr val="008000"/>
                </a:solidFill>
              </a:rPr>
              <a:t> </a:t>
            </a:r>
            <a:endParaRPr lang="en-US" sz="1800" dirty="0">
              <a:solidFill>
                <a:srgbClr val="008000"/>
              </a:solidFill>
            </a:endParaRPr>
          </a:p>
          <a:p>
            <a:r>
              <a:rPr lang="en-US" sz="1400" dirty="0"/>
              <a:t>This verse </a:t>
            </a:r>
            <a:r>
              <a:rPr lang="en-US" sz="1400" b="1" dirty="0"/>
              <a:t>shows the honorable position of the messengers in the sight of Allah. They purify themselves with respect to their body and their spirit. </a:t>
            </a:r>
            <a:r>
              <a:rPr lang="en-US" sz="1400" dirty="0"/>
              <a:t>They purify their physical being by consuming only the pure, beneficial things that Allah has permitted them. They purify their spiritual being by performing good deeds. Hence, both physically and spiritually they are purified</a:t>
            </a:r>
            <a:r>
              <a:rPr lang="en-US" sz="1400" dirty="0" smtClean="0"/>
              <a:t>.</a:t>
            </a:r>
            <a:endParaRPr lang="en-US" sz="1400" dirty="0"/>
          </a:p>
        </p:txBody>
      </p:sp>
      <p:sp>
        <p:nvSpPr>
          <p:cNvPr id="5" name="Slide Number Placeholder 4"/>
          <p:cNvSpPr>
            <a:spLocks noGrp="1"/>
          </p:cNvSpPr>
          <p:nvPr>
            <p:ph type="sldNum" sz="quarter" idx="12"/>
          </p:nvPr>
        </p:nvSpPr>
        <p:spPr/>
        <p:txBody>
          <a:bodyPr/>
          <a:lstStyle/>
          <a:p>
            <a:fld id="{C8784B88-F3D9-6A4F-9660-1A0A1E561ED7}" type="slidenum">
              <a:rPr lang="en-US" smtClean="0"/>
              <a:pPr/>
              <a:t>16</a:t>
            </a:fld>
            <a:endParaRPr lang="en-US"/>
          </a:p>
        </p:txBody>
      </p:sp>
    </p:spTree>
    <p:extLst>
      <p:ext uri="{BB962C8B-B14F-4D97-AF65-F5344CB8AC3E}">
        <p14:creationId xmlns="" xmlns:p14="http://schemas.microsoft.com/office/powerpoint/2010/main" val="2720097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Hadeeth</a:t>
            </a:r>
            <a:r>
              <a:rPr lang="en-US" sz="3200" dirty="0" smtClean="0"/>
              <a:t> </a:t>
            </a:r>
            <a:r>
              <a:rPr lang="en-US" sz="3200" dirty="0"/>
              <a:t>#10: Allah is good and accepts only good</a:t>
            </a:r>
          </a:p>
        </p:txBody>
      </p:sp>
      <p:sp>
        <p:nvSpPr>
          <p:cNvPr id="3" name="Content Placeholder 2"/>
          <p:cNvSpPr>
            <a:spLocks noGrp="1"/>
          </p:cNvSpPr>
          <p:nvPr>
            <p:ph idx="1"/>
          </p:nvPr>
        </p:nvSpPr>
        <p:spPr>
          <a:xfrm>
            <a:off x="838200" y="1690688"/>
            <a:ext cx="10515600" cy="4837117"/>
          </a:xfrm>
        </p:spPr>
        <p:txBody>
          <a:bodyPr>
            <a:normAutofit fontScale="55000" lnSpcReduction="20000"/>
          </a:bodyPr>
          <a:lstStyle/>
          <a:p>
            <a:r>
              <a:rPr lang="en-US" dirty="0"/>
              <a:t>This same noble command that was addressed to the messengers was also specifically addressed to the believers. The command was repeated with respect to the believers due to the importance of the command itself and the fact that all true servants of Allah must abide by it. </a:t>
            </a:r>
            <a:r>
              <a:rPr lang="en-US" b="1" dirty="0"/>
              <a:t>The believers must also do their best to get their sustenance through legal means and to consume only what is good and legal. </a:t>
            </a:r>
          </a:p>
          <a:p>
            <a:r>
              <a:rPr lang="en-US" dirty="0"/>
              <a:t>Hence, the Prophet (peace be upon him) then quoted the following verse: </a:t>
            </a:r>
            <a:r>
              <a:rPr lang="en-US" b="1" dirty="0" smtClean="0">
                <a:solidFill>
                  <a:srgbClr val="008000"/>
                </a:solidFill>
              </a:rPr>
              <a:t>"</a:t>
            </a:r>
            <a:r>
              <a:rPr lang="en-US" b="1" dirty="0">
                <a:solidFill>
                  <a:srgbClr val="008000"/>
                </a:solidFill>
              </a:rPr>
              <a:t>O believers! Eat of the good things that We have provided for you"</a:t>
            </a:r>
            <a:r>
              <a:rPr lang="en-US" dirty="0">
                <a:solidFill>
                  <a:srgbClr val="008000"/>
                </a:solidFill>
              </a:rPr>
              <a:t> (</a:t>
            </a:r>
            <a:r>
              <a:rPr lang="en-US" i="1" dirty="0">
                <a:solidFill>
                  <a:srgbClr val="008000"/>
                </a:solidFill>
              </a:rPr>
              <a:t>al-</a:t>
            </a:r>
            <a:r>
              <a:rPr lang="en-US" i="1" dirty="0" err="1">
                <a:solidFill>
                  <a:srgbClr val="008000"/>
                </a:solidFill>
              </a:rPr>
              <a:t>Baqara</a:t>
            </a:r>
            <a:r>
              <a:rPr lang="en-US" i="1" dirty="0">
                <a:solidFill>
                  <a:srgbClr val="008000"/>
                </a:solidFill>
              </a:rPr>
              <a:t> 172</a:t>
            </a:r>
            <a:r>
              <a:rPr lang="en-US" dirty="0" smtClean="0">
                <a:solidFill>
                  <a:srgbClr val="008000"/>
                </a:solidFill>
              </a:rPr>
              <a:t>).  </a:t>
            </a:r>
            <a:r>
              <a:rPr lang="ar-EG" sz="3300" b="1" dirty="0">
                <a:solidFill>
                  <a:srgbClr val="008000"/>
                </a:solidFill>
              </a:rPr>
              <a:t>يَا أَيُّهَا الَّذِينَ آمَنُوا كُلُوا مِنْ طَيِّبَاتِ مَا رَزَقْنَاكُمْ</a:t>
            </a:r>
            <a:endParaRPr lang="en-US" sz="3300" dirty="0">
              <a:solidFill>
                <a:srgbClr val="008000"/>
              </a:solidFill>
            </a:endParaRPr>
          </a:p>
          <a:p>
            <a:r>
              <a:rPr lang="en-US" dirty="0"/>
              <a:t>So </a:t>
            </a:r>
            <a:r>
              <a:rPr lang="en-US" b="1" dirty="0"/>
              <a:t>the believers have been given the same command as the messengers. </a:t>
            </a:r>
            <a:r>
              <a:rPr lang="en-US" dirty="0"/>
              <a:t>They must only consume what is pure and good - in other words, </a:t>
            </a:r>
            <a:r>
              <a:rPr lang="en-US" b="1" dirty="0"/>
              <a:t>what is allowed by the </a:t>
            </a:r>
            <a:r>
              <a:rPr lang="en-US" b="1" dirty="0" err="1"/>
              <a:t>Shariah</a:t>
            </a:r>
            <a:r>
              <a:rPr lang="en-US" dirty="0"/>
              <a:t>. They must neither disallow what Allah has permitted nor may they consume what Allah has forbidden. In the context of this </a:t>
            </a:r>
            <a:r>
              <a:rPr lang="en-US" dirty="0" err="1" smtClean="0"/>
              <a:t>hadeeth</a:t>
            </a:r>
            <a:r>
              <a:rPr lang="en-US" dirty="0" smtClean="0"/>
              <a:t>, </a:t>
            </a:r>
            <a:r>
              <a:rPr lang="en-US" dirty="0"/>
              <a:t>however, it seems that </a:t>
            </a:r>
            <a:r>
              <a:rPr lang="en-US" b="1" dirty="0"/>
              <a:t>the point stressed here </a:t>
            </a:r>
            <a:r>
              <a:rPr lang="en-US" dirty="0"/>
              <a:t>by the Messenger of Allah (peace be upon him) is that </a:t>
            </a:r>
            <a:r>
              <a:rPr lang="en-US" b="1" dirty="0"/>
              <a:t>one must not consume what Allah has prohibited</a:t>
            </a:r>
            <a:r>
              <a:rPr lang="en-US" dirty="0"/>
              <a:t>. Consuming what Allah has prohibited takes the person further away from Allah and may cut him off from Allah's mercy. </a:t>
            </a:r>
          </a:p>
          <a:p>
            <a:r>
              <a:rPr lang="en-US" dirty="0"/>
              <a:t>Therefore, </a:t>
            </a:r>
            <a:r>
              <a:rPr lang="en-US" b="1" dirty="0"/>
              <a:t>the messengers and their followers are ordered to eat from the good and permissible sources and to do righteous deeds. </a:t>
            </a:r>
          </a:p>
        </p:txBody>
      </p:sp>
      <p:sp>
        <p:nvSpPr>
          <p:cNvPr id="5" name="Slide Number Placeholder 4"/>
          <p:cNvSpPr>
            <a:spLocks noGrp="1"/>
          </p:cNvSpPr>
          <p:nvPr>
            <p:ph type="sldNum" sz="quarter" idx="12"/>
          </p:nvPr>
        </p:nvSpPr>
        <p:spPr/>
        <p:txBody>
          <a:bodyPr/>
          <a:lstStyle/>
          <a:p>
            <a:fld id="{C8784B88-F3D9-6A4F-9660-1A0A1E561ED7}" type="slidenum">
              <a:rPr lang="en-US" smtClean="0"/>
              <a:pPr/>
              <a:t>17</a:t>
            </a:fld>
            <a:endParaRPr lang="en-US"/>
          </a:p>
        </p:txBody>
      </p:sp>
    </p:spTree>
    <p:extLst>
      <p:ext uri="{BB962C8B-B14F-4D97-AF65-F5344CB8AC3E}">
        <p14:creationId xmlns="" xmlns:p14="http://schemas.microsoft.com/office/powerpoint/2010/main" val="24341488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93412"/>
          </a:xfrm>
        </p:spPr>
        <p:txBody>
          <a:bodyPr>
            <a:normAutofit/>
          </a:bodyPr>
          <a:lstStyle/>
          <a:p>
            <a:r>
              <a:rPr lang="en-US" sz="3200" dirty="0" err="1" smtClean="0"/>
              <a:t>Hadeeth</a:t>
            </a:r>
            <a:r>
              <a:rPr lang="en-US" sz="3200" dirty="0" smtClean="0"/>
              <a:t> </a:t>
            </a:r>
            <a:r>
              <a:rPr lang="en-US" sz="3200" dirty="0"/>
              <a:t>#10: Allah is good and accepts only good</a:t>
            </a:r>
          </a:p>
        </p:txBody>
      </p:sp>
      <p:sp>
        <p:nvSpPr>
          <p:cNvPr id="3" name="Content Placeholder 2"/>
          <p:cNvSpPr>
            <a:spLocks noGrp="1"/>
          </p:cNvSpPr>
          <p:nvPr>
            <p:ph idx="1"/>
          </p:nvPr>
        </p:nvSpPr>
        <p:spPr>
          <a:xfrm>
            <a:off x="838200" y="1632856"/>
            <a:ext cx="10515600" cy="5094515"/>
          </a:xfrm>
        </p:spPr>
        <p:txBody>
          <a:bodyPr>
            <a:noAutofit/>
          </a:bodyPr>
          <a:lstStyle/>
          <a:p>
            <a:r>
              <a:rPr lang="en-US" sz="1500" b="1" dirty="0">
                <a:solidFill>
                  <a:srgbClr val="006600"/>
                </a:solidFill>
              </a:rPr>
              <a:t>"Then he [the Prophet (peace be upon him)] mentioned a man ... " </a:t>
            </a:r>
            <a:r>
              <a:rPr lang="en-US" sz="1500" dirty="0" smtClean="0"/>
              <a:t>The </a:t>
            </a:r>
            <a:r>
              <a:rPr lang="en-US" sz="1500" dirty="0"/>
              <a:t>remainder of this </a:t>
            </a:r>
            <a:r>
              <a:rPr lang="en-US" sz="1500" dirty="0" err="1" smtClean="0"/>
              <a:t>hadeeth</a:t>
            </a:r>
            <a:r>
              <a:rPr lang="en-US" sz="1500" dirty="0" smtClean="0"/>
              <a:t> </a:t>
            </a:r>
            <a:r>
              <a:rPr lang="en-US" sz="1500" dirty="0"/>
              <a:t>is a very moving example that the Prophet </a:t>
            </a:r>
            <a:r>
              <a:rPr lang="en-US" sz="1500" dirty="0" smtClean="0"/>
              <a:t>saws has </a:t>
            </a:r>
            <a:r>
              <a:rPr lang="en-US" sz="1500" dirty="0"/>
              <a:t>given. As shall be seen, the man has done almost everything that one should do in order for his supplication to be answered. However, because he is living his life off of forbidden means, Allah may not respond to him, even though Allah loves to respond to those who call on Him. </a:t>
            </a:r>
          </a:p>
          <a:p>
            <a:r>
              <a:rPr lang="en-US" sz="1500" b="1" dirty="0">
                <a:solidFill>
                  <a:srgbClr val="006600"/>
                </a:solidFill>
              </a:rPr>
              <a:t>"after a long journey" </a:t>
            </a:r>
            <a:r>
              <a:rPr lang="en-US" sz="1500" dirty="0" smtClean="0"/>
              <a:t>This </a:t>
            </a:r>
            <a:r>
              <a:rPr lang="en-US" sz="1500" dirty="0"/>
              <a:t>is the first characteristic that the Prophet </a:t>
            </a:r>
            <a:r>
              <a:rPr lang="en-US" sz="1500" dirty="0" smtClean="0"/>
              <a:t>saws mentioned </a:t>
            </a:r>
            <a:r>
              <a:rPr lang="en-US" sz="1500" dirty="0"/>
              <a:t>about that man. </a:t>
            </a:r>
            <a:r>
              <a:rPr lang="en-US" sz="1500" i="1" dirty="0"/>
              <a:t>Ibn </a:t>
            </a:r>
            <a:r>
              <a:rPr lang="en-US" sz="1500" i="1" dirty="0" err="1"/>
              <a:t>Daqeeq</a:t>
            </a:r>
            <a:r>
              <a:rPr lang="en-US" sz="1500" i="1" dirty="0"/>
              <a:t> al-</a:t>
            </a:r>
            <a:r>
              <a:rPr lang="en-US" sz="1500" i="1" dirty="0" err="1"/>
              <a:t>Eid</a:t>
            </a:r>
            <a:r>
              <a:rPr lang="en-US" sz="1500" dirty="0"/>
              <a:t> and others understand this to mean that the person has undertaken a long journey for the cause of worship, such as for jihad or Hajj.  This is not explicitly mentioned in the </a:t>
            </a:r>
            <a:r>
              <a:rPr lang="en-US" sz="1500" dirty="0" err="1" smtClean="0"/>
              <a:t>hadeeth</a:t>
            </a:r>
            <a:r>
              <a:rPr lang="en-US" sz="1500" dirty="0" smtClean="0"/>
              <a:t>. </a:t>
            </a:r>
            <a:r>
              <a:rPr lang="en-US" sz="1500" dirty="0"/>
              <a:t>However, it is sufficient that the person was on a journey and was invoking Allah. </a:t>
            </a:r>
            <a:r>
              <a:rPr lang="en-US" sz="1500" i="1" dirty="0" smtClean="0">
                <a:solidFill>
                  <a:srgbClr val="006600"/>
                </a:solidFill>
              </a:rPr>
              <a:t>Ibn </a:t>
            </a:r>
            <a:r>
              <a:rPr lang="en-US" sz="1500" i="1" dirty="0">
                <a:solidFill>
                  <a:srgbClr val="006600"/>
                </a:solidFill>
              </a:rPr>
              <a:t>Rajab</a:t>
            </a:r>
            <a:r>
              <a:rPr lang="en-US" sz="1500" dirty="0">
                <a:solidFill>
                  <a:srgbClr val="006600"/>
                </a:solidFill>
              </a:rPr>
              <a:t> explains </a:t>
            </a:r>
            <a:r>
              <a:rPr lang="en-US" sz="1500" dirty="0"/>
              <a:t>the relationship between traveling and having one's supplication answered. He says that </a:t>
            </a:r>
            <a:r>
              <a:rPr lang="en-US" sz="1500" dirty="0">
                <a:solidFill>
                  <a:srgbClr val="006600"/>
                </a:solidFill>
              </a:rPr>
              <a:t>when one is traveling, in a strange land, away from his family, facing hardship, the heart becomes soft and realizes its dependence upon and need for Allah. This feeling in the heart is one of the greatest causes for one's supplication to be answered by Allah. </a:t>
            </a:r>
            <a:endParaRPr lang="en-US" sz="1500" dirty="0" smtClean="0">
              <a:solidFill>
                <a:srgbClr val="006600"/>
              </a:solidFill>
            </a:endParaRPr>
          </a:p>
          <a:p>
            <a:r>
              <a:rPr lang="en-US" sz="1500" b="1" dirty="0">
                <a:solidFill>
                  <a:srgbClr val="006600"/>
                </a:solidFill>
              </a:rPr>
              <a:t>"disheveled and dust-colored" </a:t>
            </a:r>
            <a:r>
              <a:rPr lang="en-US" sz="1500" dirty="0" smtClean="0"/>
              <a:t>This </a:t>
            </a:r>
            <a:r>
              <a:rPr lang="en-US" sz="1500" dirty="0"/>
              <a:t>characteristic mentioned by the Prophet </a:t>
            </a:r>
            <a:r>
              <a:rPr lang="en-US" sz="1500" dirty="0" smtClean="0"/>
              <a:t>saws </a:t>
            </a:r>
            <a:r>
              <a:rPr lang="en-US" sz="1500" dirty="0" smtClean="0">
                <a:solidFill>
                  <a:srgbClr val="006600"/>
                </a:solidFill>
              </a:rPr>
              <a:t>implies </a:t>
            </a:r>
            <a:r>
              <a:rPr lang="en-US" sz="1500" dirty="0">
                <a:solidFill>
                  <a:srgbClr val="006600"/>
                </a:solidFill>
              </a:rPr>
              <a:t>modesty and simplicity </a:t>
            </a:r>
            <a:r>
              <a:rPr lang="en-US" sz="1500" dirty="0"/>
              <a:t>on the part of the person. This has also been noted as being one of the causes for Allah to respond to one's supplication</a:t>
            </a:r>
            <a:r>
              <a:rPr lang="en-US" sz="1500" dirty="0" smtClean="0"/>
              <a:t>.</a:t>
            </a:r>
            <a:endParaRPr lang="en-US" sz="1500" dirty="0"/>
          </a:p>
        </p:txBody>
      </p:sp>
      <p:sp>
        <p:nvSpPr>
          <p:cNvPr id="5" name="Slide Number Placeholder 4"/>
          <p:cNvSpPr>
            <a:spLocks noGrp="1"/>
          </p:cNvSpPr>
          <p:nvPr>
            <p:ph type="sldNum" sz="quarter" idx="12"/>
          </p:nvPr>
        </p:nvSpPr>
        <p:spPr/>
        <p:txBody>
          <a:bodyPr/>
          <a:lstStyle/>
          <a:p>
            <a:fld id="{C8784B88-F3D9-6A4F-9660-1A0A1E561ED7}" type="slidenum">
              <a:rPr lang="en-US" smtClean="0"/>
              <a:pPr/>
              <a:t>18</a:t>
            </a:fld>
            <a:endParaRPr lang="en-US"/>
          </a:p>
        </p:txBody>
      </p:sp>
    </p:spTree>
    <p:extLst>
      <p:ext uri="{BB962C8B-B14F-4D97-AF65-F5344CB8AC3E}">
        <p14:creationId xmlns="" xmlns:p14="http://schemas.microsoft.com/office/powerpoint/2010/main" val="3517134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71789"/>
          </a:xfrm>
        </p:spPr>
        <p:txBody>
          <a:bodyPr>
            <a:normAutofit/>
          </a:bodyPr>
          <a:lstStyle/>
          <a:p>
            <a:r>
              <a:rPr lang="en-US" sz="3200" dirty="0" err="1" smtClean="0"/>
              <a:t>Hadeeth</a:t>
            </a:r>
            <a:r>
              <a:rPr lang="en-US" sz="3200" dirty="0" smtClean="0"/>
              <a:t> </a:t>
            </a:r>
            <a:r>
              <a:rPr lang="en-US" sz="3200" dirty="0"/>
              <a:t>#10: Allah is good and accepts only good</a:t>
            </a:r>
          </a:p>
        </p:txBody>
      </p:sp>
      <p:sp>
        <p:nvSpPr>
          <p:cNvPr id="3" name="Content Placeholder 2"/>
          <p:cNvSpPr>
            <a:spLocks noGrp="1"/>
          </p:cNvSpPr>
          <p:nvPr>
            <p:ph idx="1"/>
          </p:nvPr>
        </p:nvSpPr>
        <p:spPr>
          <a:xfrm>
            <a:off x="418011" y="1567543"/>
            <a:ext cx="11416938" cy="5185953"/>
          </a:xfrm>
        </p:spPr>
        <p:txBody>
          <a:bodyPr>
            <a:normAutofit fontScale="47500" lnSpcReduction="20000"/>
          </a:bodyPr>
          <a:lstStyle/>
          <a:p>
            <a:r>
              <a:rPr lang="en-US" sz="2900" b="1" dirty="0">
                <a:solidFill>
                  <a:srgbClr val="006600"/>
                </a:solidFill>
              </a:rPr>
              <a:t>"stretches his hands out toward the sky" </a:t>
            </a:r>
            <a:r>
              <a:rPr lang="en-US" sz="2900" dirty="0" smtClean="0"/>
              <a:t>This </a:t>
            </a:r>
            <a:r>
              <a:rPr lang="en-US" sz="2900" dirty="0"/>
              <a:t>is the </a:t>
            </a:r>
            <a:r>
              <a:rPr lang="en-US" sz="2900" dirty="0">
                <a:solidFill>
                  <a:srgbClr val="006600"/>
                </a:solidFill>
              </a:rPr>
              <a:t>third particular characteristic </a:t>
            </a:r>
            <a:r>
              <a:rPr lang="en-US" sz="2900" dirty="0"/>
              <a:t>that the Messenger of Allah (peace be upon him) mentioned about this particular </a:t>
            </a:r>
            <a:r>
              <a:rPr lang="en-US" sz="2900" dirty="0" smtClean="0"/>
              <a:t>man / that is very important when it comes to having one's supplications responded to by Allah. </a:t>
            </a:r>
            <a:r>
              <a:rPr lang="en-US" sz="2900" b="1" dirty="0" smtClean="0">
                <a:solidFill>
                  <a:srgbClr val="006600"/>
                </a:solidFill>
              </a:rPr>
              <a:t>Raising </a:t>
            </a:r>
            <a:r>
              <a:rPr lang="en-US" sz="2900" b="1" dirty="0">
                <a:solidFill>
                  <a:srgbClr val="006600"/>
                </a:solidFill>
              </a:rPr>
              <a:t>the hands in supplication was known to be the practice of the Prophet (peace be upon him). </a:t>
            </a:r>
            <a:r>
              <a:rPr lang="en-US" sz="2900" dirty="0"/>
              <a:t>When he performed the prayer for rain, he raised his hands so high that one could see the white of his armpit. Similarly, when he beseeched Allah for help during the Battle of </a:t>
            </a:r>
            <a:r>
              <a:rPr lang="en-US" sz="2900" dirty="0" err="1"/>
              <a:t>Badr</a:t>
            </a:r>
            <a:r>
              <a:rPr lang="en-US" sz="2900" dirty="0"/>
              <a:t>, he extended his arms such that his cloak fell off from </a:t>
            </a:r>
            <a:r>
              <a:rPr lang="en-US" sz="2900" dirty="0" smtClean="0"/>
              <a:t>his </a:t>
            </a:r>
            <a:r>
              <a:rPr lang="en-US" sz="2900" dirty="0"/>
              <a:t>shoulders. (Recorded by Muslim.) </a:t>
            </a:r>
          </a:p>
          <a:p>
            <a:r>
              <a:rPr lang="en-US" sz="2900" b="1" dirty="0">
                <a:solidFill>
                  <a:srgbClr val="006600"/>
                </a:solidFill>
              </a:rPr>
              <a:t>"says, 'O Lord, o Lord"' </a:t>
            </a:r>
            <a:r>
              <a:rPr lang="en-US" sz="2900" dirty="0" smtClean="0"/>
              <a:t>This </a:t>
            </a:r>
            <a:r>
              <a:rPr lang="en-US" sz="2900" dirty="0"/>
              <a:t>is the </a:t>
            </a:r>
            <a:r>
              <a:rPr lang="en-US" sz="2900" dirty="0">
                <a:solidFill>
                  <a:srgbClr val="006600"/>
                </a:solidFill>
              </a:rPr>
              <a:t>fourth important characteristic </a:t>
            </a:r>
            <a:r>
              <a:rPr lang="en-US" sz="2900" dirty="0"/>
              <a:t>mentioned by the Prophet (peace be upon him) in this </a:t>
            </a:r>
            <a:r>
              <a:rPr lang="en-US" sz="2900" dirty="0" err="1" smtClean="0"/>
              <a:t>hadeeth</a:t>
            </a:r>
            <a:r>
              <a:rPr lang="en-US" sz="2900" dirty="0" smtClean="0"/>
              <a:t>. </a:t>
            </a:r>
            <a:r>
              <a:rPr lang="en-US" sz="2900" dirty="0"/>
              <a:t>The person is making an urgent request of Allah by </a:t>
            </a:r>
            <a:r>
              <a:rPr lang="en-US" sz="2900" b="1" dirty="0">
                <a:solidFill>
                  <a:srgbClr val="006600"/>
                </a:solidFill>
              </a:rPr>
              <a:t>repeating the fact that Allah is the </a:t>
            </a:r>
            <a:r>
              <a:rPr lang="en-US" sz="2900" b="1" dirty="0" smtClean="0">
                <a:solidFill>
                  <a:srgbClr val="006600"/>
                </a:solidFill>
              </a:rPr>
              <a:t>Lord</a:t>
            </a:r>
            <a:r>
              <a:rPr lang="en-US" sz="2900" dirty="0" smtClean="0"/>
              <a:t> / </a:t>
            </a:r>
            <a:r>
              <a:rPr lang="en-US" sz="2900" b="1" dirty="0" smtClean="0">
                <a:solidFill>
                  <a:srgbClr val="006600"/>
                </a:solidFill>
              </a:rPr>
              <a:t>the </a:t>
            </a:r>
            <a:r>
              <a:rPr lang="en-US" sz="2900" b="1" dirty="0">
                <a:solidFill>
                  <a:srgbClr val="006600"/>
                </a:solidFill>
              </a:rPr>
              <a:t>One who creates and sustains everything. </a:t>
            </a:r>
            <a:r>
              <a:rPr lang="en-US" sz="2900" dirty="0" smtClean="0"/>
              <a:t>He </a:t>
            </a:r>
            <a:r>
              <a:rPr lang="en-US" sz="2900" dirty="0"/>
              <a:t>is admitting his dependence and need upon Allah when he calls Allah by this name. Hence, this is the </a:t>
            </a:r>
            <a:r>
              <a:rPr lang="en-US" sz="2900" b="1" dirty="0">
                <a:solidFill>
                  <a:srgbClr val="006600"/>
                </a:solidFill>
              </a:rPr>
              <a:t>one of the most important names by which Allah is to be beseeched.</a:t>
            </a:r>
            <a:r>
              <a:rPr lang="en-US" sz="2900" dirty="0"/>
              <a:t> Indeed, when one studies </a:t>
            </a:r>
            <a:r>
              <a:rPr lang="en-US" sz="2900" dirty="0">
                <a:solidFill>
                  <a:srgbClr val="006600"/>
                </a:solidFill>
              </a:rPr>
              <a:t>the supplications that are found in the Quran</a:t>
            </a:r>
            <a:r>
              <a:rPr lang="en-US" sz="2900" dirty="0"/>
              <a:t>, one will note that </a:t>
            </a:r>
            <a:r>
              <a:rPr lang="en-US" sz="2900" b="1" dirty="0">
                <a:solidFill>
                  <a:srgbClr val="006600"/>
                </a:solidFill>
              </a:rPr>
              <a:t>many of them begin with, "O Lord," or "O our Lord</a:t>
            </a:r>
            <a:r>
              <a:rPr lang="en-US" sz="2900" b="1" dirty="0" smtClean="0">
                <a:solidFill>
                  <a:srgbClr val="006600"/>
                </a:solidFill>
              </a:rPr>
              <a:t>.“</a:t>
            </a:r>
          </a:p>
          <a:p>
            <a:r>
              <a:rPr lang="en-US" sz="2900" b="1" dirty="0">
                <a:solidFill>
                  <a:srgbClr val="006600"/>
                </a:solidFill>
              </a:rPr>
              <a:t>"while his food is unlawful, his drink is unlawful, his clothing unlawful and his nourishment is unlawful" </a:t>
            </a:r>
            <a:r>
              <a:rPr lang="en-US" sz="2900" dirty="0" smtClean="0"/>
              <a:t>In </a:t>
            </a:r>
            <a:r>
              <a:rPr lang="en-US" sz="2900" dirty="0"/>
              <a:t>this particular </a:t>
            </a:r>
            <a:r>
              <a:rPr lang="en-US" sz="2900" dirty="0" err="1" smtClean="0"/>
              <a:t>hadeeth</a:t>
            </a:r>
            <a:r>
              <a:rPr lang="en-US" sz="2900" dirty="0" smtClean="0"/>
              <a:t>, </a:t>
            </a:r>
            <a:r>
              <a:rPr lang="en-US" sz="2900" dirty="0"/>
              <a:t>there is explicit mention of one of </a:t>
            </a:r>
            <a:r>
              <a:rPr lang="en-US" sz="2900" b="1" dirty="0">
                <a:solidFill>
                  <a:srgbClr val="006600"/>
                </a:solidFill>
              </a:rPr>
              <a:t>the preventive factors that leads Allah to not respond to one's prayers</a:t>
            </a:r>
            <a:r>
              <a:rPr lang="en-US" sz="2900" dirty="0"/>
              <a:t>. If one's life is filled with forbidden aspects, how does one expect Allah to respond to his prayers? The person himself does not respond to Allah's teachings and yet he expects Allah to respond to his calls. This </a:t>
            </a:r>
            <a:r>
              <a:rPr lang="en-US" sz="2900" dirty="0" err="1" smtClean="0"/>
              <a:t>hadeeth</a:t>
            </a:r>
            <a:r>
              <a:rPr lang="en-US" sz="2900" dirty="0" smtClean="0"/>
              <a:t> </a:t>
            </a:r>
            <a:r>
              <a:rPr lang="en-US" sz="2900" dirty="0"/>
              <a:t>makes it clear that </a:t>
            </a:r>
            <a:r>
              <a:rPr lang="en-US" sz="2900" b="1" dirty="0">
                <a:solidFill>
                  <a:srgbClr val="006600"/>
                </a:solidFill>
              </a:rPr>
              <a:t>if one really wants Allah to respond to his prayers, he must remain away from those things that Allah has forbidden</a:t>
            </a:r>
            <a:r>
              <a:rPr lang="en-US" sz="2900" dirty="0"/>
              <a:t>. He must </a:t>
            </a:r>
            <a:r>
              <a:rPr lang="en-US" sz="2900" b="1" dirty="0"/>
              <a:t>respond to Allah's call and then Allah will certainly respond to his call upon Him</a:t>
            </a:r>
            <a:r>
              <a:rPr lang="en-US" sz="2900" dirty="0"/>
              <a:t>. </a:t>
            </a:r>
          </a:p>
        </p:txBody>
      </p:sp>
      <p:sp>
        <p:nvSpPr>
          <p:cNvPr id="5" name="Slide Number Placeholder 4"/>
          <p:cNvSpPr>
            <a:spLocks noGrp="1"/>
          </p:cNvSpPr>
          <p:nvPr>
            <p:ph type="sldNum" sz="quarter" idx="12"/>
          </p:nvPr>
        </p:nvSpPr>
        <p:spPr/>
        <p:txBody>
          <a:bodyPr/>
          <a:lstStyle/>
          <a:p>
            <a:fld id="{C8784B88-F3D9-6A4F-9660-1A0A1E561ED7}" type="slidenum">
              <a:rPr lang="en-US" smtClean="0"/>
              <a:pPr/>
              <a:t>19</a:t>
            </a:fld>
            <a:endParaRPr lang="en-US"/>
          </a:p>
        </p:txBody>
      </p:sp>
    </p:spTree>
    <p:extLst>
      <p:ext uri="{BB962C8B-B14F-4D97-AF65-F5344CB8AC3E}">
        <p14:creationId xmlns="" xmlns:p14="http://schemas.microsoft.com/office/powerpoint/2010/main" val="1216528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A23FD4-8E45-2C4E-A2B0-7EE5066E270B}"/>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 xmlns:a16="http://schemas.microsoft.com/office/drawing/2014/main" id="{81542286-A1D8-B645-BE41-A0441A30AB55}"/>
              </a:ext>
            </a:extLst>
          </p:cNvPr>
          <p:cNvSpPr>
            <a:spLocks noGrp="1"/>
          </p:cNvSpPr>
          <p:nvPr>
            <p:ph idx="1"/>
          </p:nvPr>
        </p:nvSpPr>
        <p:spPr/>
        <p:txBody>
          <a:bodyPr/>
          <a:lstStyle/>
          <a:p>
            <a:pPr marL="0" indent="0" algn="ctr">
              <a:buNone/>
            </a:pPr>
            <a:r>
              <a:rPr lang="en-US" b="1" dirty="0"/>
              <a:t>Lecture No. </a:t>
            </a:r>
            <a:r>
              <a:rPr lang="en-US" b="1" dirty="0" smtClean="0"/>
              <a:t>8 </a:t>
            </a:r>
            <a:endParaRPr lang="en-US" b="1" dirty="0"/>
          </a:p>
          <a:p>
            <a:pPr marL="0" indent="0" algn="ctr">
              <a:buNone/>
            </a:pPr>
            <a:endParaRPr lang="en-US" b="1" dirty="0"/>
          </a:p>
          <a:p>
            <a:r>
              <a:rPr lang="en-US" b="1" dirty="0" err="1" smtClean="0"/>
              <a:t>Hadeeth</a:t>
            </a:r>
            <a:r>
              <a:rPr lang="en-US" b="1" dirty="0" smtClean="0"/>
              <a:t> </a:t>
            </a:r>
            <a:r>
              <a:rPr lang="en-US" b="1" dirty="0"/>
              <a:t>#9:</a:t>
            </a:r>
            <a:r>
              <a:rPr lang="en-US" dirty="0"/>
              <a:t> </a:t>
            </a:r>
            <a:r>
              <a:rPr lang="en-US" b="1" dirty="0"/>
              <a:t>What I have forbidden for you, avoid </a:t>
            </a:r>
            <a:endParaRPr lang="en-US" b="1" dirty="0" smtClean="0"/>
          </a:p>
          <a:p>
            <a:r>
              <a:rPr lang="en-US" b="1" dirty="0" err="1" smtClean="0"/>
              <a:t>Hadeeth</a:t>
            </a:r>
            <a:r>
              <a:rPr lang="en-US" b="1" dirty="0" smtClean="0"/>
              <a:t> </a:t>
            </a:r>
            <a:r>
              <a:rPr lang="en-US" b="1" dirty="0"/>
              <a:t>#10:</a:t>
            </a:r>
            <a:r>
              <a:rPr lang="en-US" dirty="0"/>
              <a:t> </a:t>
            </a:r>
            <a:r>
              <a:rPr lang="en-US" b="1" dirty="0"/>
              <a:t>Allah is good and accepts only good</a:t>
            </a:r>
            <a:endParaRPr lang="en-US" b="1" dirty="0" smtClean="0"/>
          </a:p>
        </p:txBody>
      </p:sp>
      <p:sp>
        <p:nvSpPr>
          <p:cNvPr id="5" name="Slide Number Placeholder 4">
            <a:extLst>
              <a:ext uri="{FF2B5EF4-FFF2-40B4-BE49-F238E27FC236}">
                <a16:creationId xmlns=""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pPr/>
              <a:t>2</a:t>
            </a:fld>
            <a:endParaRPr lang="en-US"/>
          </a:p>
        </p:txBody>
      </p:sp>
    </p:spTree>
    <p:extLst>
      <p:ext uri="{BB962C8B-B14F-4D97-AF65-F5344CB8AC3E}">
        <p14:creationId xmlns="" xmlns:p14="http://schemas.microsoft.com/office/powerpoint/2010/main" val="10832184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97915"/>
          </a:xfrm>
        </p:spPr>
        <p:txBody>
          <a:bodyPr>
            <a:normAutofit/>
          </a:bodyPr>
          <a:lstStyle/>
          <a:p>
            <a:r>
              <a:rPr lang="en-US" sz="3200" dirty="0" err="1" smtClean="0"/>
              <a:t>Hadeeth</a:t>
            </a:r>
            <a:r>
              <a:rPr lang="en-US" sz="3200" dirty="0" smtClean="0"/>
              <a:t> </a:t>
            </a:r>
            <a:r>
              <a:rPr lang="en-US" sz="3200" dirty="0"/>
              <a:t>#10: Allah is good and accepts only good</a:t>
            </a:r>
          </a:p>
        </p:txBody>
      </p:sp>
      <p:sp>
        <p:nvSpPr>
          <p:cNvPr id="3" name="Content Placeholder 2"/>
          <p:cNvSpPr>
            <a:spLocks noGrp="1"/>
          </p:cNvSpPr>
          <p:nvPr>
            <p:ph idx="1"/>
          </p:nvPr>
        </p:nvSpPr>
        <p:spPr>
          <a:xfrm>
            <a:off x="838200" y="1606732"/>
            <a:ext cx="10515600" cy="5042262"/>
          </a:xfrm>
        </p:spPr>
        <p:txBody>
          <a:bodyPr>
            <a:normAutofit fontScale="62500" lnSpcReduction="20000"/>
          </a:bodyPr>
          <a:lstStyle/>
          <a:p>
            <a:r>
              <a:rPr lang="en-US" b="1" dirty="0">
                <a:solidFill>
                  <a:srgbClr val="C00000"/>
                </a:solidFill>
              </a:rPr>
              <a:t>Lessons from this </a:t>
            </a:r>
            <a:r>
              <a:rPr lang="en-US" b="1" dirty="0" err="1" smtClean="0">
                <a:solidFill>
                  <a:srgbClr val="C00000"/>
                </a:solidFill>
              </a:rPr>
              <a:t>Hadeeth</a:t>
            </a:r>
            <a:r>
              <a:rPr lang="en-US" b="1" dirty="0" smtClean="0">
                <a:solidFill>
                  <a:srgbClr val="C00000"/>
                </a:solidFill>
              </a:rPr>
              <a:t>: </a:t>
            </a:r>
            <a:endParaRPr lang="en-US" dirty="0">
              <a:solidFill>
                <a:srgbClr val="C00000"/>
              </a:solidFill>
            </a:endParaRPr>
          </a:p>
          <a:p>
            <a:pPr lvl="0"/>
            <a:r>
              <a:rPr lang="en-US" dirty="0"/>
              <a:t>The term "Verily Allah the Exalted is pure" means Allah has all the attributes of perfection and completeness, free from any kind of shortcomings, weaknesses or needs. </a:t>
            </a:r>
          </a:p>
          <a:p>
            <a:pPr lvl="0"/>
            <a:r>
              <a:rPr lang="en-US" dirty="0"/>
              <a:t>As for "He does not accept but that which is pure", the </a:t>
            </a:r>
            <a:r>
              <a:rPr lang="en-US" dirty="0" err="1" smtClean="0"/>
              <a:t>hadeeth</a:t>
            </a:r>
            <a:r>
              <a:rPr lang="en-US" dirty="0" smtClean="0"/>
              <a:t> </a:t>
            </a:r>
            <a:r>
              <a:rPr lang="en-US" dirty="0"/>
              <a:t>refers to all good deeds. Allah does not accept any deeds that are spoilt by any aspects that may ruin it. For example, the deed must be free from showing-off to others and in the case that involves wealth then the wealth must come from legal sources. </a:t>
            </a:r>
          </a:p>
          <a:p>
            <a:pPr lvl="0"/>
            <a:r>
              <a:rPr lang="en-US" dirty="0"/>
              <a:t>Allah commanded the Believers (</a:t>
            </a:r>
            <a:r>
              <a:rPr lang="en-US" dirty="0" err="1"/>
              <a:t>Mu'minin</a:t>
            </a:r>
            <a:r>
              <a:rPr lang="en-US" dirty="0"/>
              <a:t>) in the same manner as He commanded the Messengers.</a:t>
            </a:r>
          </a:p>
          <a:p>
            <a:pPr lvl="0"/>
            <a:r>
              <a:rPr lang="en-US" dirty="0"/>
              <a:t>The realization that Allah responds to a person's call upon him should lead the person to respond to Allah's orders and commands.</a:t>
            </a:r>
          </a:p>
          <a:p>
            <a:r>
              <a:rPr lang="en-US" dirty="0"/>
              <a:t>Doing forbidden acts greatly affects one's relationship with Allah. Although is Allah ready to respond to the believers' supplications, Allah may not respond to the one who greatly indulges in forbidden acts - even if he has met all of the manners that are appropriate and beneficial for supplications.</a:t>
            </a:r>
          </a:p>
        </p:txBody>
      </p:sp>
      <p:sp>
        <p:nvSpPr>
          <p:cNvPr id="5" name="Slide Number Placeholder 4"/>
          <p:cNvSpPr>
            <a:spLocks noGrp="1"/>
          </p:cNvSpPr>
          <p:nvPr>
            <p:ph type="sldNum" sz="quarter" idx="12"/>
          </p:nvPr>
        </p:nvSpPr>
        <p:spPr/>
        <p:txBody>
          <a:bodyPr/>
          <a:lstStyle/>
          <a:p>
            <a:fld id="{C8784B88-F3D9-6A4F-9660-1A0A1E561ED7}" type="slidenum">
              <a:rPr lang="en-US" smtClean="0"/>
              <a:pPr/>
              <a:t>20</a:t>
            </a:fld>
            <a:endParaRPr lang="en-US"/>
          </a:p>
        </p:txBody>
      </p:sp>
    </p:spTree>
    <p:extLst>
      <p:ext uri="{BB962C8B-B14F-4D97-AF65-F5344CB8AC3E}">
        <p14:creationId xmlns="" xmlns:p14="http://schemas.microsoft.com/office/powerpoint/2010/main" val="1737625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09657"/>
          </a:xfrm>
        </p:spPr>
        <p:txBody>
          <a:bodyPr>
            <a:normAutofit/>
          </a:bodyPr>
          <a:lstStyle/>
          <a:p>
            <a:r>
              <a:rPr lang="en-US" sz="3200" dirty="0" err="1" smtClean="0"/>
              <a:t>Hadeeth</a:t>
            </a:r>
            <a:r>
              <a:rPr lang="en-US" sz="3200" dirty="0" smtClean="0"/>
              <a:t> </a:t>
            </a:r>
            <a:r>
              <a:rPr lang="en-US" sz="3200" dirty="0"/>
              <a:t>#10: Allah is good and accepts only good</a:t>
            </a:r>
          </a:p>
        </p:txBody>
      </p:sp>
      <p:sp>
        <p:nvSpPr>
          <p:cNvPr id="3" name="Content Placeholder 2"/>
          <p:cNvSpPr>
            <a:spLocks noGrp="1"/>
          </p:cNvSpPr>
          <p:nvPr>
            <p:ph idx="1"/>
          </p:nvPr>
        </p:nvSpPr>
        <p:spPr>
          <a:xfrm>
            <a:off x="838200" y="1580606"/>
            <a:ext cx="10515600" cy="5068387"/>
          </a:xfrm>
        </p:spPr>
        <p:txBody>
          <a:bodyPr>
            <a:normAutofit fontScale="70000" lnSpcReduction="20000"/>
          </a:bodyPr>
          <a:lstStyle/>
          <a:p>
            <a:r>
              <a:rPr lang="en-US" b="1" dirty="0">
                <a:solidFill>
                  <a:srgbClr val="C00000"/>
                </a:solidFill>
              </a:rPr>
              <a:t>Conclusion:</a:t>
            </a:r>
            <a:endParaRPr lang="en-US" dirty="0">
              <a:solidFill>
                <a:srgbClr val="C00000"/>
              </a:solidFill>
            </a:endParaRPr>
          </a:p>
          <a:p>
            <a:r>
              <a:rPr lang="en-US" dirty="0"/>
              <a:t>Scholars mentioned that whatever we eat affects our attitude and </a:t>
            </a:r>
            <a:r>
              <a:rPr lang="en-US" dirty="0" err="1"/>
              <a:t>behaviour</a:t>
            </a:r>
            <a:r>
              <a:rPr lang="en-US" dirty="0"/>
              <a:t>. We need to eat the right food (</a:t>
            </a:r>
            <a:r>
              <a:rPr lang="en-US" i="1" dirty="0"/>
              <a:t>at-</a:t>
            </a:r>
            <a:r>
              <a:rPr lang="en-US" i="1" dirty="0" err="1"/>
              <a:t>Tayyib</a:t>
            </a:r>
            <a:r>
              <a:rPr lang="en-US" dirty="0"/>
              <a:t>) and in the right manners (</a:t>
            </a:r>
            <a:r>
              <a:rPr lang="en-US" i="1" dirty="0" err="1"/>
              <a:t>adab</a:t>
            </a:r>
            <a:r>
              <a:rPr lang="en-US" dirty="0"/>
              <a:t>) as prescribed by Islam - e.g. not to eat excessively. By observing these issues, if Allah wills, it will lead us to be better Muslims with a better level of </a:t>
            </a:r>
            <a:r>
              <a:rPr lang="en-US" dirty="0" err="1"/>
              <a:t>Iman</a:t>
            </a:r>
            <a:r>
              <a:rPr lang="en-US" dirty="0"/>
              <a:t> and purer heart devoting to Allah. Then everything that we do can be described as ‘</a:t>
            </a:r>
            <a:r>
              <a:rPr lang="en-US" i="1" dirty="0"/>
              <a:t>at-</a:t>
            </a:r>
            <a:r>
              <a:rPr lang="en-US" i="1" dirty="0" err="1"/>
              <a:t>tayyib</a:t>
            </a:r>
            <a:r>
              <a:rPr lang="en-US" dirty="0"/>
              <a:t>’. This condition is attained by those who observe the manners, earning, drinking, eating the ‘</a:t>
            </a:r>
            <a:r>
              <a:rPr lang="en-US" i="1" dirty="0" err="1"/>
              <a:t>tayyib</a:t>
            </a:r>
            <a:r>
              <a:rPr lang="en-US" dirty="0"/>
              <a:t>’ and giving charity from the ‘</a:t>
            </a:r>
            <a:r>
              <a:rPr lang="en-US" i="1" dirty="0" err="1"/>
              <a:t>tayyib</a:t>
            </a:r>
            <a:r>
              <a:rPr lang="en-US" dirty="0"/>
              <a:t>’. We will then be the ‘</a:t>
            </a:r>
            <a:r>
              <a:rPr lang="en-US" i="1" dirty="0" err="1"/>
              <a:t>tayyibun</a:t>
            </a:r>
            <a:r>
              <a:rPr lang="en-US" dirty="0"/>
              <a:t>’, pure and blessed by Allah</a:t>
            </a:r>
            <a:r>
              <a:rPr lang="en-US" dirty="0" smtClean="0"/>
              <a:t>.</a:t>
            </a:r>
            <a:endParaRPr lang="en-US" dirty="0"/>
          </a:p>
          <a:p>
            <a:r>
              <a:rPr lang="en-US" b="1" dirty="0">
                <a:solidFill>
                  <a:srgbClr val="C00000"/>
                </a:solidFill>
              </a:rPr>
              <a:t>Discussion: </a:t>
            </a:r>
            <a:endParaRPr lang="en-US" dirty="0">
              <a:solidFill>
                <a:srgbClr val="C00000"/>
              </a:solidFill>
            </a:endParaRPr>
          </a:p>
          <a:p>
            <a:pPr lvl="0"/>
            <a:r>
              <a:rPr lang="en-US" dirty="0"/>
              <a:t>What is the meaning of </a:t>
            </a:r>
            <a:r>
              <a:rPr lang="en-US" i="1" dirty="0"/>
              <a:t>Tayyib</a:t>
            </a:r>
            <a:r>
              <a:rPr lang="en-US" dirty="0"/>
              <a:t> and its meaning in reference to Allah?</a:t>
            </a:r>
          </a:p>
          <a:p>
            <a:pPr lvl="0"/>
            <a:r>
              <a:rPr lang="en-US" dirty="0"/>
              <a:t>What does it mean that "Allah has commanded the believers to do that which he has commanded the Messengers"?</a:t>
            </a:r>
          </a:p>
          <a:p>
            <a:pPr lvl="0"/>
            <a:r>
              <a:rPr lang="en-US" dirty="0"/>
              <a:t>Why Allah does not respond to one’s prayers?</a:t>
            </a:r>
          </a:p>
          <a:p>
            <a:endParaRPr lang="en-US" dirty="0"/>
          </a:p>
        </p:txBody>
      </p:sp>
      <p:sp>
        <p:nvSpPr>
          <p:cNvPr id="5" name="Slide Number Placeholder 4"/>
          <p:cNvSpPr>
            <a:spLocks noGrp="1"/>
          </p:cNvSpPr>
          <p:nvPr>
            <p:ph type="sldNum" sz="quarter" idx="12"/>
          </p:nvPr>
        </p:nvSpPr>
        <p:spPr/>
        <p:txBody>
          <a:bodyPr/>
          <a:lstStyle/>
          <a:p>
            <a:fld id="{C8784B88-F3D9-6A4F-9660-1A0A1E561ED7}" type="slidenum">
              <a:rPr lang="en-US" smtClean="0"/>
              <a:pPr/>
              <a:t>21</a:t>
            </a:fld>
            <a:endParaRPr lang="en-US"/>
          </a:p>
        </p:txBody>
      </p:sp>
    </p:spTree>
    <p:extLst>
      <p:ext uri="{BB962C8B-B14F-4D97-AF65-F5344CB8AC3E}">
        <p14:creationId xmlns="" xmlns:p14="http://schemas.microsoft.com/office/powerpoint/2010/main" val="3965225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Hadeeth</a:t>
            </a:r>
            <a:r>
              <a:rPr lang="en-US" sz="3200" dirty="0" smtClean="0"/>
              <a:t> </a:t>
            </a:r>
            <a:r>
              <a:rPr lang="en-US" sz="3200" dirty="0"/>
              <a:t>#9: What I have forbidden for you, avoid </a:t>
            </a:r>
          </a:p>
        </p:txBody>
      </p:sp>
      <p:sp>
        <p:nvSpPr>
          <p:cNvPr id="5" name="Slide Number Placeholder 4"/>
          <p:cNvSpPr>
            <a:spLocks noGrp="1"/>
          </p:cNvSpPr>
          <p:nvPr>
            <p:ph type="sldNum" sz="quarter" idx="12"/>
          </p:nvPr>
        </p:nvSpPr>
        <p:spPr/>
        <p:txBody>
          <a:bodyPr/>
          <a:lstStyle/>
          <a:p>
            <a:fld id="{C8784B88-F3D9-6A4F-9660-1A0A1E561ED7}" type="slidenum">
              <a:rPr lang="en-US" smtClean="0"/>
              <a:pPr/>
              <a:t>3</a:t>
            </a:fld>
            <a:endParaRPr lang="en-US"/>
          </a:p>
        </p:txBody>
      </p:sp>
      <p:sp>
        <p:nvSpPr>
          <p:cNvPr id="3" name="Content Placeholder 2"/>
          <p:cNvSpPr>
            <a:spLocks noGrp="1"/>
          </p:cNvSpPr>
          <p:nvPr>
            <p:ph idx="1"/>
          </p:nvPr>
        </p:nvSpPr>
        <p:spPr>
          <a:xfrm>
            <a:off x="838200" y="1690688"/>
            <a:ext cx="10515600" cy="4971368"/>
          </a:xfrm>
        </p:spPr>
        <p:txBody>
          <a:bodyPr>
            <a:normAutofit lnSpcReduction="10000"/>
          </a:bodyPr>
          <a:lstStyle/>
          <a:p>
            <a:pPr algn="r" rtl="1">
              <a:lnSpc>
                <a:spcPct val="107000"/>
              </a:lnSpc>
              <a:spcBef>
                <a:spcPts val="0"/>
              </a:spcBef>
              <a:spcAft>
                <a:spcPts val="800"/>
              </a:spcAft>
            </a:pPr>
            <a:r>
              <a:rPr lang="ar-SA" b="1" dirty="0">
                <a:latin typeface="Calibri" panose="020F0502020204030204" pitchFamily="34" charset="0"/>
                <a:ea typeface="Calibri" panose="020F0502020204030204" pitchFamily="34" charset="0"/>
                <a:cs typeface="Times New Roman" panose="02020603050405020304" pitchFamily="18" charset="0"/>
              </a:rPr>
              <a:t>عَنْ أَبِي هُرَيْرَةَ عَبْدِ الرَّحْمَنِ بْنِ صَخْرٍ رَضِيَ اللهُ عَنْهُ قَالَ: سَمِعْت رَسُولَ اللَّهِ صلى الله عليه و سلم يَقُولُ:</a:t>
            </a:r>
          </a:p>
          <a:p>
            <a:pPr algn="r" rtl="1">
              <a:lnSpc>
                <a:spcPct val="107000"/>
              </a:lnSpc>
              <a:spcBef>
                <a:spcPts val="0"/>
              </a:spcBef>
              <a:spcAft>
                <a:spcPts val="800"/>
              </a:spcAft>
            </a:pPr>
            <a:r>
              <a:rPr lang="ar-SA" b="1" dirty="0" smtClean="0">
                <a:solidFill>
                  <a:srgbClr val="008000"/>
                </a:solidFill>
                <a:latin typeface="Calibri" panose="020F0502020204030204" pitchFamily="34" charset="0"/>
                <a:ea typeface="Calibri" panose="020F0502020204030204" pitchFamily="34" charset="0"/>
                <a:cs typeface="Times New Roman" panose="02020603050405020304" pitchFamily="18" charset="0"/>
              </a:rPr>
              <a:t>"مَا نَهَيْتُكُمْ عَنْهُ فَاجْتَنِبُوهُ، وَمَا أَمَرْتُكُمْ بِهِ فَأْتُوا مِنْهُ مَا اسْتَطَعْتُمْ، فَإِنَّمَا أَهْلَكَ الَّذِينَ مِنْ قَبْلِكُمْ كَثْرَةُ مَسَائِلِهِمْ وَاخْتِلَافُهُمْ عَلَى أَنْبِيَائِهِمْ ".</a:t>
            </a:r>
            <a:r>
              <a:rPr lang="en-US" b="1" dirty="0" smtClean="0">
                <a:solidFill>
                  <a:srgbClr val="008000"/>
                </a:solidFill>
                <a:latin typeface="Calibri" panose="020F0502020204030204" pitchFamily="34" charset="0"/>
                <a:ea typeface="Calibri" panose="020F0502020204030204" pitchFamily="34" charset="0"/>
                <a:cs typeface="Times New Roman" panose="02020603050405020304" pitchFamily="18" charset="0"/>
              </a:rPr>
              <a:t>   </a:t>
            </a:r>
            <a:r>
              <a:rPr lang="ar-SA" dirty="0" smtClean="0">
                <a:latin typeface="Calibri" panose="020F0502020204030204" pitchFamily="34" charset="0"/>
                <a:ea typeface="Calibri" panose="020F0502020204030204" pitchFamily="34" charset="0"/>
                <a:cs typeface="Times New Roman" panose="02020603050405020304" pitchFamily="18" charset="0"/>
              </a:rPr>
              <a:t>[رَوَاهُ </a:t>
            </a:r>
            <a:r>
              <a:rPr lang="ar-SA" dirty="0">
                <a:latin typeface="Calibri" panose="020F0502020204030204" pitchFamily="34" charset="0"/>
                <a:ea typeface="Calibri" panose="020F0502020204030204" pitchFamily="34" charset="0"/>
                <a:cs typeface="Times New Roman" panose="02020603050405020304" pitchFamily="18" charset="0"/>
              </a:rPr>
              <a:t>الْبُخَارِيُّ وَمُسْلِمٌ] </a:t>
            </a:r>
            <a:endParaRPr lang="ar-SA" dirty="0" smtClean="0">
              <a:latin typeface="Calibri" panose="020F0502020204030204" pitchFamily="34" charset="0"/>
              <a:ea typeface="Calibri" panose="020F0502020204030204" pitchFamily="34" charset="0"/>
              <a:cs typeface="Times New Roman" panose="02020603050405020304" pitchFamily="18" charset="0"/>
            </a:endParaRPr>
          </a:p>
          <a:p>
            <a:r>
              <a:rPr lang="en-US" sz="2200" b="1" dirty="0"/>
              <a:t>On the authority of Abu </a:t>
            </a:r>
            <a:r>
              <a:rPr lang="en-US" sz="2200" b="1" dirty="0" err="1"/>
              <a:t>Hurayrah</a:t>
            </a:r>
            <a:r>
              <a:rPr lang="en-US" sz="2200" b="1" dirty="0"/>
              <a:t> (may Allah be pleased with him) who said: I heard the Messenger of Allah (peace be </a:t>
            </a:r>
            <a:r>
              <a:rPr lang="en-US" sz="2200" b="1" dirty="0" smtClean="0"/>
              <a:t>upon </a:t>
            </a:r>
            <a:r>
              <a:rPr lang="en-US" sz="2200" b="1" dirty="0"/>
              <a:t>him) say:</a:t>
            </a:r>
            <a:endParaRPr lang="en-US" sz="2200" dirty="0"/>
          </a:p>
          <a:p>
            <a:r>
              <a:rPr lang="en-US" sz="2200" b="1" dirty="0" smtClean="0">
                <a:solidFill>
                  <a:srgbClr val="008000"/>
                </a:solidFill>
              </a:rPr>
              <a:t>What I have forbidden for you, avoid. What I have ordered you [to do], do as much of it as you can. For verily, it was only their excessive questioning and disagreeing with their Prophets that destroyed [the nations] who were before you. </a:t>
            </a:r>
            <a:r>
              <a:rPr lang="en-US" sz="2200" dirty="0" smtClean="0"/>
              <a:t>(</a:t>
            </a:r>
            <a:r>
              <a:rPr lang="en-US" sz="2200" dirty="0"/>
              <a:t>Recorded by Bukhari &amp; </a:t>
            </a:r>
            <a:r>
              <a:rPr lang="en-US" sz="2200" dirty="0" smtClean="0"/>
              <a:t>Muslim)</a:t>
            </a:r>
            <a:endParaRPr lang="en-US" sz="2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2628895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Hadeeth</a:t>
            </a:r>
            <a:r>
              <a:rPr lang="en-US" sz="3200" dirty="0" smtClean="0"/>
              <a:t> </a:t>
            </a:r>
            <a:r>
              <a:rPr lang="en-US" sz="3200" dirty="0"/>
              <a:t>#9: What I have forbidden for you, avoid </a:t>
            </a:r>
            <a:endParaRPr lang="en-US" sz="3200" i="1" dirty="0"/>
          </a:p>
        </p:txBody>
      </p:sp>
      <p:sp>
        <p:nvSpPr>
          <p:cNvPr id="3" name="Content Placeholder 2"/>
          <p:cNvSpPr>
            <a:spLocks noGrp="1"/>
          </p:cNvSpPr>
          <p:nvPr>
            <p:ph idx="1"/>
          </p:nvPr>
        </p:nvSpPr>
        <p:spPr>
          <a:xfrm>
            <a:off x="838200" y="1690688"/>
            <a:ext cx="10515600" cy="4837117"/>
          </a:xfrm>
        </p:spPr>
        <p:txBody>
          <a:bodyPr>
            <a:normAutofit fontScale="25000" lnSpcReduction="20000"/>
          </a:bodyPr>
          <a:lstStyle/>
          <a:p>
            <a:pPr marL="0" indent="0">
              <a:buNone/>
            </a:pPr>
            <a:r>
              <a:rPr lang="en-US" sz="8000" b="1" dirty="0">
                <a:solidFill>
                  <a:srgbClr val="C00000"/>
                </a:solidFill>
              </a:rPr>
              <a:t>Narrator (</a:t>
            </a:r>
            <a:r>
              <a:rPr lang="en-US" sz="8000" b="1" dirty="0" err="1">
                <a:solidFill>
                  <a:srgbClr val="C00000"/>
                </a:solidFill>
              </a:rPr>
              <a:t>Rawi</a:t>
            </a:r>
            <a:r>
              <a:rPr lang="en-US" sz="8000" b="1" dirty="0">
                <a:solidFill>
                  <a:srgbClr val="C00000"/>
                </a:solidFill>
              </a:rPr>
              <a:t>) of this </a:t>
            </a:r>
            <a:r>
              <a:rPr lang="en-US" sz="8000" b="1" dirty="0" err="1" smtClean="0">
                <a:solidFill>
                  <a:srgbClr val="C00000"/>
                </a:solidFill>
              </a:rPr>
              <a:t>hadeeth</a:t>
            </a:r>
            <a:r>
              <a:rPr lang="en-US" sz="8000" b="1" dirty="0" smtClean="0">
                <a:solidFill>
                  <a:srgbClr val="C00000"/>
                </a:solidFill>
              </a:rPr>
              <a:t>:</a:t>
            </a:r>
            <a:endParaRPr lang="en-US" sz="8000" b="1" dirty="0">
              <a:solidFill>
                <a:srgbClr val="C00000"/>
              </a:solidFill>
            </a:endParaRPr>
          </a:p>
          <a:p>
            <a:r>
              <a:rPr lang="en-US" sz="7200" b="1" i="1" dirty="0">
                <a:solidFill>
                  <a:srgbClr val="C00000"/>
                </a:solidFill>
              </a:rPr>
              <a:t>Abu Huraira Abdul </a:t>
            </a:r>
            <a:r>
              <a:rPr lang="en-US" sz="7200" b="1" i="1" dirty="0" err="1">
                <a:solidFill>
                  <a:srgbClr val="C00000"/>
                </a:solidFill>
              </a:rPr>
              <a:t>Rahmaan</a:t>
            </a:r>
            <a:r>
              <a:rPr lang="en-US" sz="7200" b="1" i="1" dirty="0">
                <a:solidFill>
                  <a:srgbClr val="C00000"/>
                </a:solidFill>
              </a:rPr>
              <a:t> ibn </a:t>
            </a:r>
            <a:r>
              <a:rPr lang="en-US" sz="7200" b="1" i="1" dirty="0" err="1">
                <a:solidFill>
                  <a:srgbClr val="C00000"/>
                </a:solidFill>
              </a:rPr>
              <a:t>Sakhr</a:t>
            </a:r>
            <a:r>
              <a:rPr lang="en-US" sz="7200" b="1" i="1" dirty="0">
                <a:solidFill>
                  <a:srgbClr val="C00000"/>
                </a:solidFill>
              </a:rPr>
              <a:t> ibn al-</a:t>
            </a:r>
            <a:r>
              <a:rPr lang="en-US" sz="7200" b="1" i="1" dirty="0" err="1">
                <a:solidFill>
                  <a:srgbClr val="C00000"/>
                </a:solidFill>
              </a:rPr>
              <a:t>Dawsi</a:t>
            </a:r>
            <a:r>
              <a:rPr lang="en-US" sz="7200" b="1" i="1" dirty="0">
                <a:solidFill>
                  <a:srgbClr val="C00000"/>
                </a:solidFill>
              </a:rPr>
              <a:t> </a:t>
            </a:r>
            <a:r>
              <a:rPr lang="en-US" sz="7200" dirty="0"/>
              <a:t>(d. 59 A. H.) was a famous companion of the Prophet (peace be upon him) who was born about </a:t>
            </a:r>
            <a:r>
              <a:rPr lang="en-US" sz="7200" dirty="0" smtClean="0"/>
              <a:t>18 </a:t>
            </a:r>
            <a:r>
              <a:rPr lang="en-US" sz="7200" dirty="0"/>
              <a:t>years before the </a:t>
            </a:r>
            <a:r>
              <a:rPr lang="en-US" sz="7200" dirty="0" err="1"/>
              <a:t>Hijrah</a:t>
            </a:r>
            <a:r>
              <a:rPr lang="en-US" sz="7200" dirty="0"/>
              <a:t>. </a:t>
            </a:r>
            <a:endParaRPr lang="en-US" sz="7200" dirty="0" smtClean="0"/>
          </a:p>
          <a:p>
            <a:r>
              <a:rPr lang="en-US" sz="7200" dirty="0" smtClean="0"/>
              <a:t>He </a:t>
            </a:r>
            <a:r>
              <a:rPr lang="en-US" sz="7200" dirty="0"/>
              <a:t>embraced Islam in 7 A. H. and constantly kept the company of the Messenger of Allah (peace be upon him) after embracing Islam. He lived in the Prophet's mosque as one of the people known as </a:t>
            </a:r>
            <a:r>
              <a:rPr lang="en-US" sz="7200" b="1" i="1" dirty="0" err="1"/>
              <a:t>Ahl</a:t>
            </a:r>
            <a:r>
              <a:rPr lang="en-US" sz="7200" b="1" i="1" dirty="0"/>
              <a:t> al-</a:t>
            </a:r>
            <a:r>
              <a:rPr lang="en-US" sz="7200" b="1" i="1" dirty="0" err="1"/>
              <a:t>Suffa</a:t>
            </a:r>
            <a:r>
              <a:rPr lang="en-US" sz="7200" dirty="0"/>
              <a:t>. </a:t>
            </a:r>
            <a:endParaRPr lang="en-US" sz="7200" dirty="0" smtClean="0"/>
          </a:p>
          <a:p>
            <a:r>
              <a:rPr lang="en-US" sz="7200" b="1" dirty="0" smtClean="0"/>
              <a:t>He </a:t>
            </a:r>
            <a:r>
              <a:rPr lang="en-US" sz="7200" b="1" dirty="0"/>
              <a:t>related more </a:t>
            </a:r>
            <a:r>
              <a:rPr lang="en-US" sz="7200" b="1" dirty="0" err="1" smtClean="0"/>
              <a:t>hadeeth</a:t>
            </a:r>
            <a:r>
              <a:rPr lang="en-US" sz="7200" b="1" dirty="0" smtClean="0"/>
              <a:t> </a:t>
            </a:r>
            <a:r>
              <a:rPr lang="en-US" sz="7200" b="1" dirty="0"/>
              <a:t>than any other companion (5374).</a:t>
            </a:r>
            <a:r>
              <a:rPr lang="en-US" sz="7200" dirty="0"/>
              <a:t> The Prophet (peace be upon him) guided him to an act that would keep him from ever forgetting a </a:t>
            </a:r>
            <a:r>
              <a:rPr lang="en-US" sz="7200" dirty="0" err="1" smtClean="0"/>
              <a:t>hadeeth</a:t>
            </a:r>
            <a:r>
              <a:rPr lang="en-US" sz="7200" dirty="0" smtClean="0"/>
              <a:t> </a:t>
            </a:r>
            <a:r>
              <a:rPr lang="en-US" sz="7200" dirty="0"/>
              <a:t>again. At night, along with the late-night prayer, he would also study </a:t>
            </a:r>
            <a:r>
              <a:rPr lang="en-US" sz="7200" dirty="0" err="1" smtClean="0"/>
              <a:t>hadeeth</a:t>
            </a:r>
            <a:r>
              <a:rPr lang="en-US" sz="7200" dirty="0" smtClean="0"/>
              <a:t>. </a:t>
            </a:r>
            <a:r>
              <a:rPr lang="en-US" sz="7200" dirty="0"/>
              <a:t>He was also known to be very cautious when it came to narrating </a:t>
            </a:r>
            <a:r>
              <a:rPr lang="en-US" sz="7200" dirty="0" err="1" smtClean="0"/>
              <a:t>hadeeth</a:t>
            </a:r>
            <a:r>
              <a:rPr lang="en-US" sz="7200" dirty="0" smtClean="0"/>
              <a:t>. </a:t>
            </a:r>
            <a:endParaRPr lang="en-US" sz="7200" dirty="0" smtClean="0"/>
          </a:p>
          <a:p>
            <a:r>
              <a:rPr lang="en-US" sz="7200" dirty="0" smtClean="0"/>
              <a:t>He </a:t>
            </a:r>
            <a:r>
              <a:rPr lang="en-US" sz="7200" dirty="0"/>
              <a:t>was well known for his piety and he did not involve himself in the politic strife of his time. He was the governor of Bahrain for some time under Umar ibn al-</a:t>
            </a:r>
            <a:r>
              <a:rPr lang="en-US" sz="7200" dirty="0" err="1"/>
              <a:t>Khattaab</a:t>
            </a:r>
            <a:r>
              <a:rPr lang="en-US" sz="7200" dirty="0"/>
              <a:t>.</a:t>
            </a:r>
            <a:r>
              <a:rPr lang="en-US" sz="1400" dirty="0" smtClean="0"/>
              <a:t/>
            </a:r>
            <a:br>
              <a:rPr lang="en-US" sz="1400" dirty="0" smtClean="0"/>
            </a:br>
            <a:endParaRPr lang="en-US" sz="1400" dirty="0"/>
          </a:p>
        </p:txBody>
      </p:sp>
      <p:sp>
        <p:nvSpPr>
          <p:cNvPr id="5" name="Slide Number Placeholder 4"/>
          <p:cNvSpPr>
            <a:spLocks noGrp="1"/>
          </p:cNvSpPr>
          <p:nvPr>
            <p:ph type="sldNum" sz="quarter" idx="12"/>
          </p:nvPr>
        </p:nvSpPr>
        <p:spPr/>
        <p:txBody>
          <a:bodyPr/>
          <a:lstStyle/>
          <a:p>
            <a:fld id="{C8784B88-F3D9-6A4F-9660-1A0A1E561ED7}" type="slidenum">
              <a:rPr lang="en-US" smtClean="0"/>
              <a:pPr/>
              <a:t>4</a:t>
            </a:fld>
            <a:endParaRPr lang="en-US"/>
          </a:p>
        </p:txBody>
      </p:sp>
    </p:spTree>
    <p:extLst>
      <p:ext uri="{BB962C8B-B14F-4D97-AF65-F5344CB8AC3E}">
        <p14:creationId xmlns="" xmlns:p14="http://schemas.microsoft.com/office/powerpoint/2010/main" val="503511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Hadeeth</a:t>
            </a:r>
            <a:r>
              <a:rPr lang="en-US" sz="3200" dirty="0" smtClean="0"/>
              <a:t> </a:t>
            </a:r>
            <a:r>
              <a:rPr lang="en-US" sz="3200" dirty="0"/>
              <a:t>#9: What I have forbidden for you, avoid </a:t>
            </a:r>
          </a:p>
        </p:txBody>
      </p:sp>
      <p:sp>
        <p:nvSpPr>
          <p:cNvPr id="3" name="Content Placeholder 2"/>
          <p:cNvSpPr>
            <a:spLocks noGrp="1"/>
          </p:cNvSpPr>
          <p:nvPr>
            <p:ph idx="1"/>
          </p:nvPr>
        </p:nvSpPr>
        <p:spPr>
          <a:xfrm>
            <a:off x="838200" y="1825624"/>
            <a:ext cx="10515600" cy="4702181"/>
          </a:xfrm>
        </p:spPr>
        <p:txBody>
          <a:bodyPr>
            <a:normAutofit/>
          </a:bodyPr>
          <a:lstStyle/>
          <a:p>
            <a:r>
              <a:rPr lang="en-US" b="1" dirty="0">
                <a:solidFill>
                  <a:srgbClr val="C00000"/>
                </a:solidFill>
              </a:rPr>
              <a:t>Importance of </a:t>
            </a:r>
            <a:r>
              <a:rPr lang="en-US" b="1" dirty="0" smtClean="0">
                <a:solidFill>
                  <a:srgbClr val="C00000"/>
                </a:solidFill>
              </a:rPr>
              <a:t>this </a:t>
            </a:r>
            <a:r>
              <a:rPr lang="en-US" b="1" dirty="0" err="1" smtClean="0">
                <a:solidFill>
                  <a:srgbClr val="C00000"/>
                </a:solidFill>
              </a:rPr>
              <a:t>hadeeth</a:t>
            </a:r>
            <a:r>
              <a:rPr lang="en-US" b="1" dirty="0" smtClean="0">
                <a:solidFill>
                  <a:srgbClr val="C00000"/>
                </a:solidFill>
              </a:rPr>
              <a:t>:</a:t>
            </a:r>
            <a:endParaRPr lang="en-US" b="1" dirty="0" smtClean="0">
              <a:solidFill>
                <a:srgbClr val="C00000"/>
              </a:solidFill>
            </a:endParaRPr>
          </a:p>
          <a:p>
            <a:r>
              <a:rPr lang="en-US" dirty="0"/>
              <a:t>Although it is concise, this </a:t>
            </a:r>
            <a:r>
              <a:rPr lang="en-US" dirty="0" err="1" smtClean="0"/>
              <a:t>hadeeth</a:t>
            </a:r>
            <a:r>
              <a:rPr lang="en-US" dirty="0" smtClean="0"/>
              <a:t> </a:t>
            </a:r>
            <a:r>
              <a:rPr lang="en-US" dirty="0"/>
              <a:t>leads directly and indirectly to a number of </a:t>
            </a:r>
            <a:r>
              <a:rPr lang="en-US" b="1" dirty="0"/>
              <a:t>important principles of Islamic </a:t>
            </a:r>
            <a:r>
              <a:rPr lang="en-US" b="1" i="1" dirty="0" err="1"/>
              <a:t>fiqh</a:t>
            </a:r>
            <a:r>
              <a:rPr lang="en-US" dirty="0"/>
              <a:t>. It also states the causes that bring about the destruction of a people</a:t>
            </a:r>
            <a:r>
              <a:rPr lang="en-US" dirty="0" smtClean="0"/>
              <a:t>.</a:t>
            </a:r>
          </a:p>
          <a:p>
            <a:r>
              <a:rPr lang="en-US" b="1" dirty="0">
                <a:solidFill>
                  <a:srgbClr val="C00000"/>
                </a:solidFill>
              </a:rPr>
              <a:t>Vocabulary:</a:t>
            </a:r>
            <a:endParaRPr lang="en-US" dirty="0">
              <a:solidFill>
                <a:srgbClr val="C00000"/>
              </a:solidFill>
            </a:endParaRPr>
          </a:p>
          <a:p>
            <a:r>
              <a:rPr lang="en-US" b="1" dirty="0"/>
              <a:t>"then avoid it" </a:t>
            </a:r>
            <a:r>
              <a:rPr lang="en-US" dirty="0"/>
              <a:t>- the Arabic word (</a:t>
            </a:r>
            <a:r>
              <a:rPr lang="en-US" b="1" i="1" dirty="0" err="1"/>
              <a:t>fajtanibuuhu</a:t>
            </a:r>
            <a:r>
              <a:rPr lang="en-US" dirty="0"/>
              <a:t>) literally comes from a root meaning </a:t>
            </a:r>
            <a:r>
              <a:rPr lang="en-US" b="1" dirty="0"/>
              <a:t>to put something to the side</a:t>
            </a:r>
            <a:r>
              <a:rPr lang="en-US" dirty="0"/>
              <a:t>.</a:t>
            </a:r>
          </a:p>
          <a:p>
            <a:endParaRPr lang="en-US" dirty="0"/>
          </a:p>
        </p:txBody>
      </p:sp>
      <p:sp>
        <p:nvSpPr>
          <p:cNvPr id="5" name="Slide Number Placeholder 4"/>
          <p:cNvSpPr>
            <a:spLocks noGrp="1"/>
          </p:cNvSpPr>
          <p:nvPr>
            <p:ph type="sldNum" sz="quarter" idx="12"/>
          </p:nvPr>
        </p:nvSpPr>
        <p:spPr/>
        <p:txBody>
          <a:bodyPr/>
          <a:lstStyle/>
          <a:p>
            <a:fld id="{C8784B88-F3D9-6A4F-9660-1A0A1E561ED7}" type="slidenum">
              <a:rPr lang="en-US" smtClean="0"/>
              <a:pPr/>
              <a:t>5</a:t>
            </a:fld>
            <a:endParaRPr lang="en-US"/>
          </a:p>
        </p:txBody>
      </p:sp>
    </p:spTree>
    <p:extLst>
      <p:ext uri="{BB962C8B-B14F-4D97-AF65-F5344CB8AC3E}">
        <p14:creationId xmlns="" xmlns:p14="http://schemas.microsoft.com/office/powerpoint/2010/main" val="3424597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Hadeeth</a:t>
            </a:r>
            <a:r>
              <a:rPr lang="en-US" sz="3200" dirty="0" smtClean="0"/>
              <a:t> </a:t>
            </a:r>
            <a:r>
              <a:rPr lang="en-US" sz="3200" dirty="0"/>
              <a:t>#9: What I have forbidden for you, avoid </a:t>
            </a:r>
          </a:p>
        </p:txBody>
      </p:sp>
      <p:sp>
        <p:nvSpPr>
          <p:cNvPr id="3" name="Content Placeholder 2"/>
          <p:cNvSpPr>
            <a:spLocks noGrp="1"/>
          </p:cNvSpPr>
          <p:nvPr>
            <p:ph idx="1"/>
          </p:nvPr>
        </p:nvSpPr>
        <p:spPr>
          <a:xfrm>
            <a:off x="838200" y="1690688"/>
            <a:ext cx="10515600" cy="4837118"/>
          </a:xfrm>
        </p:spPr>
        <p:txBody>
          <a:bodyPr>
            <a:normAutofit fontScale="70000" lnSpcReduction="20000"/>
          </a:bodyPr>
          <a:lstStyle/>
          <a:p>
            <a:pPr marL="0" indent="0" algn="just">
              <a:lnSpc>
                <a:spcPct val="107000"/>
              </a:lnSpc>
              <a:spcBef>
                <a:spcPts val="0"/>
              </a:spcBef>
              <a:spcAft>
                <a:spcPts val="800"/>
              </a:spcAft>
              <a:buNone/>
            </a:pPr>
            <a:r>
              <a:rPr lang="en-US" sz="2800" b="1" dirty="0">
                <a:solidFill>
                  <a:srgbClr val="C00000"/>
                </a:solidFill>
              </a:rPr>
              <a:t>Explanation of this </a:t>
            </a:r>
            <a:r>
              <a:rPr lang="en-US" sz="2800" b="1" dirty="0" err="1" smtClean="0">
                <a:solidFill>
                  <a:srgbClr val="C00000"/>
                </a:solidFill>
              </a:rPr>
              <a:t>Hadeeth</a:t>
            </a:r>
            <a:r>
              <a:rPr lang="en-US" sz="2800" b="1" dirty="0" smtClean="0">
                <a:solidFill>
                  <a:srgbClr val="C00000"/>
                </a:solidFill>
              </a:rPr>
              <a:t> </a:t>
            </a:r>
            <a:endParaRPr lang="en-US" sz="2800" b="1" dirty="0">
              <a:solidFill>
                <a:srgbClr val="C00000"/>
              </a:solidFill>
            </a:endParaRPr>
          </a:p>
          <a:p>
            <a:r>
              <a:rPr lang="en-US" b="1" i="1" dirty="0" err="1"/>
              <a:t>Sabab</a:t>
            </a:r>
            <a:r>
              <a:rPr lang="en-US" b="1" i="1" dirty="0"/>
              <a:t> al-</a:t>
            </a:r>
            <a:r>
              <a:rPr lang="en-US" b="1" i="1" dirty="0" err="1"/>
              <a:t>wurud</a:t>
            </a:r>
            <a:r>
              <a:rPr lang="en-US" b="1" dirty="0"/>
              <a:t> (reasons and background of a </a:t>
            </a:r>
            <a:r>
              <a:rPr lang="en-US" b="1" dirty="0" err="1" smtClean="0"/>
              <a:t>hadeeth</a:t>
            </a:r>
            <a:r>
              <a:rPr lang="en-US" b="1" dirty="0" smtClean="0"/>
              <a:t>) </a:t>
            </a:r>
            <a:r>
              <a:rPr lang="en-US" dirty="0"/>
              <a:t>is very important to enable us to understand its meaning. </a:t>
            </a:r>
            <a:r>
              <a:rPr lang="en-US" dirty="0" smtClean="0"/>
              <a:t>This </a:t>
            </a:r>
            <a:r>
              <a:rPr lang="en-US" dirty="0" err="1" smtClean="0"/>
              <a:t>hadeeth</a:t>
            </a:r>
            <a:r>
              <a:rPr lang="en-US" dirty="0" smtClean="0"/>
              <a:t> </a:t>
            </a:r>
            <a:r>
              <a:rPr lang="en-US" dirty="0"/>
              <a:t>was related during an incident where the Prophet, </a:t>
            </a:r>
            <a:r>
              <a:rPr lang="en-US" dirty="0" err="1"/>
              <a:t>sallallahu</a:t>
            </a:r>
            <a:r>
              <a:rPr lang="en-US" dirty="0"/>
              <a:t> '</a:t>
            </a:r>
            <a:r>
              <a:rPr lang="en-US" dirty="0" err="1"/>
              <a:t>alayhi</a:t>
            </a:r>
            <a:r>
              <a:rPr lang="en-US" dirty="0"/>
              <a:t> </a:t>
            </a:r>
            <a:r>
              <a:rPr lang="en-US" dirty="0" err="1"/>
              <a:t>wasallam</a:t>
            </a:r>
            <a:r>
              <a:rPr lang="en-US" dirty="0"/>
              <a:t>, said: </a:t>
            </a:r>
            <a:r>
              <a:rPr lang="en-US" dirty="0">
                <a:solidFill>
                  <a:srgbClr val="008000"/>
                </a:solidFill>
              </a:rPr>
              <a:t>"Allah has commanded you to perform Hajj. So perform Hajj, O servants of Allah."</a:t>
            </a:r>
            <a:r>
              <a:rPr lang="en-US" dirty="0"/>
              <a:t> Then a man stood up and said: "O Prophet of Allah, do we have to do it every year?" Then the Prophet, </a:t>
            </a:r>
            <a:r>
              <a:rPr lang="en-US" dirty="0" err="1"/>
              <a:t>sallallahu</a:t>
            </a:r>
            <a:r>
              <a:rPr lang="en-US" dirty="0"/>
              <a:t> '</a:t>
            </a:r>
            <a:r>
              <a:rPr lang="en-US" dirty="0" err="1"/>
              <a:t>alayhi</a:t>
            </a:r>
            <a:r>
              <a:rPr lang="en-US" dirty="0"/>
              <a:t> </a:t>
            </a:r>
            <a:r>
              <a:rPr lang="en-US" dirty="0" err="1"/>
              <a:t>wasallam</a:t>
            </a:r>
            <a:r>
              <a:rPr lang="en-US" dirty="0"/>
              <a:t>, said: </a:t>
            </a:r>
            <a:r>
              <a:rPr lang="en-US" b="1" dirty="0">
                <a:solidFill>
                  <a:srgbClr val="008000"/>
                </a:solidFill>
              </a:rPr>
              <a:t>"Whatever I forbid you to do, avoid it and whatever I command you to do, do it as much as you can."</a:t>
            </a:r>
            <a:endParaRPr lang="en-US" dirty="0">
              <a:solidFill>
                <a:srgbClr val="008000"/>
              </a:solidFill>
            </a:endParaRPr>
          </a:p>
          <a:p>
            <a:r>
              <a:rPr lang="en-US" dirty="0"/>
              <a:t>The </a:t>
            </a:r>
            <a:r>
              <a:rPr lang="en-US" dirty="0">
                <a:solidFill>
                  <a:srgbClr val="C00000"/>
                </a:solidFill>
              </a:rPr>
              <a:t>incident above was at the time of revelation</a:t>
            </a:r>
            <a:r>
              <a:rPr lang="en-US" dirty="0"/>
              <a:t>. Asking </a:t>
            </a:r>
            <a:r>
              <a:rPr lang="en-US" dirty="0">
                <a:solidFill>
                  <a:srgbClr val="C00000"/>
                </a:solidFill>
              </a:rPr>
              <a:t>too many questions about an obligation may lead to complications and confusions</a:t>
            </a:r>
            <a:r>
              <a:rPr lang="en-US" dirty="0"/>
              <a:t>. The Prophet, </a:t>
            </a:r>
            <a:r>
              <a:rPr lang="en-US" dirty="0" smtClean="0"/>
              <a:t>saws, </a:t>
            </a:r>
            <a:r>
              <a:rPr lang="en-US" dirty="0"/>
              <a:t>was not happy with the question raised by the man for it could have caused the Hajj to be performed every year by each Muslim if the answer was yes to that question</a:t>
            </a:r>
            <a:r>
              <a:rPr lang="en-US" dirty="0" smtClean="0"/>
              <a:t>.</a:t>
            </a:r>
          </a:p>
        </p:txBody>
      </p:sp>
      <p:sp>
        <p:nvSpPr>
          <p:cNvPr id="5" name="Slide Number Placeholder 4"/>
          <p:cNvSpPr>
            <a:spLocks noGrp="1"/>
          </p:cNvSpPr>
          <p:nvPr>
            <p:ph type="sldNum" sz="quarter" idx="12"/>
          </p:nvPr>
        </p:nvSpPr>
        <p:spPr/>
        <p:txBody>
          <a:bodyPr/>
          <a:lstStyle/>
          <a:p>
            <a:fld id="{C8784B88-F3D9-6A4F-9660-1A0A1E561ED7}" type="slidenum">
              <a:rPr lang="en-US" smtClean="0"/>
              <a:pPr/>
              <a:t>6</a:t>
            </a:fld>
            <a:endParaRPr lang="en-US"/>
          </a:p>
        </p:txBody>
      </p:sp>
    </p:spTree>
    <p:extLst>
      <p:ext uri="{BB962C8B-B14F-4D97-AF65-F5344CB8AC3E}">
        <p14:creationId xmlns="" xmlns:p14="http://schemas.microsoft.com/office/powerpoint/2010/main" val="44880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599" cy="1325563"/>
          </a:xfrm>
        </p:spPr>
        <p:txBody>
          <a:bodyPr>
            <a:normAutofit/>
          </a:bodyPr>
          <a:lstStyle/>
          <a:p>
            <a:r>
              <a:rPr lang="en-US" sz="3200" dirty="0" err="1" smtClean="0"/>
              <a:t>Hadeeth</a:t>
            </a:r>
            <a:r>
              <a:rPr lang="en-US" sz="3200" dirty="0" smtClean="0"/>
              <a:t> </a:t>
            </a:r>
            <a:r>
              <a:rPr lang="en-US" sz="3200" dirty="0"/>
              <a:t>#9: What I have forbidden for you, avoid </a:t>
            </a:r>
          </a:p>
        </p:txBody>
      </p:sp>
      <p:sp>
        <p:nvSpPr>
          <p:cNvPr id="3" name="Content Placeholder 2"/>
          <p:cNvSpPr>
            <a:spLocks noGrp="1"/>
          </p:cNvSpPr>
          <p:nvPr>
            <p:ph idx="1"/>
          </p:nvPr>
        </p:nvSpPr>
        <p:spPr>
          <a:xfrm>
            <a:off x="838200" y="1580606"/>
            <a:ext cx="10515600" cy="4947200"/>
          </a:xfrm>
        </p:spPr>
        <p:txBody>
          <a:bodyPr>
            <a:noAutofit/>
          </a:bodyPr>
          <a:lstStyle/>
          <a:p>
            <a:r>
              <a:rPr lang="en-US" sz="1400" b="1" dirty="0">
                <a:solidFill>
                  <a:srgbClr val="008000"/>
                </a:solidFill>
              </a:rPr>
              <a:t>"What I have forbidden you, stay away </a:t>
            </a:r>
            <a:r>
              <a:rPr lang="en-US" sz="1400" b="1" dirty="0" smtClean="0">
                <a:solidFill>
                  <a:srgbClr val="008000"/>
                </a:solidFill>
              </a:rPr>
              <a:t>from“</a:t>
            </a:r>
            <a:r>
              <a:rPr lang="en-US" sz="1400" dirty="0" smtClean="0">
                <a:solidFill>
                  <a:srgbClr val="008000"/>
                </a:solidFill>
              </a:rPr>
              <a:t> </a:t>
            </a:r>
            <a:r>
              <a:rPr lang="en-US" sz="1400" dirty="0" smtClean="0"/>
              <a:t>The </a:t>
            </a:r>
            <a:r>
              <a:rPr lang="en-US" sz="1400" dirty="0"/>
              <a:t>most apparent meaning of this particular </a:t>
            </a:r>
            <a:r>
              <a:rPr lang="en-US" sz="1400" dirty="0" err="1" smtClean="0"/>
              <a:t>hadeeth</a:t>
            </a:r>
            <a:r>
              <a:rPr lang="en-US" sz="1400" dirty="0" smtClean="0"/>
              <a:t> </a:t>
            </a:r>
            <a:r>
              <a:rPr lang="en-US" sz="1400" dirty="0"/>
              <a:t>is in reference to what is </a:t>
            </a:r>
            <a:r>
              <a:rPr lang="en-US" sz="1400" b="1" dirty="0"/>
              <a:t>strictly forbidden (</a:t>
            </a:r>
            <a:r>
              <a:rPr lang="en-US" sz="1400" b="1" i="1" dirty="0" err="1"/>
              <a:t>haraam</a:t>
            </a:r>
            <a:r>
              <a:rPr lang="en-US" sz="1400" b="1" dirty="0"/>
              <a:t>), </a:t>
            </a:r>
            <a:r>
              <a:rPr lang="en-US" sz="1400" dirty="0"/>
              <a:t>and not simply disliked (</a:t>
            </a:r>
            <a:r>
              <a:rPr lang="en-US" sz="1400" i="1" dirty="0" err="1"/>
              <a:t>makrooh</a:t>
            </a:r>
            <a:r>
              <a:rPr lang="en-US" sz="1400" dirty="0"/>
              <a:t>). This includes adultery, fornication, drinking alcohol, taking interest, stealing, murder and so forth. These acts are all strictly prohibited and, based on this </a:t>
            </a:r>
            <a:r>
              <a:rPr lang="en-US" sz="1400" dirty="0" err="1" smtClean="0"/>
              <a:t>hadeeth</a:t>
            </a:r>
            <a:r>
              <a:rPr lang="en-US" sz="1400" dirty="0" smtClean="0"/>
              <a:t>, </a:t>
            </a:r>
            <a:r>
              <a:rPr lang="en-US" sz="1400" b="1" dirty="0"/>
              <a:t>one must do one's best to avoid them under all circumstances</a:t>
            </a:r>
            <a:r>
              <a:rPr lang="en-US" sz="1400" dirty="0"/>
              <a:t>. </a:t>
            </a:r>
          </a:p>
          <a:p>
            <a:r>
              <a:rPr lang="en-US" sz="1400" dirty="0"/>
              <a:t>Disliked acts are to be avoided but there is no sin upon the person who commits them, especially on an irregular basis. However, the person who wants to attain a purer level of </a:t>
            </a:r>
            <a:r>
              <a:rPr lang="en-US" sz="1400" i="1" dirty="0" err="1"/>
              <a:t>taqwa</a:t>
            </a:r>
            <a:r>
              <a:rPr lang="en-US" sz="1400" dirty="0"/>
              <a:t> and closeness to Allah would definitely do his best to avoid this category of acts also. </a:t>
            </a:r>
            <a:endParaRPr lang="en-US" sz="1400" b="1" dirty="0" smtClean="0">
              <a:solidFill>
                <a:srgbClr val="008000"/>
              </a:solidFill>
            </a:endParaRPr>
          </a:p>
          <a:p>
            <a:r>
              <a:rPr lang="en-US" sz="1400" b="1" dirty="0" smtClean="0">
                <a:solidFill>
                  <a:srgbClr val="008000"/>
                </a:solidFill>
              </a:rPr>
              <a:t>"</a:t>
            </a:r>
            <a:r>
              <a:rPr lang="en-US" sz="1400" b="1" dirty="0">
                <a:solidFill>
                  <a:srgbClr val="008000"/>
                </a:solidFill>
              </a:rPr>
              <a:t>What I have ordered you [to do], do as much of it as you can</a:t>
            </a:r>
            <a:r>
              <a:rPr lang="en-US" sz="1400" b="1" dirty="0" smtClean="0">
                <a:solidFill>
                  <a:srgbClr val="008000"/>
                </a:solidFill>
              </a:rPr>
              <a:t>.“</a:t>
            </a:r>
            <a:r>
              <a:rPr lang="en-US" sz="1400" dirty="0" smtClean="0">
                <a:solidFill>
                  <a:srgbClr val="008000"/>
                </a:solidFill>
              </a:rPr>
              <a:t> </a:t>
            </a:r>
            <a:r>
              <a:rPr lang="en-US" sz="1400" dirty="0" smtClean="0"/>
              <a:t>Similar </a:t>
            </a:r>
            <a:r>
              <a:rPr lang="en-US" sz="1400" dirty="0"/>
              <a:t>to the term, "prohibition", the term "order" has two levels to it. The </a:t>
            </a:r>
            <a:r>
              <a:rPr lang="en-US" sz="1400" b="1" dirty="0"/>
              <a:t>obligatory (</a:t>
            </a:r>
            <a:r>
              <a:rPr lang="en-US" sz="1400" b="1" i="1" dirty="0" err="1"/>
              <a:t>waajib</a:t>
            </a:r>
            <a:r>
              <a:rPr lang="en-US" sz="1400" b="1" dirty="0"/>
              <a:t>) acts </a:t>
            </a:r>
            <a:r>
              <a:rPr lang="en-US" sz="1400" dirty="0"/>
              <a:t>include the prayers, zakat, fasting, fulfilling one's oaths and promises and so forth. </a:t>
            </a:r>
            <a:r>
              <a:rPr lang="en-US" sz="1400" b="1" dirty="0"/>
              <a:t>A person must do his best to fulfill these acts</a:t>
            </a:r>
            <a:r>
              <a:rPr lang="en-US" sz="1400" dirty="0"/>
              <a:t>. If a person fails to fulfill such an act, in general, he has committed a sin. </a:t>
            </a:r>
          </a:p>
          <a:p>
            <a:r>
              <a:rPr lang="en-US" sz="1400" dirty="0"/>
              <a:t>The recommended (</a:t>
            </a:r>
            <a:r>
              <a:rPr lang="en-US" sz="1400" i="1" dirty="0" err="1"/>
              <a:t>mandoob</a:t>
            </a:r>
            <a:r>
              <a:rPr lang="en-US" sz="1400" dirty="0"/>
              <a:t>) acts include the </a:t>
            </a:r>
            <a:r>
              <a:rPr lang="en-US" sz="1400" dirty="0" err="1"/>
              <a:t>sunnah</a:t>
            </a:r>
            <a:r>
              <a:rPr lang="en-US" sz="1400" dirty="0"/>
              <a:t> prayers, spending for good causes and so forth. If a person does these acts, Allah will be pleased with him and will reward him. If a person fails to perform these acts on occasion, there is no sin imputed to him</a:t>
            </a:r>
            <a:r>
              <a:rPr lang="en-US" sz="1400" dirty="0" smtClean="0"/>
              <a:t>.</a:t>
            </a:r>
          </a:p>
          <a:p>
            <a:endParaRPr lang="en-US" sz="1800" dirty="0" smtClean="0"/>
          </a:p>
          <a:p>
            <a:pPr marL="0" indent="0">
              <a:buNone/>
            </a:pPr>
            <a:endParaRPr lang="en-US" sz="1500" b="1" dirty="0" smtClean="0">
              <a:solidFill>
                <a:srgbClr val="C00000"/>
              </a:solidFill>
            </a:endParaRPr>
          </a:p>
        </p:txBody>
      </p:sp>
      <p:sp>
        <p:nvSpPr>
          <p:cNvPr id="5" name="Slide Number Placeholder 4"/>
          <p:cNvSpPr>
            <a:spLocks noGrp="1"/>
          </p:cNvSpPr>
          <p:nvPr>
            <p:ph type="sldNum" sz="quarter" idx="12"/>
          </p:nvPr>
        </p:nvSpPr>
        <p:spPr/>
        <p:txBody>
          <a:bodyPr/>
          <a:lstStyle/>
          <a:p>
            <a:fld id="{C8784B88-F3D9-6A4F-9660-1A0A1E561ED7}" type="slidenum">
              <a:rPr lang="en-US" smtClean="0"/>
              <a:pPr/>
              <a:t>7</a:t>
            </a:fld>
            <a:endParaRPr lang="en-US"/>
          </a:p>
        </p:txBody>
      </p:sp>
    </p:spTree>
    <p:extLst>
      <p:ext uri="{BB962C8B-B14F-4D97-AF65-F5344CB8AC3E}">
        <p14:creationId xmlns="" xmlns:p14="http://schemas.microsoft.com/office/powerpoint/2010/main" val="231027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Hadeeth</a:t>
            </a:r>
            <a:r>
              <a:rPr lang="en-US" sz="3200" dirty="0" smtClean="0"/>
              <a:t> </a:t>
            </a:r>
            <a:r>
              <a:rPr lang="en-US" sz="3200" dirty="0"/>
              <a:t>#9: What I have forbidden for you, avoid </a:t>
            </a:r>
          </a:p>
        </p:txBody>
      </p:sp>
      <p:sp>
        <p:nvSpPr>
          <p:cNvPr id="3" name="Content Placeholder 2"/>
          <p:cNvSpPr>
            <a:spLocks noGrp="1"/>
          </p:cNvSpPr>
          <p:nvPr>
            <p:ph idx="1"/>
          </p:nvPr>
        </p:nvSpPr>
        <p:spPr>
          <a:xfrm>
            <a:off x="705395" y="1690688"/>
            <a:ext cx="10802982" cy="5023621"/>
          </a:xfrm>
        </p:spPr>
        <p:txBody>
          <a:bodyPr>
            <a:normAutofit fontScale="47500" lnSpcReduction="20000"/>
          </a:bodyPr>
          <a:lstStyle/>
          <a:p>
            <a:r>
              <a:rPr lang="en-US" sz="2900" b="1" dirty="0">
                <a:solidFill>
                  <a:srgbClr val="008000"/>
                </a:solidFill>
              </a:rPr>
              <a:t>"Verily, the people before you were destroyed only because of their excessive questioning" </a:t>
            </a:r>
            <a:r>
              <a:rPr lang="en-US" sz="2900" dirty="0" smtClean="0"/>
              <a:t>As </a:t>
            </a:r>
            <a:r>
              <a:rPr lang="en-US" sz="2900" dirty="0"/>
              <a:t>was clearly demonstrated in </a:t>
            </a:r>
            <a:r>
              <a:rPr lang="en-US" sz="2900" b="1" dirty="0"/>
              <a:t>the </a:t>
            </a:r>
            <a:r>
              <a:rPr lang="en-US" sz="2900" b="1" dirty="0" err="1" smtClean="0"/>
              <a:t>Hadeeth</a:t>
            </a:r>
            <a:r>
              <a:rPr lang="en-US" sz="2900" b="1" dirty="0" smtClean="0"/>
              <a:t> </a:t>
            </a:r>
            <a:r>
              <a:rPr lang="en-US" sz="2900" b="1" dirty="0"/>
              <a:t>of </a:t>
            </a:r>
            <a:r>
              <a:rPr lang="en-US" sz="2900" b="1" dirty="0" err="1"/>
              <a:t>Jibreel</a:t>
            </a:r>
            <a:r>
              <a:rPr lang="en-US" sz="2900" b="1" dirty="0"/>
              <a:t>, not all questioning is bad</a:t>
            </a:r>
            <a:r>
              <a:rPr lang="en-US" sz="2900" dirty="0"/>
              <a:t>. The Angel </a:t>
            </a:r>
            <a:r>
              <a:rPr lang="en-US" sz="2900" dirty="0" err="1"/>
              <a:t>Jibreel</a:t>
            </a:r>
            <a:r>
              <a:rPr lang="en-US" sz="2900" dirty="0"/>
              <a:t> came and asked the Prophet (peace be upon him) important and beneficial questions. Indeed, there are some questions that are considered </a:t>
            </a:r>
            <a:r>
              <a:rPr lang="en-US" sz="2900" i="1" dirty="0" err="1"/>
              <a:t>fardh</a:t>
            </a:r>
            <a:r>
              <a:rPr lang="en-US" sz="2900" i="1" dirty="0"/>
              <a:t> </a:t>
            </a:r>
            <a:r>
              <a:rPr lang="en-US" sz="2900" i="1" dirty="0" err="1"/>
              <a:t>ain</a:t>
            </a:r>
            <a:r>
              <a:rPr lang="en-US" sz="2900" dirty="0"/>
              <a:t> or an obligation upon the individual. Those are the questions that one needs to ask in order to understand and practice the religion correctly, such as how to pray, how to fast and so forth. </a:t>
            </a:r>
          </a:p>
          <a:p>
            <a:r>
              <a:rPr lang="en-US" sz="2900" dirty="0">
                <a:solidFill>
                  <a:srgbClr val="C00000"/>
                </a:solidFill>
              </a:rPr>
              <a:t>The prohibition or censure concerns questions for which answers are not needed. </a:t>
            </a:r>
            <a:r>
              <a:rPr lang="en-US" sz="2900" dirty="0"/>
              <a:t>They are in relation, for example, </a:t>
            </a:r>
            <a:r>
              <a:rPr lang="en-US" sz="2900" dirty="0">
                <a:solidFill>
                  <a:srgbClr val="C00000"/>
                </a:solidFill>
              </a:rPr>
              <a:t>to hypothetical questions, questions just for fun and ridicule, and questions due to obstinacy</a:t>
            </a:r>
            <a:r>
              <a:rPr lang="en-US" sz="2900" dirty="0"/>
              <a:t>. These kinds of questions are not allowed. </a:t>
            </a:r>
            <a:r>
              <a:rPr lang="en-US" sz="2900" dirty="0">
                <a:solidFill>
                  <a:srgbClr val="C00000"/>
                </a:solidFill>
              </a:rPr>
              <a:t>They were put forth by the hypocrites, disbelievers and those whose hearts were diseased </a:t>
            </a:r>
            <a:r>
              <a:rPr lang="en-US" sz="2900" dirty="0"/>
              <a:t>of the Prophet's time and are still prohibited today. </a:t>
            </a:r>
          </a:p>
          <a:p>
            <a:r>
              <a:rPr lang="en-US" sz="2900" b="1" dirty="0"/>
              <a:t>During the time of the Prophet (peace be upon him), in particular, it was not preferred to ask many questions about permissible and impermissible acts. This was because it may be due to somebody's excessive questioning that a particular act would become forbidden. </a:t>
            </a:r>
          </a:p>
          <a:p>
            <a:r>
              <a:rPr lang="en-US" sz="2900" b="1" dirty="0">
                <a:solidFill>
                  <a:srgbClr val="008000"/>
                </a:solidFill>
              </a:rPr>
              <a:t>".. and their disagreeing with their Prophets." </a:t>
            </a:r>
            <a:r>
              <a:rPr lang="en-US" sz="2900" dirty="0" smtClean="0"/>
              <a:t>Differences </a:t>
            </a:r>
            <a:r>
              <a:rPr lang="en-US" sz="2900" dirty="0"/>
              <a:t>and bickering are one of the greatest means by which a people become weakened. They turn their attention and anger towards one another. They even disagree with their leader and guide, as is the case when people turn against the guidance of their own prophets. In this </a:t>
            </a:r>
            <a:r>
              <a:rPr lang="en-US" sz="2900" dirty="0" err="1" smtClean="0"/>
              <a:t>hadeeth</a:t>
            </a:r>
            <a:r>
              <a:rPr lang="en-US" sz="2900" dirty="0" smtClean="0"/>
              <a:t>, </a:t>
            </a:r>
            <a:r>
              <a:rPr lang="en-US" sz="2900" dirty="0"/>
              <a:t>the Prophet (peace be upon him) stated a second reason for the destruction of the earlier peoples: their disagreeing with their prophets- that is, </a:t>
            </a:r>
            <a:r>
              <a:rPr lang="en-US" sz="2900" b="1" dirty="0"/>
              <a:t>their lack of complete and absolute submission to their Prophets.</a:t>
            </a:r>
          </a:p>
          <a:p>
            <a:endParaRPr lang="en-US" sz="2000" dirty="0"/>
          </a:p>
          <a:p>
            <a:pPr marL="0" indent="0">
              <a:buNone/>
            </a:pPr>
            <a:endParaRPr lang="en-US" sz="2000" dirty="0"/>
          </a:p>
        </p:txBody>
      </p:sp>
      <p:sp>
        <p:nvSpPr>
          <p:cNvPr id="5" name="Slide Number Placeholder 4"/>
          <p:cNvSpPr>
            <a:spLocks noGrp="1"/>
          </p:cNvSpPr>
          <p:nvPr>
            <p:ph type="sldNum" sz="quarter" idx="12"/>
          </p:nvPr>
        </p:nvSpPr>
        <p:spPr/>
        <p:txBody>
          <a:bodyPr/>
          <a:lstStyle/>
          <a:p>
            <a:fld id="{C8784B88-F3D9-6A4F-9660-1A0A1E561ED7}" type="slidenum">
              <a:rPr lang="en-US" smtClean="0"/>
              <a:pPr/>
              <a:t>8</a:t>
            </a:fld>
            <a:endParaRPr lang="en-US"/>
          </a:p>
        </p:txBody>
      </p:sp>
    </p:spTree>
    <p:extLst>
      <p:ext uri="{BB962C8B-B14F-4D97-AF65-F5344CB8AC3E}">
        <p14:creationId xmlns="" xmlns:p14="http://schemas.microsoft.com/office/powerpoint/2010/main" val="3314720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Hadeeth</a:t>
            </a:r>
            <a:r>
              <a:rPr lang="en-US" sz="3200" dirty="0" smtClean="0"/>
              <a:t> </a:t>
            </a:r>
            <a:r>
              <a:rPr lang="en-US" sz="3200" dirty="0"/>
              <a:t>#9: What I have forbidden for you, avoid </a:t>
            </a:r>
          </a:p>
        </p:txBody>
      </p:sp>
      <p:sp>
        <p:nvSpPr>
          <p:cNvPr id="3" name="Content Placeholder 2"/>
          <p:cNvSpPr>
            <a:spLocks noGrp="1"/>
          </p:cNvSpPr>
          <p:nvPr>
            <p:ph idx="1"/>
          </p:nvPr>
        </p:nvSpPr>
        <p:spPr>
          <a:xfrm>
            <a:off x="838200" y="1690688"/>
            <a:ext cx="10515600" cy="4945243"/>
          </a:xfrm>
        </p:spPr>
        <p:txBody>
          <a:bodyPr>
            <a:normAutofit fontScale="70000" lnSpcReduction="20000"/>
          </a:bodyPr>
          <a:lstStyle/>
          <a:p>
            <a:r>
              <a:rPr lang="en-US" sz="2800" b="1" dirty="0">
                <a:solidFill>
                  <a:srgbClr val="C00000"/>
                </a:solidFill>
              </a:rPr>
              <a:t>Lessons from this </a:t>
            </a:r>
            <a:r>
              <a:rPr lang="en-US" sz="2800" b="1" dirty="0" err="1" smtClean="0">
                <a:solidFill>
                  <a:srgbClr val="C00000"/>
                </a:solidFill>
              </a:rPr>
              <a:t>Hadeeth</a:t>
            </a:r>
            <a:r>
              <a:rPr lang="en-US" sz="2800" b="1" dirty="0" smtClean="0">
                <a:solidFill>
                  <a:srgbClr val="C00000"/>
                </a:solidFill>
              </a:rPr>
              <a:t>: </a:t>
            </a:r>
            <a:endParaRPr lang="en-US" sz="2800" dirty="0">
              <a:solidFill>
                <a:srgbClr val="C00000"/>
              </a:solidFill>
            </a:endParaRPr>
          </a:p>
          <a:p>
            <a:pPr lvl="0"/>
            <a:r>
              <a:rPr lang="en-US" b="1" dirty="0"/>
              <a:t>If something is prohibited, one must stay away from it completely</a:t>
            </a:r>
            <a:r>
              <a:rPr lang="en-US" dirty="0"/>
              <a:t>. The only exception to that is the true cases of necessity. </a:t>
            </a:r>
            <a:r>
              <a:rPr lang="en-US" b="1" dirty="0"/>
              <a:t>Due to necessity, an act may no longer be considered prohibited. </a:t>
            </a:r>
          </a:p>
          <a:p>
            <a:pPr lvl="0"/>
            <a:r>
              <a:rPr lang="en-US" b="1" dirty="0"/>
              <a:t>If something is ordered, one must perform it to the best of his ability</a:t>
            </a:r>
            <a:r>
              <a:rPr lang="en-US" dirty="0"/>
              <a:t>. It is not possible to completely and excellently perform everything that one is ordered to do. Hence, the Prophet (peace be upon him) has stated the cases of prohibition and order in different tones. </a:t>
            </a:r>
          </a:p>
          <a:p>
            <a:pPr lvl="0"/>
            <a:r>
              <a:rPr lang="en-US" b="1" dirty="0"/>
              <a:t>Asking too many questions, beyond what is needed and not with the real intent of application, is blameworthy. </a:t>
            </a:r>
            <a:r>
              <a:rPr lang="en-US" dirty="0"/>
              <a:t>It was one of the reasons that prior peoples were destroyed. </a:t>
            </a:r>
          </a:p>
          <a:p>
            <a:r>
              <a:rPr lang="en-US" dirty="0"/>
              <a:t>Similarly, </a:t>
            </a:r>
            <a:r>
              <a:rPr lang="en-US" b="1" dirty="0"/>
              <a:t>differing with any prophet is completely blameworthy</a:t>
            </a:r>
            <a:r>
              <a:rPr lang="en-US" dirty="0"/>
              <a:t>. Instead of accepting and submitting, prior peoples showed some form of opposition to what their prophets requested of them. This was the second major cause for their destruction</a:t>
            </a:r>
            <a:r>
              <a:rPr lang="en-US" dirty="0" smtClean="0"/>
              <a:t>.</a:t>
            </a:r>
          </a:p>
          <a:p>
            <a:pPr marL="0" indent="0">
              <a:buNone/>
            </a:pPr>
            <a:endParaRPr lang="en-US" dirty="0"/>
          </a:p>
        </p:txBody>
      </p:sp>
      <p:sp>
        <p:nvSpPr>
          <p:cNvPr id="5" name="Slide Number Placeholder 4"/>
          <p:cNvSpPr>
            <a:spLocks noGrp="1"/>
          </p:cNvSpPr>
          <p:nvPr>
            <p:ph type="sldNum" sz="quarter" idx="12"/>
          </p:nvPr>
        </p:nvSpPr>
        <p:spPr/>
        <p:txBody>
          <a:bodyPr/>
          <a:lstStyle/>
          <a:p>
            <a:fld id="{C8784B88-F3D9-6A4F-9660-1A0A1E561ED7}" type="slidenum">
              <a:rPr lang="en-US" smtClean="0"/>
              <a:pPr/>
              <a:t>9</a:t>
            </a:fld>
            <a:endParaRPr lang="en-US"/>
          </a:p>
        </p:txBody>
      </p:sp>
    </p:spTree>
    <p:extLst>
      <p:ext uri="{BB962C8B-B14F-4D97-AF65-F5344CB8AC3E}">
        <p14:creationId xmlns="" xmlns:p14="http://schemas.microsoft.com/office/powerpoint/2010/main" val="27537021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4460</TotalTime>
  <Words>4199</Words>
  <Application>Microsoft Office PowerPoint</Application>
  <PresentationFormat>Custom</PresentationFormat>
  <Paragraphs>137</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HADEETH</vt:lpstr>
      <vt:lpstr>Agenda</vt:lpstr>
      <vt:lpstr>Hadeeth #9: What I have forbidden for you, avoid </vt:lpstr>
      <vt:lpstr>Hadeeth #9: What I have forbidden for you, avoid </vt:lpstr>
      <vt:lpstr>Hadeeth #9: What I have forbidden for you, avoid </vt:lpstr>
      <vt:lpstr>Hadeeth #9: What I have forbidden for you, avoid </vt:lpstr>
      <vt:lpstr>Hadeeth #9: What I have forbidden for you, avoid </vt:lpstr>
      <vt:lpstr>Hadeeth #9: What I have forbidden for you, avoid </vt:lpstr>
      <vt:lpstr>Hadeeth #9: What I have forbidden for you, avoid </vt:lpstr>
      <vt:lpstr>Hadeeth #9: What I have forbidden for you, avoid </vt:lpstr>
      <vt:lpstr>Hadeeth #9: What I have forbidden for you, avoid </vt:lpstr>
      <vt:lpstr>Hadeeth #10: Allah is good and accepts only good</vt:lpstr>
      <vt:lpstr>Hadeeth #10: Allah is good and accepts only good</vt:lpstr>
      <vt:lpstr>Hadeeth #10: Allah is good and accepts only good</vt:lpstr>
      <vt:lpstr>Hadeeth #10: Allah is good and accepts only good</vt:lpstr>
      <vt:lpstr>Hadeeth #10: Allah is good and accepts only good</vt:lpstr>
      <vt:lpstr>Hadeeth #10: Allah is good and accepts only good</vt:lpstr>
      <vt:lpstr>Hadeeth #10: Allah is good and accepts only good</vt:lpstr>
      <vt:lpstr>Hadeeth #10: Allah is good and accepts only good</vt:lpstr>
      <vt:lpstr>Hadeeth #10: Allah is good and accepts only good</vt:lpstr>
      <vt:lpstr>Hadeeth #10: Allah is good and accepts only good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Dr-Kamal</cp:lastModifiedBy>
  <cp:revision>114</cp:revision>
  <dcterms:created xsi:type="dcterms:W3CDTF">2020-09-13T16:40:33Z</dcterms:created>
  <dcterms:modified xsi:type="dcterms:W3CDTF">2021-10-18T12:36:03Z</dcterms:modified>
</cp:coreProperties>
</file>