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6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7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8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9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10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1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12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13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14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15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16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17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18.xml" ContentType="application/vnd.openxmlformats-officedocument.presentationml.notesSlide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19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20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21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notesSlides/notesSlide22.xml" ContentType="application/vnd.openxmlformats-officedocument.presentationml.notesSlide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notesSlides/notesSlide23.xml" ContentType="application/vnd.openxmlformats-officedocument.presentationml.notesSlide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notesSlides/notesSlide24.xml" ContentType="application/vnd.openxmlformats-officedocument.presentationml.notesSlide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311" r:id="rId4"/>
    <p:sldId id="291" r:id="rId5"/>
    <p:sldId id="292" r:id="rId6"/>
    <p:sldId id="317" r:id="rId7"/>
    <p:sldId id="312" r:id="rId8"/>
    <p:sldId id="314" r:id="rId9"/>
    <p:sldId id="316" r:id="rId10"/>
    <p:sldId id="313" r:id="rId11"/>
    <p:sldId id="318" r:id="rId12"/>
    <p:sldId id="319" r:id="rId13"/>
    <p:sldId id="320" r:id="rId14"/>
    <p:sldId id="324" r:id="rId15"/>
    <p:sldId id="325" r:id="rId16"/>
    <p:sldId id="326" r:id="rId17"/>
    <p:sldId id="321" r:id="rId18"/>
    <p:sldId id="322" r:id="rId19"/>
    <p:sldId id="323" r:id="rId20"/>
    <p:sldId id="315" r:id="rId21"/>
    <p:sldId id="327" r:id="rId22"/>
    <p:sldId id="328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2"/>
    <p:restoredTop sz="92683"/>
  </p:normalViewPr>
  <p:slideViewPr>
    <p:cSldViewPr snapToGrid="0" snapToObjects="1">
      <p:cViewPr varScale="1">
        <p:scale>
          <a:sx n="71" d="100"/>
          <a:sy n="71" d="100"/>
        </p:scale>
        <p:origin x="81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20:52:44.64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20:52:44.654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20:52:44.65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3752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9379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4461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8652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962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358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4079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6699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3200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51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316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6522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340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9137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342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5638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99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13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588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8527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894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7985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425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44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9D70-B50F-0348-91D4-A5D1DE691CCB}" type="datetime1">
              <a:rPr lang="en-CA" smtClean="0"/>
              <a:t>2022-02-25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1800" b="1" dirty="0" err="1" smtClean="0"/>
              <a:t>Tajw</a:t>
            </a:r>
            <a:r>
              <a:rPr lang="en-US" sz="1800" b="1" baseline="0" dirty="0" smtClean="0"/>
              <a:t> 282 </a:t>
            </a:r>
            <a:r>
              <a:rPr lang="en-CA" sz="1800" b="1" dirty="0" smtClean="0"/>
              <a:t>– </a:t>
            </a:r>
            <a:r>
              <a:rPr lang="en-CA" sz="1800" b="1" dirty="0" err="1" smtClean="0"/>
              <a:t>Tajweed</a:t>
            </a:r>
            <a:r>
              <a:rPr lang="en-CA" sz="1800" b="1" dirty="0" smtClean="0"/>
              <a:t> </a:t>
            </a:r>
            <a:r>
              <a:rPr lang="en-CA" sz="1800" b="1" dirty="0"/>
              <a:t>Curriculum – Lecture No. </a:t>
            </a:r>
            <a:r>
              <a:rPr lang="en-CA" sz="1800" b="1" dirty="0" smtClean="0"/>
              <a:t>1 – Semester 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7080-5C0E-9945-9DFE-64B3BB9DCD9F}" type="datetime1">
              <a:rPr lang="en-CA" smtClean="0"/>
              <a:t>2022-02-25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3FEC-E01D-6145-B83C-1F1DBBA82E62}" type="datetime1">
              <a:rPr lang="en-CA" smtClean="0"/>
              <a:t>2022-02-25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7BC-CE48-CD4C-AF3D-B9C2E384CD7B}" type="datetime1">
              <a:rPr lang="en-CA" smtClean="0"/>
              <a:t>2022-02-25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0B33-5645-6243-A1BF-764EAD99171C}" type="datetime1">
              <a:rPr lang="en-CA" smtClean="0"/>
              <a:t>2022-02-25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F58C-3BFE-5844-BE6A-B3C235B0E679}" type="datetime1">
              <a:rPr lang="en-CA" smtClean="0"/>
              <a:t>2022-02-25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6508-7F59-134E-AAE3-D16872DD9145}" type="datetime1">
              <a:rPr lang="en-CA" smtClean="0"/>
              <a:t>2022-02-25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8C52-795A-AC45-9E13-A1AF72C1B6E8}" type="datetime1">
              <a:rPr lang="en-CA" smtClean="0"/>
              <a:t>2022-02-25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6120-296C-384C-AC58-EC87636FD61B}" type="datetime1">
              <a:rPr lang="en-CA" smtClean="0"/>
              <a:t>2022-02-25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4C69-3445-F947-B1D3-6831C557BABD}" type="datetime1">
              <a:rPr lang="en-CA" smtClean="0"/>
              <a:t>2022-02-25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E639-D598-E143-91BC-79FD22069BA6}" type="datetime1">
              <a:rPr lang="en-CA" smtClean="0"/>
              <a:t>2022-02-25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6E881E-EDFF-9A48-8643-9E8960853ECB}" type="datetime1">
              <a:rPr lang="en-CA" smtClean="0"/>
              <a:t>2022-02-25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21.xml"/><Relationship Id="rId12" Type="http://schemas.openxmlformats.org/officeDocument/2006/relationships/customXml" Target="../ink/ink22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24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2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25.xml"/><Relationship Id="rId12" Type="http://schemas.openxmlformats.org/officeDocument/2006/relationships/customXml" Target="../ink/ink26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28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2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29.xml"/><Relationship Id="rId12" Type="http://schemas.openxmlformats.org/officeDocument/2006/relationships/customXml" Target="../ink/ink30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3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3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33.xml"/><Relationship Id="rId12" Type="http://schemas.openxmlformats.org/officeDocument/2006/relationships/customXml" Target="../ink/ink34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36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3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37.xml"/><Relationship Id="rId12" Type="http://schemas.openxmlformats.org/officeDocument/2006/relationships/customXml" Target="../ink/ink38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40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39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41.xml"/><Relationship Id="rId12" Type="http://schemas.openxmlformats.org/officeDocument/2006/relationships/customXml" Target="../ink/ink42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44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4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45.xml"/><Relationship Id="rId12" Type="http://schemas.openxmlformats.org/officeDocument/2006/relationships/customXml" Target="../ink/ink46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48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4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6.jpeg"/><Relationship Id="rId3" Type="http://schemas.openxmlformats.org/officeDocument/2006/relationships/customXml" Target="../ink/ink49.xml"/><Relationship Id="rId12" Type="http://schemas.openxmlformats.org/officeDocument/2006/relationships/customXml" Target="../ink/ink50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5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51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7.jpeg"/><Relationship Id="rId3" Type="http://schemas.openxmlformats.org/officeDocument/2006/relationships/customXml" Target="../ink/ink53.xml"/><Relationship Id="rId12" Type="http://schemas.openxmlformats.org/officeDocument/2006/relationships/customXml" Target="../ink/ink54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56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5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57.xml"/><Relationship Id="rId12" Type="http://schemas.openxmlformats.org/officeDocument/2006/relationships/customXml" Target="../ink/ink58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60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61.xml"/><Relationship Id="rId12" Type="http://schemas.openxmlformats.org/officeDocument/2006/relationships/customXml" Target="../ink/ink62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64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6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8.png"/><Relationship Id="rId3" Type="http://schemas.openxmlformats.org/officeDocument/2006/relationships/customXml" Target="../ink/ink65.xml"/><Relationship Id="rId12" Type="http://schemas.openxmlformats.org/officeDocument/2006/relationships/customXml" Target="../ink/ink66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68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6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69.xml"/><Relationship Id="rId12" Type="http://schemas.openxmlformats.org/officeDocument/2006/relationships/customXml" Target="../ink/ink70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7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71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9.jpeg"/><Relationship Id="rId3" Type="http://schemas.openxmlformats.org/officeDocument/2006/relationships/customXml" Target="../ink/ink73.xml"/><Relationship Id="rId12" Type="http://schemas.openxmlformats.org/officeDocument/2006/relationships/customXml" Target="../ink/ink74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76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75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customXml" Target="../ink/ink81.xml"/><Relationship Id="rId3" Type="http://schemas.openxmlformats.org/officeDocument/2006/relationships/customXml" Target="../ink/ink77.xml"/><Relationship Id="rId21" Type="http://schemas.openxmlformats.org/officeDocument/2006/relationships/image" Target="../media/image11.emf"/><Relationship Id="rId12" Type="http://schemas.openxmlformats.org/officeDocument/2006/relationships/customXml" Target="../ink/ink78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6" Type="http://schemas.openxmlformats.org/officeDocument/2006/relationships/customXml" Target="../ink/ink80.xml"/><Relationship Id="rId20" Type="http://schemas.openxmlformats.org/officeDocument/2006/relationships/customXml" Target="../ink/ink8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9" Type="http://schemas.openxmlformats.org/officeDocument/2006/relationships/image" Target="../media/image10.emf"/><Relationship Id="rId14" Type="http://schemas.openxmlformats.org/officeDocument/2006/relationships/customXml" Target="../ink/ink79.xml"/><Relationship Id="rId22" Type="http://schemas.openxmlformats.org/officeDocument/2006/relationships/customXml" Target="../ink/ink83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84.xml"/><Relationship Id="rId12" Type="http://schemas.openxmlformats.org/officeDocument/2006/relationships/customXml" Target="../ink/ink85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87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8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88.xml"/><Relationship Id="rId12" Type="http://schemas.openxmlformats.org/officeDocument/2006/relationships/customXml" Target="../ink/ink89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91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90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12.jpeg"/><Relationship Id="rId3" Type="http://schemas.openxmlformats.org/officeDocument/2006/relationships/customXml" Target="../ink/ink92.xml"/><Relationship Id="rId12" Type="http://schemas.openxmlformats.org/officeDocument/2006/relationships/customXml" Target="../ink/ink93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95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96.xml"/><Relationship Id="rId12" Type="http://schemas.openxmlformats.org/officeDocument/2006/relationships/customXml" Target="../ink/ink97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99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9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1.xml"/><Relationship Id="rId12" Type="http://schemas.openxmlformats.org/officeDocument/2006/relationships/customXml" Target="../ink/ink2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5.xml"/><Relationship Id="rId12" Type="http://schemas.openxmlformats.org/officeDocument/2006/relationships/customXml" Target="../ink/ink6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9.xml"/><Relationship Id="rId12" Type="http://schemas.openxmlformats.org/officeDocument/2006/relationships/customXml" Target="../ink/ink10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1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13.xml"/><Relationship Id="rId12" Type="http://schemas.openxmlformats.org/officeDocument/2006/relationships/customXml" Target="../ink/ink14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16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1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17.xml"/><Relationship Id="rId12" Type="http://schemas.openxmlformats.org/officeDocument/2006/relationships/customXml" Target="../ink/ink18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20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294" y="2465313"/>
            <a:ext cx="10793506" cy="2387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Points of articulation of the letters (</a:t>
            </a:r>
            <a:r>
              <a:rPr lang="en-US" sz="4800" dirty="0" err="1">
                <a:solidFill>
                  <a:srgbClr val="FF0000"/>
                </a:solidFill>
              </a:rPr>
              <a:t>Makharij</a:t>
            </a:r>
            <a:r>
              <a:rPr lang="en-US" sz="4800" dirty="0" smtClean="0"/>
              <a:t>) </a:t>
            </a:r>
            <a:r>
              <a:rPr lang="ar-SA" sz="4800" dirty="0" smtClean="0"/>
              <a:t/>
            </a:r>
            <a:br>
              <a:rPr lang="ar-SA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200" dirty="0" smtClean="0"/>
              <a:t>(1) </a:t>
            </a:r>
            <a:r>
              <a:rPr lang="en-US" sz="3600" dirty="0" smtClean="0"/>
              <a:t>Intro</a:t>
            </a:r>
            <a:r>
              <a:rPr lang="en-US" sz="3600" dirty="0"/>
              <a:t>. , </a:t>
            </a:r>
            <a:r>
              <a:rPr lang="en-US" sz="3600" dirty="0" err="1"/>
              <a:t>Jawf</a:t>
            </a:r>
            <a:r>
              <a:rPr lang="en-US" sz="3600" dirty="0"/>
              <a:t>, and </a:t>
            </a:r>
            <a:r>
              <a:rPr lang="en-US" sz="3600" dirty="0" err="1"/>
              <a:t>Halq</a:t>
            </a:r>
            <a:r>
              <a:rPr lang="en-US" sz="3600" dirty="0"/>
              <a:t> (throat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2760"/>
            <a:ext cx="9144000" cy="1335199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b="1" dirty="0" smtClean="0"/>
              <a:t>Ashraf </a:t>
            </a:r>
            <a:r>
              <a:rPr lang="en-US" b="1" dirty="0" err="1" smtClean="0"/>
              <a:t>Negm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8D3839-5137-2E43-9E9E-2448574C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A27A-0449-7248-A94F-950571DA4F0A}" type="datetime1">
              <a:rPr lang="en-CA" smtClean="0"/>
              <a:t>2022-02-25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9070" y="4515522"/>
            <a:ext cx="4983287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KW" b="1" dirty="0">
                <a:solidFill>
                  <a:srgbClr val="FF0000"/>
                </a:solidFill>
              </a:rPr>
              <a:t>طريقةُ معرفةِ مخرجِ الحرفِ</a:t>
            </a:r>
            <a:r>
              <a:rPr lang="ar-KW" b="1" dirty="0" smtClean="0">
                <a:solidFill>
                  <a:srgbClr val="FF0000"/>
                </a:solidFill>
              </a:rPr>
              <a:t>:</a:t>
            </a:r>
          </a:p>
          <a:p>
            <a:pPr algn="ctr" rtl="1"/>
            <a:r>
              <a:rPr lang="ar-KW" b="1" u="sng" dirty="0" smtClean="0">
                <a:solidFill>
                  <a:srgbClr val="003300"/>
                </a:solidFill>
              </a:rPr>
              <a:t>لحروف المد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KW" sz="1600" dirty="0" smtClean="0">
                <a:solidFill>
                  <a:srgbClr val="003192"/>
                </a:solidFill>
              </a:rPr>
              <a:t>ادْخِلْ </a:t>
            </a:r>
            <a:r>
              <a:rPr lang="ar-KW" sz="1600" dirty="0">
                <a:solidFill>
                  <a:srgbClr val="003192"/>
                </a:solidFill>
              </a:rPr>
              <a:t>على أي حرف منها حرفًا محركًا بحركة مناسبة </a:t>
            </a:r>
            <a:r>
              <a:rPr lang="ar-KW" sz="1600" dirty="0" smtClean="0">
                <a:solidFill>
                  <a:srgbClr val="003192"/>
                </a:solidFill>
              </a:rPr>
              <a:t>له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KW" sz="1600" dirty="0" smtClean="0">
                <a:solidFill>
                  <a:srgbClr val="003192"/>
                </a:solidFill>
              </a:rPr>
              <a:t>ستجد </a:t>
            </a:r>
            <a:r>
              <a:rPr lang="ar-KW" sz="1600" dirty="0">
                <a:solidFill>
                  <a:srgbClr val="003192"/>
                </a:solidFill>
              </a:rPr>
              <a:t>أنه ينتهي بانتهاء الهواء الخارج من جوف </a:t>
            </a:r>
            <a:r>
              <a:rPr lang="ar-KW" sz="1600" dirty="0" smtClean="0">
                <a:solidFill>
                  <a:srgbClr val="003192"/>
                </a:solidFill>
              </a:rPr>
              <a:t>الفم</a:t>
            </a:r>
          </a:p>
          <a:p>
            <a:pPr algn="ctr" rtl="1">
              <a:lnSpc>
                <a:spcPct val="200000"/>
              </a:lnSpc>
            </a:pPr>
            <a:r>
              <a:rPr lang="ar-KW" sz="1600" b="1" u="sng" dirty="0" smtClean="0">
                <a:solidFill>
                  <a:srgbClr val="003192"/>
                </a:solidFill>
              </a:rPr>
              <a:t>وبذلك </a:t>
            </a:r>
            <a:r>
              <a:rPr lang="ar-KW" sz="1600" b="1" u="sng" dirty="0">
                <a:solidFill>
                  <a:srgbClr val="003192"/>
                </a:solidFill>
              </a:rPr>
              <a:t>يتضح لك أن مخرجها </a:t>
            </a:r>
            <a:r>
              <a:rPr lang="ar-KW" sz="1600" b="1" u="sng" dirty="0" smtClean="0">
                <a:solidFill>
                  <a:srgbClr val="003192"/>
                </a:solidFill>
              </a:rPr>
              <a:t>مقدر</a:t>
            </a:r>
            <a:endParaRPr lang="en-US" sz="1600" b="1" u="sng" dirty="0">
              <a:solidFill>
                <a:srgbClr val="00319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256" y="1607144"/>
            <a:ext cx="8712968" cy="27392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FF0000"/>
                </a:solidFill>
              </a:rPr>
              <a:t>How to determine the </a:t>
            </a:r>
            <a:r>
              <a:rPr lang="en-US" sz="2800" b="1" dirty="0" err="1">
                <a:solidFill>
                  <a:srgbClr val="FF0000"/>
                </a:solidFill>
              </a:rPr>
              <a:t>makhraj</a:t>
            </a:r>
            <a:r>
              <a:rPr lang="en-US" sz="2800" b="1" dirty="0">
                <a:solidFill>
                  <a:srgbClr val="FF0000"/>
                </a:solidFill>
              </a:rPr>
              <a:t> of a </a:t>
            </a:r>
            <a:r>
              <a:rPr lang="en-US" sz="2800" b="1" dirty="0" err="1">
                <a:solidFill>
                  <a:srgbClr val="FF0000"/>
                </a:solidFill>
              </a:rPr>
              <a:t>harf</a:t>
            </a:r>
            <a:r>
              <a:rPr lang="en-US" sz="2800" b="1" dirty="0">
                <a:solidFill>
                  <a:srgbClr val="FF0000"/>
                </a:solidFill>
              </a:rPr>
              <a:t> (letter</a:t>
            </a:r>
            <a:r>
              <a:rPr lang="en-US" sz="2800" b="1" dirty="0" smtClean="0">
                <a:solidFill>
                  <a:srgbClr val="FF0000"/>
                </a:solidFill>
              </a:rPr>
              <a:t>)?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 rtl="0"/>
            <a:r>
              <a:rPr lang="en-US" sz="2400" b="1" u="sng" dirty="0" smtClean="0">
                <a:solidFill>
                  <a:srgbClr val="001746"/>
                </a:solidFill>
              </a:rPr>
              <a:t>For letters of Mad</a:t>
            </a:r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1746"/>
                </a:solidFill>
              </a:rPr>
              <a:t>Precede it by any letter that </a:t>
            </a:r>
            <a:r>
              <a:rPr lang="en-US" sz="2400" dirty="0">
                <a:solidFill>
                  <a:srgbClr val="001746"/>
                </a:solidFill>
              </a:rPr>
              <a:t>has a diacritical mark which matches the letter of the </a:t>
            </a:r>
            <a:r>
              <a:rPr lang="en-US" sz="2400" dirty="0" err="1">
                <a:solidFill>
                  <a:srgbClr val="001746"/>
                </a:solidFill>
              </a:rPr>
              <a:t>madd</a:t>
            </a:r>
            <a:r>
              <a:rPr lang="en-US" sz="2400" dirty="0">
                <a:solidFill>
                  <a:srgbClr val="001746"/>
                </a:solidFill>
              </a:rPr>
              <a:t> </a:t>
            </a:r>
            <a:endParaRPr lang="en-US" sz="2400" dirty="0" smtClean="0">
              <a:solidFill>
                <a:srgbClr val="001746"/>
              </a:solidFill>
            </a:endParaRPr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1746"/>
                </a:solidFill>
              </a:rPr>
              <a:t>You </a:t>
            </a:r>
            <a:r>
              <a:rPr lang="en-US" sz="2400" dirty="0">
                <a:solidFill>
                  <a:srgbClr val="001746"/>
                </a:solidFill>
              </a:rPr>
              <a:t>will notice that it ends with the air exiting out of the oral cavity i.e. at no particular point. </a:t>
            </a:r>
            <a:endParaRPr lang="en-US" sz="2400" dirty="0" smtClean="0">
              <a:solidFill>
                <a:srgbClr val="001746"/>
              </a:solidFill>
            </a:endParaRPr>
          </a:p>
          <a:p>
            <a:pPr algn="ctr" rtl="0"/>
            <a:r>
              <a:rPr lang="en-US" sz="2400" b="1" u="sng" dirty="0" smtClean="0">
                <a:solidFill>
                  <a:srgbClr val="001746"/>
                </a:solidFill>
              </a:rPr>
              <a:t>Thus</a:t>
            </a:r>
            <a:r>
              <a:rPr lang="en-US" sz="2400" b="1" u="sng" dirty="0">
                <a:solidFill>
                  <a:srgbClr val="001746"/>
                </a:solidFill>
              </a:rPr>
              <a:t>, it is clear that </a:t>
            </a:r>
            <a:r>
              <a:rPr lang="en-US" sz="2400" b="1" u="sng" dirty="0" smtClean="0">
                <a:solidFill>
                  <a:srgbClr val="001746"/>
                </a:solidFill>
              </a:rPr>
              <a:t>its </a:t>
            </a:r>
            <a:r>
              <a:rPr lang="en-US" sz="2400" b="1" u="sng" dirty="0" err="1" smtClean="0">
                <a:solidFill>
                  <a:srgbClr val="001746"/>
                </a:solidFill>
              </a:rPr>
              <a:t>Makhraj</a:t>
            </a:r>
            <a:r>
              <a:rPr lang="en-US" sz="2400" b="1" u="sng" dirty="0" smtClean="0">
                <a:solidFill>
                  <a:srgbClr val="001746"/>
                </a:solidFill>
              </a:rPr>
              <a:t> not </a:t>
            </a:r>
            <a:r>
              <a:rPr lang="en-US" sz="2400" b="1" u="sng" dirty="0">
                <a:solidFill>
                  <a:srgbClr val="001746"/>
                </a:solidFill>
              </a:rPr>
              <a:t>clearly </a:t>
            </a:r>
            <a:r>
              <a:rPr lang="en-US" sz="2400" b="1" u="sng" dirty="0" smtClean="0">
                <a:solidFill>
                  <a:srgbClr val="001746"/>
                </a:solidFill>
              </a:rPr>
              <a:t>defined.</a:t>
            </a:r>
            <a:endParaRPr lang="en-US" sz="2400" b="1" u="sng" dirty="0">
              <a:solidFill>
                <a:srgbClr val="001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045" y="1710390"/>
            <a:ext cx="8820472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FF0000"/>
                </a:solidFill>
              </a:rPr>
              <a:t>Division of the letters of the </a:t>
            </a:r>
            <a:r>
              <a:rPr lang="en-US" sz="2800" b="1" dirty="0" smtClean="0">
                <a:solidFill>
                  <a:srgbClr val="FF0000"/>
                </a:solidFill>
              </a:rPr>
              <a:t>alphabet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r>
              <a:rPr lang="en-US" sz="2800" b="1" u="sng" dirty="0">
                <a:solidFill>
                  <a:srgbClr val="001746"/>
                </a:solidFill>
              </a:rPr>
              <a:t>The primary letters</a:t>
            </a:r>
            <a:r>
              <a:rPr lang="en-US" sz="2800" dirty="0">
                <a:solidFill>
                  <a:srgbClr val="001746"/>
                </a:solidFill>
              </a:rPr>
              <a:t>: </a:t>
            </a:r>
            <a:r>
              <a:rPr lang="en-US" sz="2800" dirty="0" smtClean="0">
                <a:solidFill>
                  <a:srgbClr val="001746"/>
                </a:solidFill>
              </a:rPr>
              <a:t> 31 letters</a:t>
            </a:r>
          </a:p>
          <a:p>
            <a:pPr lvl="0" algn="ctr" rtl="0"/>
            <a:r>
              <a:rPr lang="en-US" sz="2800" dirty="0" smtClean="0">
                <a:solidFill>
                  <a:srgbClr val="001746"/>
                </a:solidFill>
              </a:rPr>
              <a:t>28 + 3 Letters of Mad</a:t>
            </a:r>
          </a:p>
          <a:p>
            <a:pPr lvl="0" algn="l" rtl="0"/>
            <a:r>
              <a:rPr lang="en-US" sz="2800" b="1" dirty="0" smtClean="0">
                <a:solidFill>
                  <a:srgbClr val="001746"/>
                </a:solidFill>
              </a:rPr>
              <a:t>2. </a:t>
            </a:r>
            <a:r>
              <a:rPr lang="en-US" sz="2800" b="1" u="sng" dirty="0" smtClean="0">
                <a:solidFill>
                  <a:srgbClr val="001746"/>
                </a:solidFill>
              </a:rPr>
              <a:t>The </a:t>
            </a:r>
            <a:r>
              <a:rPr lang="en-US" sz="2800" b="1" u="sng" dirty="0">
                <a:solidFill>
                  <a:srgbClr val="001746"/>
                </a:solidFill>
              </a:rPr>
              <a:t>secondary letters</a:t>
            </a:r>
            <a:r>
              <a:rPr lang="en-US" sz="2800" dirty="0">
                <a:solidFill>
                  <a:srgbClr val="001746"/>
                </a:solidFill>
              </a:rPr>
              <a:t>: </a:t>
            </a:r>
            <a:endParaRPr lang="en-US" sz="2800" dirty="0" smtClean="0">
              <a:solidFill>
                <a:srgbClr val="001746"/>
              </a:solidFill>
            </a:endParaRPr>
          </a:p>
          <a:p>
            <a:pPr lvl="0" algn="ctr" rtl="0"/>
            <a:r>
              <a:rPr lang="en-US" sz="2800" dirty="0" smtClean="0">
                <a:solidFill>
                  <a:srgbClr val="001746"/>
                </a:solidFill>
              </a:rPr>
              <a:t>they </a:t>
            </a:r>
            <a:r>
              <a:rPr lang="en-US" sz="2800" dirty="0">
                <a:solidFill>
                  <a:srgbClr val="001746"/>
                </a:solidFill>
              </a:rPr>
              <a:t>are produced between two </a:t>
            </a:r>
            <a:r>
              <a:rPr lang="en-US" sz="2800" dirty="0" err="1" smtClean="0">
                <a:solidFill>
                  <a:srgbClr val="001746"/>
                </a:solidFill>
              </a:rPr>
              <a:t>Makharij</a:t>
            </a:r>
            <a:endParaRPr lang="en-US" sz="2800" dirty="0" smtClean="0">
              <a:solidFill>
                <a:srgbClr val="001746"/>
              </a:solidFill>
            </a:endParaRPr>
          </a:p>
          <a:p>
            <a:pPr lvl="0" algn="ctr" rtl="0"/>
            <a:r>
              <a:rPr lang="en-US" sz="2800" dirty="0" smtClean="0">
                <a:solidFill>
                  <a:srgbClr val="001746"/>
                </a:solidFill>
              </a:rPr>
              <a:t>OR fall </a:t>
            </a:r>
            <a:r>
              <a:rPr lang="en-US" sz="2800" dirty="0">
                <a:solidFill>
                  <a:srgbClr val="001746"/>
                </a:solidFill>
              </a:rPr>
              <a:t>between two letters or </a:t>
            </a:r>
            <a:r>
              <a:rPr lang="en-US" sz="2800" dirty="0" smtClean="0">
                <a:solidFill>
                  <a:srgbClr val="001746"/>
                </a:solidFill>
              </a:rPr>
              <a:t>two particular characteristics</a:t>
            </a:r>
            <a:endParaRPr lang="en-US" sz="2800" dirty="0">
              <a:solidFill>
                <a:srgbClr val="00174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944" y="4595510"/>
            <a:ext cx="8280919" cy="17927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000" b="1" dirty="0">
                <a:solidFill>
                  <a:srgbClr val="FF0000"/>
                </a:solidFill>
              </a:rPr>
              <a:t>تقسيم الحروفُ </a:t>
            </a:r>
            <a:r>
              <a:rPr lang="ar-KW" sz="2000" b="1" dirty="0" smtClean="0">
                <a:solidFill>
                  <a:srgbClr val="FF0000"/>
                </a:solidFill>
              </a:rPr>
              <a:t>الهجائيةِ</a:t>
            </a:r>
          </a:p>
          <a:p>
            <a:pPr algn="r" rtl="1"/>
            <a:endParaRPr lang="en-US" sz="1050" dirty="0" smtClean="0">
              <a:solidFill>
                <a:srgbClr val="003192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KW" sz="2000" b="1" u="sng" dirty="0" smtClean="0">
                <a:solidFill>
                  <a:srgbClr val="003192"/>
                </a:solidFill>
              </a:rPr>
              <a:t>حروف أصلية</a:t>
            </a:r>
            <a:r>
              <a:rPr lang="ar-KW" sz="2000" dirty="0" smtClean="0">
                <a:solidFill>
                  <a:srgbClr val="003192"/>
                </a:solidFill>
              </a:rPr>
              <a:t>: 31 حرفاً</a:t>
            </a:r>
          </a:p>
          <a:p>
            <a:pPr algn="ctr" rtl="1"/>
            <a:r>
              <a:rPr lang="ar-KW" sz="2000" dirty="0" smtClean="0">
                <a:solidFill>
                  <a:srgbClr val="003192"/>
                </a:solidFill>
              </a:rPr>
              <a:t>ثمانية وعشرون حرفًا + حروف المد الثلاثة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KW" sz="2000" b="1" u="sng" dirty="0" smtClean="0">
                <a:solidFill>
                  <a:srgbClr val="003192"/>
                </a:solidFill>
              </a:rPr>
              <a:t>حروف فرعية</a:t>
            </a:r>
            <a:r>
              <a:rPr lang="ar-KW" sz="2000" dirty="0">
                <a:solidFill>
                  <a:srgbClr val="003192"/>
                </a:solidFill>
              </a:rPr>
              <a:t>: </a:t>
            </a:r>
            <a:endParaRPr lang="ar-KW" sz="2000" dirty="0" smtClean="0">
              <a:solidFill>
                <a:srgbClr val="003192"/>
              </a:solidFill>
            </a:endParaRPr>
          </a:p>
          <a:p>
            <a:pPr algn="ctr" rtl="1"/>
            <a:r>
              <a:rPr lang="ar-KW" sz="2000" dirty="0" smtClean="0">
                <a:solidFill>
                  <a:srgbClr val="003192"/>
                </a:solidFill>
              </a:rPr>
              <a:t>التي </a:t>
            </a:r>
            <a:r>
              <a:rPr lang="ar-KW" sz="2000" dirty="0">
                <a:solidFill>
                  <a:srgbClr val="003192"/>
                </a:solidFill>
              </a:rPr>
              <a:t>تخرج من </a:t>
            </a:r>
            <a:r>
              <a:rPr lang="ar-KW" sz="2000" dirty="0" smtClean="0">
                <a:solidFill>
                  <a:srgbClr val="003192"/>
                </a:solidFill>
              </a:rPr>
              <a:t>مخرجين أو </a:t>
            </a:r>
            <a:r>
              <a:rPr lang="ar-KW" sz="2000" dirty="0">
                <a:solidFill>
                  <a:srgbClr val="003192"/>
                </a:solidFill>
              </a:rPr>
              <a:t>تَتَرَدَّدُ بين حرفين أو </a:t>
            </a:r>
            <a:r>
              <a:rPr lang="ar-KW" sz="2000" dirty="0" smtClean="0">
                <a:solidFill>
                  <a:srgbClr val="003192"/>
                </a:solidFill>
              </a:rPr>
              <a:t>صفتين</a:t>
            </a:r>
          </a:p>
        </p:txBody>
      </p:sp>
    </p:spTree>
    <p:extLst>
      <p:ext uri="{BB962C8B-B14F-4D97-AF65-F5344CB8AC3E}">
        <p14:creationId xmlns:p14="http://schemas.microsoft.com/office/powerpoint/2010/main" val="312551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7625" y="2904507"/>
            <a:ext cx="6624736" cy="32316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3200" b="1" dirty="0">
                <a:solidFill>
                  <a:srgbClr val="003192"/>
                </a:solidFill>
              </a:rPr>
              <a:t>الألف </a:t>
            </a:r>
            <a:r>
              <a:rPr lang="ar-KW" sz="3200" b="1" dirty="0" smtClean="0">
                <a:solidFill>
                  <a:srgbClr val="003192"/>
                </a:solidFill>
              </a:rPr>
              <a:t>المفخمة       </a:t>
            </a:r>
            <a:r>
              <a:rPr lang="en-US" sz="3200" b="1" dirty="0" err="1" smtClean="0">
                <a:solidFill>
                  <a:srgbClr val="003192"/>
                </a:solidFill>
              </a:rPr>
              <a:t>Alef</a:t>
            </a:r>
            <a:r>
              <a:rPr lang="en-US" sz="3200" b="1" dirty="0" smtClean="0">
                <a:solidFill>
                  <a:srgbClr val="003192"/>
                </a:solidFill>
              </a:rPr>
              <a:t> with </a:t>
            </a:r>
            <a:r>
              <a:rPr lang="en-US" sz="3200" b="1" dirty="0" err="1" smtClean="0">
                <a:solidFill>
                  <a:srgbClr val="003192"/>
                </a:solidFill>
              </a:rPr>
              <a:t>Tafkhem</a:t>
            </a:r>
            <a:r>
              <a:rPr lang="ar-KW" sz="3200" dirty="0" smtClean="0">
                <a:solidFill>
                  <a:srgbClr val="003192"/>
                </a:solidFill>
              </a:rPr>
              <a:t>   </a:t>
            </a:r>
          </a:p>
          <a:p>
            <a:pPr lvl="0" algn="ctr" rtl="1"/>
            <a:r>
              <a:rPr lang="ar-KW" sz="1600" dirty="0" smtClean="0">
                <a:solidFill>
                  <a:srgbClr val="003192"/>
                </a:solidFill>
              </a:rPr>
              <a:t>إذا وقعت بعد حرف مفخم   </a:t>
            </a:r>
            <a:r>
              <a:rPr lang="en-US" sz="1600" dirty="0" smtClean="0">
                <a:solidFill>
                  <a:srgbClr val="003192"/>
                </a:solidFill>
              </a:rPr>
              <a:t>After a letter with </a:t>
            </a:r>
            <a:r>
              <a:rPr lang="en-US" sz="1600" dirty="0" err="1" smtClean="0">
                <a:solidFill>
                  <a:srgbClr val="003192"/>
                </a:solidFill>
              </a:rPr>
              <a:t>Tafkhem</a:t>
            </a:r>
            <a:endParaRPr lang="ar-KW" sz="1600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{</a:t>
            </a:r>
            <a:r>
              <a:rPr lang="ar-KW" sz="3200" dirty="0">
                <a:solidFill>
                  <a:srgbClr val="FF0000"/>
                </a:solidFill>
              </a:rPr>
              <a:t>الطَّامَّة</a:t>
            </a:r>
            <a:r>
              <a:rPr lang="ar-KW" sz="3200" dirty="0" smtClean="0">
                <a:solidFill>
                  <a:srgbClr val="003192"/>
                </a:solidFill>
              </a:rPr>
              <a:t>}.</a:t>
            </a:r>
          </a:p>
          <a:p>
            <a:pPr lvl="0" algn="ctr" rtl="1"/>
            <a:endParaRPr lang="en-US" sz="3200" dirty="0">
              <a:solidFill>
                <a:srgbClr val="003192"/>
              </a:solidFill>
            </a:endParaRPr>
          </a:p>
          <a:p>
            <a:pPr lvl="0" algn="ctr" rtl="1"/>
            <a:r>
              <a:rPr lang="ar-KW" sz="3200" b="1" dirty="0">
                <a:solidFill>
                  <a:srgbClr val="003192"/>
                </a:solidFill>
              </a:rPr>
              <a:t>اللام </a:t>
            </a:r>
            <a:r>
              <a:rPr lang="ar-KW" sz="3200" b="1" dirty="0" smtClean="0">
                <a:solidFill>
                  <a:srgbClr val="003192"/>
                </a:solidFill>
              </a:rPr>
              <a:t>المفخمة</a:t>
            </a:r>
            <a:r>
              <a:rPr lang="ar-KW" sz="3200" dirty="0" smtClean="0">
                <a:solidFill>
                  <a:srgbClr val="003192"/>
                </a:solidFill>
              </a:rPr>
              <a:t>      </a:t>
            </a:r>
            <a:r>
              <a:rPr lang="en-US" sz="3200" b="1" dirty="0" smtClean="0">
                <a:solidFill>
                  <a:srgbClr val="003192"/>
                </a:solidFill>
              </a:rPr>
              <a:t>Lam with </a:t>
            </a:r>
            <a:r>
              <a:rPr lang="en-US" sz="3200" b="1" dirty="0" err="1">
                <a:solidFill>
                  <a:srgbClr val="003192"/>
                </a:solidFill>
              </a:rPr>
              <a:t>Tafkhem</a:t>
            </a:r>
            <a:r>
              <a:rPr lang="ar-KW" sz="3200" dirty="0">
                <a:solidFill>
                  <a:srgbClr val="003192"/>
                </a:solidFill>
              </a:rPr>
              <a:t> </a:t>
            </a:r>
            <a:endParaRPr lang="ar-KW" sz="3200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sz="1400" dirty="0" smtClean="0">
                <a:solidFill>
                  <a:srgbClr val="003192"/>
                </a:solidFill>
              </a:rPr>
              <a:t>في </a:t>
            </a:r>
            <a:r>
              <a:rPr lang="ar-KW" sz="1400" dirty="0">
                <a:solidFill>
                  <a:srgbClr val="003192"/>
                </a:solidFill>
              </a:rPr>
              <a:t>لفظ الجلالة إذا وقع قبلها ضم أو فتح </a:t>
            </a:r>
            <a:r>
              <a:rPr lang="ar-KW" sz="1400" dirty="0" smtClean="0">
                <a:solidFill>
                  <a:srgbClr val="003192"/>
                </a:solidFill>
              </a:rPr>
              <a:t>  </a:t>
            </a:r>
            <a:r>
              <a:rPr lang="en-US" sz="1400" dirty="0" smtClean="0">
                <a:solidFill>
                  <a:srgbClr val="003192"/>
                </a:solidFill>
              </a:rPr>
              <a:t>Only in Allah after </a:t>
            </a:r>
            <a:r>
              <a:rPr lang="en-US" sz="1400" dirty="0" err="1" smtClean="0">
                <a:solidFill>
                  <a:srgbClr val="003192"/>
                </a:solidFill>
              </a:rPr>
              <a:t>Dham</a:t>
            </a:r>
            <a:r>
              <a:rPr lang="en-US" sz="1400" dirty="0" smtClean="0">
                <a:solidFill>
                  <a:srgbClr val="003192"/>
                </a:solidFill>
              </a:rPr>
              <a:t> or </a:t>
            </a:r>
            <a:r>
              <a:rPr lang="en-US" sz="1400" dirty="0" err="1" smtClean="0">
                <a:solidFill>
                  <a:srgbClr val="003192"/>
                </a:solidFill>
              </a:rPr>
              <a:t>Fath</a:t>
            </a:r>
            <a:r>
              <a:rPr lang="en-US" sz="1400" dirty="0" smtClean="0">
                <a:solidFill>
                  <a:srgbClr val="003192"/>
                </a:solidFill>
              </a:rPr>
              <a:t> </a:t>
            </a:r>
            <a:endParaRPr lang="ar-KW" sz="1400" dirty="0" smtClean="0">
              <a:solidFill>
                <a:srgbClr val="003192"/>
              </a:solidFill>
            </a:endParaRPr>
          </a:p>
          <a:p>
            <a:pPr lvl="0" algn="ctr" rtl="1"/>
            <a:endParaRPr lang="ar-KW" sz="1400" dirty="0">
              <a:solidFill>
                <a:srgbClr val="003192"/>
              </a:solidFill>
            </a:endParaRP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{</a:t>
            </a:r>
            <a:r>
              <a:rPr lang="ar-KW" sz="3200" dirty="0" smtClean="0">
                <a:solidFill>
                  <a:srgbClr val="FF0000"/>
                </a:solidFill>
              </a:rPr>
              <a:t>عَبْدُ </a:t>
            </a:r>
            <a:r>
              <a:rPr lang="ar-KW" sz="3200" dirty="0">
                <a:solidFill>
                  <a:srgbClr val="FF0000"/>
                </a:solidFill>
              </a:rPr>
              <a:t>اللَّه</a:t>
            </a:r>
            <a:r>
              <a:rPr lang="ar-KW" sz="3200" dirty="0" smtClean="0">
                <a:solidFill>
                  <a:srgbClr val="003192"/>
                </a:solidFill>
              </a:rPr>
              <a:t>} .... {</a:t>
            </a:r>
            <a:r>
              <a:rPr lang="ar-KW" sz="3200" dirty="0">
                <a:solidFill>
                  <a:srgbClr val="FF0000"/>
                </a:solidFill>
              </a:rPr>
              <a:t>قَالَ </a:t>
            </a:r>
            <a:r>
              <a:rPr lang="ar-KW" sz="3200" dirty="0" smtClean="0">
                <a:solidFill>
                  <a:srgbClr val="FF0000"/>
                </a:solidFill>
              </a:rPr>
              <a:t>اللَّهُ</a:t>
            </a:r>
            <a:r>
              <a:rPr lang="ar-KW" sz="3200" dirty="0" smtClean="0">
                <a:solidFill>
                  <a:srgbClr val="003192"/>
                </a:solidFill>
              </a:rPr>
              <a:t>}</a:t>
            </a:r>
            <a:endParaRPr lang="en-US" sz="3200" dirty="0">
              <a:solidFill>
                <a:srgbClr val="00319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409" y="2769593"/>
            <a:ext cx="1944216" cy="95410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rgbClr val="FF0000"/>
                </a:solidFill>
              </a:rPr>
              <a:t>التفخيم</a:t>
            </a:r>
          </a:p>
          <a:p>
            <a:pPr lvl="0" algn="ctr" rtl="0"/>
            <a:r>
              <a:rPr lang="en-US" sz="2800" b="1" dirty="0" err="1" smtClean="0">
                <a:solidFill>
                  <a:srgbClr val="FF0000"/>
                </a:solidFill>
              </a:rPr>
              <a:t>Tafkhem</a:t>
            </a:r>
            <a:endParaRPr lang="ar-KW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9631" y="1720335"/>
            <a:ext cx="770485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الحروف الفرعية </a:t>
            </a:r>
            <a:r>
              <a:rPr lang="en-US" sz="4000" b="1" dirty="0" smtClean="0">
                <a:solidFill>
                  <a:srgbClr val="FFFF00"/>
                </a:solidFill>
              </a:rPr>
              <a:t>The Secondary Letters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1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9631" y="1720335"/>
            <a:ext cx="770485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الحروف الفرعية </a:t>
            </a:r>
            <a:r>
              <a:rPr lang="en-US" sz="4000" b="1" dirty="0" smtClean="0">
                <a:solidFill>
                  <a:srgbClr val="FFFF00"/>
                </a:solidFill>
              </a:rPr>
              <a:t>The Secondary Letters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32239" y="314455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32239" y="314455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5342" y="2740085"/>
            <a:ext cx="6048672" cy="3662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ar-KW" sz="3200" b="1" dirty="0">
                <a:solidFill>
                  <a:srgbClr val="003192"/>
                </a:solidFill>
              </a:rPr>
              <a:t>النون </a:t>
            </a:r>
            <a:r>
              <a:rPr lang="ar-KW" sz="3200" b="1" dirty="0" smtClean="0">
                <a:solidFill>
                  <a:srgbClr val="003192"/>
                </a:solidFill>
              </a:rPr>
              <a:t>المخفاة &amp; الميم المخفاة</a:t>
            </a:r>
          </a:p>
          <a:p>
            <a:pPr lvl="0" algn="ctr"/>
            <a:r>
              <a:rPr lang="en-US" sz="3200" b="1" dirty="0" smtClean="0">
                <a:solidFill>
                  <a:srgbClr val="003192"/>
                </a:solidFill>
              </a:rPr>
              <a:t>Non &amp; </a:t>
            </a:r>
            <a:r>
              <a:rPr lang="en-US" sz="3200" b="1" dirty="0" err="1" smtClean="0">
                <a:solidFill>
                  <a:srgbClr val="003192"/>
                </a:solidFill>
              </a:rPr>
              <a:t>Mem</a:t>
            </a:r>
            <a:r>
              <a:rPr lang="en-US" sz="3200" b="1" dirty="0" smtClean="0">
                <a:solidFill>
                  <a:srgbClr val="003192"/>
                </a:solidFill>
              </a:rPr>
              <a:t> with </a:t>
            </a:r>
            <a:r>
              <a:rPr lang="en-US" sz="3200" b="1" dirty="0" err="1" smtClean="0">
                <a:solidFill>
                  <a:srgbClr val="003192"/>
                </a:solidFill>
              </a:rPr>
              <a:t>Ikhfa’a</a:t>
            </a:r>
            <a:endParaRPr lang="ar-KW" sz="3200" b="1" dirty="0">
              <a:solidFill>
                <a:srgbClr val="003192"/>
              </a:solidFill>
            </a:endParaRPr>
          </a:p>
          <a:p>
            <a:pPr lvl="0" algn="ctr"/>
            <a:r>
              <a:rPr lang="ar-KW" sz="2400" dirty="0" smtClean="0">
                <a:solidFill>
                  <a:srgbClr val="003192"/>
                </a:solidFill>
              </a:rPr>
              <a:t>حيث </a:t>
            </a:r>
            <a:r>
              <a:rPr lang="ar-KW" sz="2400" dirty="0">
                <a:solidFill>
                  <a:srgbClr val="003192"/>
                </a:solidFill>
              </a:rPr>
              <a:t>تختلط بالحرف الذي </a:t>
            </a:r>
            <a:r>
              <a:rPr lang="ar-KW" sz="2400" dirty="0" smtClean="0">
                <a:solidFill>
                  <a:srgbClr val="003192"/>
                </a:solidFill>
              </a:rPr>
              <a:t>بعدها</a:t>
            </a:r>
          </a:p>
          <a:p>
            <a:pPr lvl="0" algn="ctr"/>
            <a:r>
              <a:rPr lang="ar-KW" sz="2400" dirty="0">
                <a:solidFill>
                  <a:srgbClr val="003192"/>
                </a:solidFill>
              </a:rPr>
              <a:t>إذا أُخْفِيَا صارا حرفين </a:t>
            </a:r>
            <a:r>
              <a:rPr lang="ar-KW" sz="2400" dirty="0" smtClean="0">
                <a:solidFill>
                  <a:srgbClr val="003192"/>
                </a:solidFill>
              </a:rPr>
              <a:t>ناقصين</a:t>
            </a:r>
          </a:p>
          <a:p>
            <a:pPr lvl="0" algn="ctr"/>
            <a:r>
              <a:rPr lang="en-US" sz="2400" dirty="0" smtClean="0">
                <a:solidFill>
                  <a:srgbClr val="003192"/>
                </a:solidFill>
              </a:rPr>
              <a:t>Where they mix with the following letter</a:t>
            </a:r>
            <a:endParaRPr lang="ar-KW" sz="2400" dirty="0" smtClean="0">
              <a:solidFill>
                <a:srgbClr val="003192"/>
              </a:solidFill>
            </a:endParaRPr>
          </a:p>
          <a:p>
            <a:pPr lvl="0" algn="ctr"/>
            <a:endParaRPr lang="ar-KW" sz="2400" dirty="0" smtClean="0">
              <a:solidFill>
                <a:srgbClr val="003192"/>
              </a:solidFill>
            </a:endParaRPr>
          </a:p>
          <a:p>
            <a:pPr lvl="0" algn="ctr"/>
            <a:r>
              <a:rPr lang="ar-KW" sz="2400" dirty="0" smtClean="0">
                <a:solidFill>
                  <a:srgbClr val="003192"/>
                </a:solidFill>
              </a:rPr>
              <a:t>{</a:t>
            </a:r>
            <a:r>
              <a:rPr lang="ar-KW" sz="2400" b="1" dirty="0">
                <a:solidFill>
                  <a:srgbClr val="FF0000"/>
                </a:solidFill>
              </a:rPr>
              <a:t>يَنكُثُونَ</a:t>
            </a:r>
            <a:r>
              <a:rPr lang="ar-KW" sz="2400" dirty="0" smtClean="0">
                <a:solidFill>
                  <a:srgbClr val="003192"/>
                </a:solidFill>
              </a:rPr>
              <a:t>}.</a:t>
            </a:r>
          </a:p>
          <a:p>
            <a:pPr lvl="0"/>
            <a:endParaRPr lang="en-US" sz="2400" dirty="0">
              <a:solidFill>
                <a:srgbClr val="003192"/>
              </a:solidFill>
            </a:endParaRPr>
          </a:p>
          <a:p>
            <a:pPr lvl="0" algn="ctr"/>
            <a:r>
              <a:rPr lang="ar-KW" sz="2400" dirty="0" smtClean="0">
                <a:solidFill>
                  <a:srgbClr val="003192"/>
                </a:solidFill>
              </a:rPr>
              <a:t>{</a:t>
            </a:r>
            <a:r>
              <a:rPr lang="ar-KW" sz="2400" b="1" dirty="0">
                <a:solidFill>
                  <a:srgbClr val="FF0000"/>
                </a:solidFill>
              </a:rPr>
              <a:t>أَنْبِئْهُمْ بِأَسْمَائِهِمْ</a:t>
            </a:r>
            <a:r>
              <a:rPr lang="ar-KW" sz="2400" dirty="0">
                <a:solidFill>
                  <a:srgbClr val="003192"/>
                </a:solidFill>
              </a:rPr>
              <a:t>}.</a:t>
            </a:r>
            <a:endParaRPr lang="en-US" sz="2400" dirty="0">
              <a:solidFill>
                <a:srgbClr val="00319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860" y="2872898"/>
            <a:ext cx="1944216" cy="95410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rgbClr val="FF0000"/>
                </a:solidFill>
              </a:rPr>
              <a:t>الإخفاء</a:t>
            </a:r>
          </a:p>
          <a:p>
            <a:pPr lvl="0" algn="ctr" rtl="0"/>
            <a:r>
              <a:rPr lang="en-US" sz="2800" b="1" dirty="0" err="1" smtClean="0">
                <a:solidFill>
                  <a:srgbClr val="FF0000"/>
                </a:solidFill>
              </a:rPr>
              <a:t>Ikhfa’a</a:t>
            </a:r>
            <a:endParaRPr lang="ar-KW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2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9631" y="1720335"/>
            <a:ext cx="770485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الحروف الفرعية </a:t>
            </a:r>
            <a:r>
              <a:rPr lang="en-US" sz="4000" b="1" dirty="0" smtClean="0">
                <a:solidFill>
                  <a:srgbClr val="FFFF00"/>
                </a:solidFill>
              </a:rPr>
              <a:t>The Secondary Letters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4136" y="2735902"/>
            <a:ext cx="6552728" cy="34470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r" rtl="1"/>
            <a:r>
              <a:rPr lang="ar-KW" sz="3200" b="1" dirty="0">
                <a:solidFill>
                  <a:srgbClr val="003192"/>
                </a:solidFill>
              </a:rPr>
              <a:t>الهمزة الْمُسَهَّلَة</a:t>
            </a:r>
            <a:r>
              <a:rPr lang="ar-KW" sz="3200" dirty="0">
                <a:solidFill>
                  <a:srgbClr val="003192"/>
                </a:solidFill>
              </a:rPr>
              <a:t> بَيْنَ </a:t>
            </a:r>
            <a:r>
              <a:rPr lang="ar-KW" sz="3200" dirty="0" smtClean="0">
                <a:solidFill>
                  <a:srgbClr val="003192"/>
                </a:solidFill>
              </a:rPr>
              <a:t>بَينَ </a:t>
            </a:r>
            <a:r>
              <a:rPr lang="en-US" sz="3200" b="1" dirty="0" err="1" smtClean="0">
                <a:solidFill>
                  <a:srgbClr val="003192"/>
                </a:solidFill>
              </a:rPr>
              <a:t>Hamza</a:t>
            </a:r>
            <a:r>
              <a:rPr lang="en-US" sz="3200" b="1" dirty="0" smtClean="0">
                <a:solidFill>
                  <a:srgbClr val="003192"/>
                </a:solidFill>
              </a:rPr>
              <a:t> with </a:t>
            </a:r>
            <a:r>
              <a:rPr lang="en-US" sz="3200" b="1" dirty="0" err="1" smtClean="0">
                <a:solidFill>
                  <a:srgbClr val="003192"/>
                </a:solidFill>
              </a:rPr>
              <a:t>Tashel</a:t>
            </a:r>
            <a:endParaRPr lang="ar-KW" sz="3200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dirty="0" smtClean="0">
                <a:solidFill>
                  <a:srgbClr val="003192"/>
                </a:solidFill>
              </a:rPr>
              <a:t>لحفص </a:t>
            </a:r>
            <a:r>
              <a:rPr lang="ar-KW" dirty="0">
                <a:solidFill>
                  <a:srgbClr val="003192"/>
                </a:solidFill>
              </a:rPr>
              <a:t>خاصة في </a:t>
            </a:r>
            <a:r>
              <a:rPr lang="ar-KW" dirty="0" smtClean="0">
                <a:solidFill>
                  <a:srgbClr val="003192"/>
                </a:solidFill>
              </a:rPr>
              <a:t>كلمة</a:t>
            </a: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{</a:t>
            </a:r>
            <a:r>
              <a:rPr lang="ar-KW" sz="3200" b="1" dirty="0">
                <a:solidFill>
                  <a:srgbClr val="FF0000"/>
                </a:solidFill>
              </a:rPr>
              <a:t>أَأَعْجَمِيٌّ</a:t>
            </a:r>
            <a:r>
              <a:rPr lang="ar-KW" sz="3200" dirty="0" smtClean="0">
                <a:solidFill>
                  <a:srgbClr val="003192"/>
                </a:solidFill>
              </a:rPr>
              <a:t>}</a:t>
            </a:r>
          </a:p>
          <a:p>
            <a:pPr lvl="0" algn="ctr" rtl="1"/>
            <a:r>
              <a:rPr lang="ar-KW" dirty="0" smtClean="0">
                <a:solidFill>
                  <a:srgbClr val="003192"/>
                </a:solidFill>
              </a:rPr>
              <a:t>التي </a:t>
            </a:r>
            <a:r>
              <a:rPr lang="ar-KW" dirty="0">
                <a:solidFill>
                  <a:srgbClr val="003192"/>
                </a:solidFill>
              </a:rPr>
              <a:t>ينطق بها بين الهمزة والألف</a:t>
            </a:r>
            <a:r>
              <a:rPr lang="ar-KW" dirty="0" smtClean="0">
                <a:solidFill>
                  <a:srgbClr val="003192"/>
                </a:solidFill>
              </a:rPr>
              <a:t>.</a:t>
            </a:r>
          </a:p>
          <a:p>
            <a:pPr lvl="0" algn="ctr" rtl="1"/>
            <a:endParaRPr lang="en-US" dirty="0">
              <a:solidFill>
                <a:srgbClr val="003192"/>
              </a:solidFill>
            </a:endParaRPr>
          </a:p>
          <a:p>
            <a:pPr lvl="0" algn="ctr" rtl="1"/>
            <a:r>
              <a:rPr lang="ar-KW" sz="3200" b="1" dirty="0">
                <a:solidFill>
                  <a:srgbClr val="003192"/>
                </a:solidFill>
              </a:rPr>
              <a:t>الألف </a:t>
            </a:r>
            <a:r>
              <a:rPr lang="ar-KW" sz="3200" b="1" dirty="0" smtClean="0">
                <a:solidFill>
                  <a:srgbClr val="003192"/>
                </a:solidFill>
              </a:rPr>
              <a:t>الْمُمَالَة       </a:t>
            </a:r>
            <a:r>
              <a:rPr lang="en-US" sz="3200" b="1" dirty="0" err="1">
                <a:solidFill>
                  <a:srgbClr val="003192"/>
                </a:solidFill>
              </a:rPr>
              <a:t>Alef</a:t>
            </a:r>
            <a:r>
              <a:rPr lang="en-US" sz="3200" b="1" dirty="0">
                <a:solidFill>
                  <a:srgbClr val="003192"/>
                </a:solidFill>
              </a:rPr>
              <a:t> with </a:t>
            </a:r>
            <a:r>
              <a:rPr lang="en-US" sz="3200" b="1" dirty="0" err="1" smtClean="0">
                <a:solidFill>
                  <a:srgbClr val="003192"/>
                </a:solidFill>
              </a:rPr>
              <a:t>Emalah</a:t>
            </a:r>
            <a:endParaRPr lang="ar-KW" sz="3200" b="1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dirty="0">
                <a:solidFill>
                  <a:srgbClr val="003192"/>
                </a:solidFill>
              </a:rPr>
              <a:t>لحفص خاصة في كلمة </a:t>
            </a:r>
          </a:p>
          <a:p>
            <a:pPr lvl="0" algn="ctr" rtl="1"/>
            <a:r>
              <a:rPr lang="ar-KW" dirty="0">
                <a:solidFill>
                  <a:srgbClr val="003192"/>
                </a:solidFill>
              </a:rPr>
              <a:t>{</a:t>
            </a:r>
            <a:r>
              <a:rPr lang="ar-KW" sz="3200" b="1" dirty="0">
                <a:solidFill>
                  <a:srgbClr val="FF0000"/>
                </a:solidFill>
              </a:rPr>
              <a:t>مَجْرَاهَا</a:t>
            </a:r>
            <a:r>
              <a:rPr lang="ar-KW" dirty="0">
                <a:solidFill>
                  <a:srgbClr val="003192"/>
                </a:solidFill>
              </a:rPr>
              <a:t>}</a:t>
            </a:r>
          </a:p>
          <a:p>
            <a:pPr lvl="0" algn="ctr" rtl="1"/>
            <a:r>
              <a:rPr lang="ar-KW" dirty="0">
                <a:solidFill>
                  <a:srgbClr val="003192"/>
                </a:solidFill>
              </a:rPr>
              <a:t>أي التي ينطق بها مائلة إلى الياء</a:t>
            </a:r>
            <a:endParaRPr lang="en-US" dirty="0">
              <a:solidFill>
                <a:srgbClr val="00319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264" y="3052124"/>
            <a:ext cx="1944216" cy="1815882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800" b="1" dirty="0" smtClean="0">
                <a:solidFill>
                  <a:srgbClr val="FF0000"/>
                </a:solidFill>
              </a:rPr>
              <a:t>التسهيل والإمالة</a:t>
            </a:r>
          </a:p>
          <a:p>
            <a:pPr lvl="0" algn="ctr" rtl="1"/>
            <a:r>
              <a:rPr lang="en-US" sz="2800" b="1" dirty="0" err="1" smtClean="0">
                <a:solidFill>
                  <a:srgbClr val="FF0000"/>
                </a:solidFill>
              </a:rPr>
              <a:t>Tashel</a:t>
            </a:r>
            <a:r>
              <a:rPr lang="en-US" sz="2800" b="1" dirty="0" smtClean="0">
                <a:solidFill>
                  <a:srgbClr val="FF0000"/>
                </a:solidFill>
              </a:rPr>
              <a:t> &amp; </a:t>
            </a:r>
            <a:r>
              <a:rPr lang="en-US" sz="2800" b="1" dirty="0" err="1" smtClean="0">
                <a:solidFill>
                  <a:srgbClr val="FF0000"/>
                </a:solidFill>
              </a:rPr>
              <a:t>Emalah</a:t>
            </a:r>
            <a:endParaRPr lang="ar-KW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5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9631" y="1720335"/>
            <a:ext cx="770485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الحروف الفرعية </a:t>
            </a:r>
            <a:r>
              <a:rPr lang="en-US" sz="4000" b="1" dirty="0" smtClean="0">
                <a:solidFill>
                  <a:srgbClr val="FFFF00"/>
                </a:solidFill>
              </a:rPr>
              <a:t>The Secondary Letters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5232" y="2769593"/>
            <a:ext cx="7308304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800" b="1" dirty="0">
                <a:solidFill>
                  <a:srgbClr val="003192"/>
                </a:solidFill>
              </a:rPr>
              <a:t>الصاد الْمُشَمَّة صوتَ </a:t>
            </a:r>
            <a:r>
              <a:rPr lang="ar-KW" sz="2800" b="1" dirty="0" smtClean="0">
                <a:solidFill>
                  <a:srgbClr val="003192"/>
                </a:solidFill>
              </a:rPr>
              <a:t>الزَّاي </a:t>
            </a:r>
            <a:r>
              <a:rPr lang="en-US" sz="2800" b="1" dirty="0" smtClean="0">
                <a:solidFill>
                  <a:srgbClr val="003192"/>
                </a:solidFill>
              </a:rPr>
              <a:t>Sad with </a:t>
            </a:r>
            <a:r>
              <a:rPr lang="en-US" sz="2800" b="1" dirty="0" err="1" smtClean="0">
                <a:solidFill>
                  <a:srgbClr val="003192"/>
                </a:solidFill>
              </a:rPr>
              <a:t>Eshmam</a:t>
            </a:r>
            <a:r>
              <a:rPr lang="en-US" sz="2800" b="1" dirty="0" smtClean="0">
                <a:solidFill>
                  <a:srgbClr val="003192"/>
                </a:solidFill>
              </a:rPr>
              <a:t> of </a:t>
            </a:r>
            <a:r>
              <a:rPr lang="en-US" sz="2800" b="1" dirty="0" err="1" smtClean="0">
                <a:solidFill>
                  <a:srgbClr val="003192"/>
                </a:solidFill>
              </a:rPr>
              <a:t>Zay</a:t>
            </a:r>
            <a:endParaRPr lang="ar-KW" sz="2800" b="1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{</a:t>
            </a:r>
            <a:r>
              <a:rPr lang="ar-KW" sz="3200" b="1" dirty="0">
                <a:solidFill>
                  <a:srgbClr val="FF0000"/>
                </a:solidFill>
              </a:rPr>
              <a:t>الصِّرَاط</a:t>
            </a:r>
            <a:r>
              <a:rPr lang="ar-KW" sz="3200" dirty="0">
                <a:solidFill>
                  <a:srgbClr val="003192"/>
                </a:solidFill>
              </a:rPr>
              <a:t>} </a:t>
            </a:r>
            <a:endParaRPr lang="ar-KW" sz="3200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في </a:t>
            </a:r>
            <a:r>
              <a:rPr lang="ar-KW" sz="3200" dirty="0">
                <a:solidFill>
                  <a:srgbClr val="003192"/>
                </a:solidFill>
              </a:rPr>
              <a:t>قراءة </a:t>
            </a:r>
            <a:r>
              <a:rPr lang="ar-KW" sz="3200" dirty="0" smtClean="0">
                <a:solidFill>
                  <a:srgbClr val="003192"/>
                </a:solidFill>
              </a:rPr>
              <a:t>حمزة    </a:t>
            </a:r>
            <a:r>
              <a:rPr lang="en-US" sz="3200" dirty="0" smtClean="0">
                <a:solidFill>
                  <a:srgbClr val="003192"/>
                </a:solidFill>
              </a:rPr>
              <a:t>At </a:t>
            </a:r>
            <a:r>
              <a:rPr lang="en-US" sz="3200" dirty="0" err="1" smtClean="0">
                <a:solidFill>
                  <a:srgbClr val="003192"/>
                </a:solidFill>
              </a:rPr>
              <a:t>Hamza</a:t>
            </a:r>
            <a:r>
              <a:rPr lang="ar-KW" sz="3200" dirty="0" smtClean="0">
                <a:solidFill>
                  <a:srgbClr val="003192"/>
                </a:solidFill>
              </a:rPr>
              <a:t>.</a:t>
            </a:r>
          </a:p>
          <a:p>
            <a:pPr lvl="0" algn="ctr" rtl="1"/>
            <a:endParaRPr lang="en-US" sz="3200" dirty="0">
              <a:solidFill>
                <a:srgbClr val="003192"/>
              </a:solidFill>
            </a:endParaRPr>
          </a:p>
          <a:p>
            <a:pPr algn="r" rtl="1"/>
            <a:r>
              <a:rPr lang="ar-KW" sz="2800" b="1" dirty="0">
                <a:solidFill>
                  <a:srgbClr val="003192"/>
                </a:solidFill>
              </a:rPr>
              <a:t>الياء المشمة صوت </a:t>
            </a:r>
            <a:r>
              <a:rPr lang="ar-KW" sz="2800" b="1" dirty="0" smtClean="0">
                <a:solidFill>
                  <a:srgbClr val="003192"/>
                </a:solidFill>
              </a:rPr>
              <a:t>الواو </a:t>
            </a:r>
            <a:r>
              <a:rPr lang="en-US" sz="2800" b="1" dirty="0" err="1" smtClean="0">
                <a:solidFill>
                  <a:srgbClr val="003192"/>
                </a:solidFill>
              </a:rPr>
              <a:t>Ya’a</a:t>
            </a:r>
            <a:r>
              <a:rPr lang="en-US" sz="2800" b="1" dirty="0" smtClean="0">
                <a:solidFill>
                  <a:srgbClr val="003192"/>
                </a:solidFill>
              </a:rPr>
              <a:t> with </a:t>
            </a:r>
            <a:r>
              <a:rPr lang="en-US" sz="2800" b="1" dirty="0" err="1">
                <a:solidFill>
                  <a:srgbClr val="003192"/>
                </a:solidFill>
              </a:rPr>
              <a:t>Eshmam</a:t>
            </a:r>
            <a:r>
              <a:rPr lang="en-US" sz="2800" b="1" dirty="0">
                <a:solidFill>
                  <a:srgbClr val="003192"/>
                </a:solidFill>
              </a:rPr>
              <a:t> of </a:t>
            </a:r>
            <a:r>
              <a:rPr lang="en-US" sz="2800" b="1" dirty="0" err="1" smtClean="0">
                <a:solidFill>
                  <a:srgbClr val="003192"/>
                </a:solidFill>
              </a:rPr>
              <a:t>Waw</a:t>
            </a:r>
            <a:endParaRPr lang="ar-KW" sz="2800" b="1" dirty="0">
              <a:solidFill>
                <a:srgbClr val="003192"/>
              </a:solidFill>
            </a:endParaRP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{</a:t>
            </a:r>
            <a:r>
              <a:rPr lang="ar-KW" sz="3200" b="1" dirty="0">
                <a:solidFill>
                  <a:srgbClr val="FF0000"/>
                </a:solidFill>
              </a:rPr>
              <a:t>قِيلَ</a:t>
            </a:r>
            <a:r>
              <a:rPr lang="ar-KW" sz="3200" dirty="0">
                <a:solidFill>
                  <a:srgbClr val="003192"/>
                </a:solidFill>
              </a:rPr>
              <a:t>} </a:t>
            </a:r>
            <a:endParaRPr lang="ar-KW" sz="3200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في </a:t>
            </a:r>
            <a:r>
              <a:rPr lang="ar-KW" sz="3200" dirty="0">
                <a:solidFill>
                  <a:srgbClr val="003192"/>
                </a:solidFill>
              </a:rPr>
              <a:t>قراءة الكسائي </a:t>
            </a:r>
            <a:r>
              <a:rPr lang="ar-KW" sz="3200" dirty="0" smtClean="0">
                <a:solidFill>
                  <a:srgbClr val="003192"/>
                </a:solidFill>
              </a:rPr>
              <a:t>وهشام </a:t>
            </a:r>
            <a:r>
              <a:rPr lang="en-US" sz="3200" dirty="0" smtClean="0">
                <a:solidFill>
                  <a:srgbClr val="003192"/>
                </a:solidFill>
              </a:rPr>
              <a:t>At </a:t>
            </a:r>
            <a:r>
              <a:rPr lang="en-US" sz="3200" dirty="0" err="1" smtClean="0">
                <a:solidFill>
                  <a:srgbClr val="003192"/>
                </a:solidFill>
              </a:rPr>
              <a:t>Alkesa’ey</a:t>
            </a:r>
            <a:r>
              <a:rPr lang="en-US" sz="3200" dirty="0" smtClean="0">
                <a:solidFill>
                  <a:srgbClr val="003192"/>
                </a:solidFill>
              </a:rPr>
              <a:t> &amp; </a:t>
            </a:r>
            <a:r>
              <a:rPr lang="en-US" sz="3200" dirty="0" err="1" smtClean="0">
                <a:solidFill>
                  <a:srgbClr val="003192"/>
                </a:solidFill>
              </a:rPr>
              <a:t>Hesham</a:t>
            </a:r>
            <a:endParaRPr lang="en-US" sz="3200" dirty="0">
              <a:solidFill>
                <a:srgbClr val="00319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112" y="3005958"/>
            <a:ext cx="1944216" cy="95410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800" b="1" dirty="0" smtClean="0">
                <a:solidFill>
                  <a:srgbClr val="FF0000"/>
                </a:solidFill>
              </a:rPr>
              <a:t>الإشمام</a:t>
            </a:r>
          </a:p>
          <a:p>
            <a:pPr lvl="0" algn="ctr" rtl="1"/>
            <a:r>
              <a:rPr lang="en-US" sz="2800" b="1" dirty="0" err="1" smtClean="0">
                <a:solidFill>
                  <a:srgbClr val="FF0000"/>
                </a:solidFill>
              </a:rPr>
              <a:t>Eshmam</a:t>
            </a:r>
            <a:endParaRPr lang="ar-KW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9631" y="1720335"/>
            <a:ext cx="770485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الحروف الفرعية </a:t>
            </a:r>
            <a:r>
              <a:rPr lang="en-US" sz="4000" b="1" dirty="0" smtClean="0">
                <a:solidFill>
                  <a:srgbClr val="FFFF00"/>
                </a:solidFill>
              </a:rPr>
              <a:t>The Secondary Letters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047565" y="3334310"/>
            <a:ext cx="184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047565" y="3334310"/>
            <a:ext cx="184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5087" y="5326574"/>
            <a:ext cx="730830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>
                <a:solidFill>
                  <a:srgbClr val="003192"/>
                </a:solidFill>
              </a:rPr>
              <a:t>الصاد الْمُشَمَّة صوتَ </a:t>
            </a:r>
            <a:r>
              <a:rPr lang="ar-KW" sz="2400" b="1" dirty="0" smtClean="0">
                <a:solidFill>
                  <a:srgbClr val="003192"/>
                </a:solidFill>
              </a:rPr>
              <a:t>الزَّاي </a:t>
            </a:r>
            <a:r>
              <a:rPr lang="en-US" sz="2400" b="1" dirty="0" smtClean="0">
                <a:solidFill>
                  <a:srgbClr val="003192"/>
                </a:solidFill>
              </a:rPr>
              <a:t>Sad with </a:t>
            </a:r>
            <a:r>
              <a:rPr lang="en-US" sz="2400" b="1" dirty="0" err="1" smtClean="0">
                <a:solidFill>
                  <a:srgbClr val="003192"/>
                </a:solidFill>
              </a:rPr>
              <a:t>Eshmam</a:t>
            </a:r>
            <a:r>
              <a:rPr lang="en-US" sz="2400" b="1" dirty="0" smtClean="0">
                <a:solidFill>
                  <a:srgbClr val="003192"/>
                </a:solidFill>
              </a:rPr>
              <a:t> of </a:t>
            </a:r>
            <a:r>
              <a:rPr lang="en-US" sz="2400" b="1" dirty="0" err="1" smtClean="0">
                <a:solidFill>
                  <a:srgbClr val="003192"/>
                </a:solidFill>
              </a:rPr>
              <a:t>Zay</a:t>
            </a:r>
            <a:endParaRPr lang="ar-KW" sz="2400" b="1" dirty="0" smtClean="0">
              <a:solidFill>
                <a:srgbClr val="003192"/>
              </a:solidFill>
            </a:endParaRPr>
          </a:p>
          <a:p>
            <a:pPr algn="r" rtl="1"/>
            <a:r>
              <a:rPr lang="ar-KW" sz="2400" b="1" dirty="0" smtClean="0">
                <a:solidFill>
                  <a:srgbClr val="003192"/>
                </a:solidFill>
              </a:rPr>
              <a:t>الياء </a:t>
            </a:r>
            <a:r>
              <a:rPr lang="ar-KW" sz="2400" b="1" dirty="0">
                <a:solidFill>
                  <a:srgbClr val="003192"/>
                </a:solidFill>
              </a:rPr>
              <a:t>المشمة صوت </a:t>
            </a:r>
            <a:r>
              <a:rPr lang="ar-KW" sz="2400" b="1" dirty="0" smtClean="0">
                <a:solidFill>
                  <a:srgbClr val="003192"/>
                </a:solidFill>
              </a:rPr>
              <a:t>الواو </a:t>
            </a:r>
            <a:r>
              <a:rPr lang="en-US" sz="2400" b="1" dirty="0" err="1" smtClean="0">
                <a:solidFill>
                  <a:srgbClr val="003192"/>
                </a:solidFill>
              </a:rPr>
              <a:t>Ya’a</a:t>
            </a:r>
            <a:r>
              <a:rPr lang="en-US" sz="2400" b="1" dirty="0" smtClean="0">
                <a:solidFill>
                  <a:srgbClr val="003192"/>
                </a:solidFill>
              </a:rPr>
              <a:t> with </a:t>
            </a:r>
            <a:r>
              <a:rPr lang="en-US" sz="2400" b="1" dirty="0" err="1">
                <a:solidFill>
                  <a:srgbClr val="003192"/>
                </a:solidFill>
              </a:rPr>
              <a:t>Eshmam</a:t>
            </a:r>
            <a:r>
              <a:rPr lang="en-US" sz="2400" b="1" dirty="0">
                <a:solidFill>
                  <a:srgbClr val="003192"/>
                </a:solidFill>
              </a:rPr>
              <a:t> of </a:t>
            </a:r>
            <a:r>
              <a:rPr lang="en-US" sz="2400" b="1" dirty="0" err="1" smtClean="0">
                <a:solidFill>
                  <a:srgbClr val="003192"/>
                </a:solidFill>
              </a:rPr>
              <a:t>Waw</a:t>
            </a:r>
            <a:endParaRPr lang="ar-KW" sz="2400" b="1" dirty="0">
              <a:solidFill>
                <a:srgbClr val="00319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734" y="5334697"/>
            <a:ext cx="1705352" cy="83099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 smtClean="0">
                <a:solidFill>
                  <a:srgbClr val="FF0000"/>
                </a:solidFill>
              </a:rPr>
              <a:t>الإشمام</a:t>
            </a:r>
          </a:p>
          <a:p>
            <a:pPr lvl="0" algn="ctr" rtl="1"/>
            <a:r>
              <a:rPr lang="en-US" sz="2400" b="1" dirty="0" err="1" smtClean="0">
                <a:solidFill>
                  <a:srgbClr val="FF0000"/>
                </a:solidFill>
              </a:rPr>
              <a:t>Eshmam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7743" y="4357932"/>
            <a:ext cx="604444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r" rtl="1"/>
            <a:r>
              <a:rPr lang="ar-KW" sz="2400" b="1" dirty="0">
                <a:solidFill>
                  <a:srgbClr val="003192"/>
                </a:solidFill>
              </a:rPr>
              <a:t>الهمزة الْمُسَهَّلَة</a:t>
            </a:r>
            <a:r>
              <a:rPr lang="ar-KW" sz="2400" dirty="0">
                <a:solidFill>
                  <a:srgbClr val="003192"/>
                </a:solidFill>
              </a:rPr>
              <a:t> بَيْنَ </a:t>
            </a:r>
            <a:r>
              <a:rPr lang="ar-KW" sz="2400" dirty="0" smtClean="0">
                <a:solidFill>
                  <a:srgbClr val="003192"/>
                </a:solidFill>
              </a:rPr>
              <a:t>بَينَ </a:t>
            </a:r>
            <a:r>
              <a:rPr lang="en-US" sz="2400" b="1" dirty="0" err="1" smtClean="0">
                <a:solidFill>
                  <a:srgbClr val="003192"/>
                </a:solidFill>
              </a:rPr>
              <a:t>Hamza</a:t>
            </a:r>
            <a:r>
              <a:rPr lang="en-US" sz="2400" b="1" dirty="0" smtClean="0">
                <a:solidFill>
                  <a:srgbClr val="003192"/>
                </a:solidFill>
              </a:rPr>
              <a:t> with </a:t>
            </a:r>
            <a:r>
              <a:rPr lang="en-US" sz="2400" b="1" dirty="0" err="1" smtClean="0">
                <a:solidFill>
                  <a:srgbClr val="003192"/>
                </a:solidFill>
              </a:rPr>
              <a:t>Tashel</a:t>
            </a:r>
            <a:endParaRPr lang="ar-KW" sz="2400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sz="2400" b="1" dirty="0" smtClean="0">
                <a:solidFill>
                  <a:srgbClr val="003192"/>
                </a:solidFill>
              </a:rPr>
              <a:t>الألف الْمُمَالَة       </a:t>
            </a:r>
            <a:r>
              <a:rPr lang="en-US" sz="2400" b="1" dirty="0" err="1">
                <a:solidFill>
                  <a:srgbClr val="003192"/>
                </a:solidFill>
              </a:rPr>
              <a:t>Alef</a:t>
            </a:r>
            <a:r>
              <a:rPr lang="en-US" sz="2400" b="1" dirty="0">
                <a:solidFill>
                  <a:srgbClr val="003192"/>
                </a:solidFill>
              </a:rPr>
              <a:t> with </a:t>
            </a:r>
            <a:r>
              <a:rPr lang="en-US" sz="2400" b="1" dirty="0" err="1" smtClean="0">
                <a:solidFill>
                  <a:srgbClr val="003192"/>
                </a:solidFill>
              </a:rPr>
              <a:t>Emalah</a:t>
            </a:r>
            <a:endParaRPr lang="ar-KW" sz="2400" b="1" dirty="0" smtClean="0">
              <a:solidFill>
                <a:srgbClr val="00319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749" y="4366054"/>
            <a:ext cx="2808312" cy="83099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 smtClean="0">
                <a:solidFill>
                  <a:srgbClr val="FF0000"/>
                </a:solidFill>
              </a:rPr>
              <a:t>التسهيل والإمالة</a:t>
            </a:r>
          </a:p>
          <a:p>
            <a:pPr lvl="0" algn="ctr" rtl="1"/>
            <a:r>
              <a:rPr lang="en-US" sz="2400" b="1" dirty="0" err="1" smtClean="0">
                <a:solidFill>
                  <a:srgbClr val="FF0000"/>
                </a:solidFill>
              </a:rPr>
              <a:t>Tashel</a:t>
            </a:r>
            <a:r>
              <a:rPr lang="en-US" sz="2400" b="1" dirty="0" smtClean="0">
                <a:solidFill>
                  <a:srgbClr val="FF0000"/>
                </a:solidFill>
              </a:rPr>
              <a:t> &amp; </a:t>
            </a:r>
            <a:r>
              <a:rPr lang="en-US" sz="2400" b="1" dirty="0" err="1" smtClean="0">
                <a:solidFill>
                  <a:srgbClr val="FF0000"/>
                </a:solidFill>
              </a:rPr>
              <a:t>Emalah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5815" y="3493181"/>
            <a:ext cx="604867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>
                <a:solidFill>
                  <a:srgbClr val="003192"/>
                </a:solidFill>
              </a:rPr>
              <a:t>النون </a:t>
            </a:r>
            <a:r>
              <a:rPr lang="ar-KW" sz="2400" b="1" dirty="0" smtClean="0">
                <a:solidFill>
                  <a:srgbClr val="003192"/>
                </a:solidFill>
              </a:rPr>
              <a:t>المخفاة &amp; الميم المخفاة</a:t>
            </a:r>
          </a:p>
          <a:p>
            <a:pPr lvl="0" algn="ctr" rtl="1"/>
            <a:r>
              <a:rPr lang="en-US" sz="2400" b="1" dirty="0" smtClean="0">
                <a:solidFill>
                  <a:srgbClr val="003192"/>
                </a:solidFill>
              </a:rPr>
              <a:t>Non &amp; </a:t>
            </a:r>
            <a:r>
              <a:rPr lang="en-US" sz="2400" b="1" dirty="0" err="1" smtClean="0">
                <a:solidFill>
                  <a:srgbClr val="003192"/>
                </a:solidFill>
              </a:rPr>
              <a:t>Mem</a:t>
            </a:r>
            <a:r>
              <a:rPr lang="en-US" sz="2400" b="1" dirty="0" smtClean="0">
                <a:solidFill>
                  <a:srgbClr val="003192"/>
                </a:solidFill>
              </a:rPr>
              <a:t> with </a:t>
            </a:r>
            <a:r>
              <a:rPr lang="en-US" sz="2400" b="1" dirty="0" err="1" smtClean="0">
                <a:solidFill>
                  <a:srgbClr val="003192"/>
                </a:solidFill>
              </a:rPr>
              <a:t>Ikhfa’a</a:t>
            </a:r>
            <a:endParaRPr lang="ar-KW" sz="2400" b="1" dirty="0">
              <a:solidFill>
                <a:srgbClr val="00319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43" y="3431696"/>
            <a:ext cx="1944216" cy="83099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 smtClean="0">
                <a:solidFill>
                  <a:srgbClr val="FF0000"/>
                </a:solidFill>
              </a:rPr>
              <a:t>الإخفاء</a:t>
            </a:r>
          </a:p>
          <a:p>
            <a:pPr lvl="0" algn="ctr" rtl="1"/>
            <a:r>
              <a:rPr lang="en-US" sz="2400" b="1" dirty="0" err="1" smtClean="0">
                <a:solidFill>
                  <a:srgbClr val="FF0000"/>
                </a:solidFill>
              </a:rPr>
              <a:t>Ikhfa’a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9751" y="2605875"/>
            <a:ext cx="662473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>
                <a:solidFill>
                  <a:srgbClr val="003192"/>
                </a:solidFill>
              </a:rPr>
              <a:t>الألف </a:t>
            </a:r>
            <a:r>
              <a:rPr lang="ar-KW" sz="2400" b="1" dirty="0" smtClean="0">
                <a:solidFill>
                  <a:srgbClr val="003192"/>
                </a:solidFill>
              </a:rPr>
              <a:t>المفخمة       </a:t>
            </a:r>
            <a:r>
              <a:rPr lang="en-US" sz="2400" b="1" dirty="0" err="1" smtClean="0">
                <a:solidFill>
                  <a:srgbClr val="003192"/>
                </a:solidFill>
              </a:rPr>
              <a:t>Alef</a:t>
            </a:r>
            <a:r>
              <a:rPr lang="en-US" sz="2400" b="1" dirty="0" smtClean="0">
                <a:solidFill>
                  <a:srgbClr val="003192"/>
                </a:solidFill>
              </a:rPr>
              <a:t> with </a:t>
            </a:r>
            <a:r>
              <a:rPr lang="en-US" sz="2400" b="1" dirty="0" err="1" smtClean="0">
                <a:solidFill>
                  <a:srgbClr val="003192"/>
                </a:solidFill>
              </a:rPr>
              <a:t>Tafkhem</a:t>
            </a:r>
            <a:r>
              <a:rPr lang="ar-KW" sz="2400" dirty="0" smtClean="0">
                <a:solidFill>
                  <a:srgbClr val="003192"/>
                </a:solidFill>
              </a:rPr>
              <a:t>   </a:t>
            </a:r>
          </a:p>
          <a:p>
            <a:pPr lvl="0" algn="ctr" rtl="1"/>
            <a:r>
              <a:rPr lang="ar-KW" sz="2400" b="1" dirty="0" smtClean="0">
                <a:solidFill>
                  <a:srgbClr val="003192"/>
                </a:solidFill>
              </a:rPr>
              <a:t>اللام المفخمة</a:t>
            </a:r>
            <a:r>
              <a:rPr lang="ar-KW" sz="2400" dirty="0" smtClean="0">
                <a:solidFill>
                  <a:srgbClr val="003192"/>
                </a:solidFill>
              </a:rPr>
              <a:t>      </a:t>
            </a:r>
            <a:r>
              <a:rPr lang="en-US" sz="2400" b="1" dirty="0" smtClean="0">
                <a:solidFill>
                  <a:srgbClr val="003192"/>
                </a:solidFill>
              </a:rPr>
              <a:t>Lam with </a:t>
            </a:r>
            <a:r>
              <a:rPr lang="en-US" sz="2400" b="1" dirty="0" err="1">
                <a:solidFill>
                  <a:srgbClr val="003192"/>
                </a:solidFill>
              </a:rPr>
              <a:t>Tafkhem</a:t>
            </a:r>
            <a:r>
              <a:rPr lang="ar-KW" sz="2400" dirty="0">
                <a:solidFill>
                  <a:srgbClr val="003192"/>
                </a:solidFill>
              </a:rPr>
              <a:t> </a:t>
            </a:r>
            <a:endParaRPr lang="ar-KW" sz="2400" dirty="0" smtClean="0">
              <a:solidFill>
                <a:srgbClr val="00319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9218" y="2495191"/>
            <a:ext cx="1944216" cy="83099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 smtClean="0">
                <a:solidFill>
                  <a:srgbClr val="FF0000"/>
                </a:solidFill>
              </a:rPr>
              <a:t>التفخيم</a:t>
            </a:r>
          </a:p>
          <a:p>
            <a:pPr lvl="0" algn="ctr" rtl="1"/>
            <a:r>
              <a:rPr lang="en-US" sz="2400" b="1" dirty="0" err="1" smtClean="0">
                <a:solidFill>
                  <a:srgbClr val="FF0000"/>
                </a:solidFill>
              </a:rPr>
              <a:t>Tafkhem</a:t>
            </a:r>
            <a:endParaRPr lang="ar-KW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C:\Users\HP\Desktop\صور مخارج الحروف والصفات\post-39387-1296034014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48" y="2924484"/>
            <a:ext cx="6130190" cy="326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12961" y="1886435"/>
            <a:ext cx="6624736" cy="646331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 smtClean="0">
                <a:solidFill>
                  <a:srgbClr val="FFFF00"/>
                </a:solidFill>
              </a:rPr>
              <a:t>أقسام المخارج </a:t>
            </a:r>
            <a:r>
              <a:rPr lang="en-US" sz="3600" b="1" dirty="0" smtClean="0">
                <a:solidFill>
                  <a:srgbClr val="FFFF00"/>
                </a:solidFill>
              </a:rPr>
              <a:t>Divisions of </a:t>
            </a:r>
            <a:r>
              <a:rPr lang="en-US" sz="3600" b="1" dirty="0" err="1" smtClean="0">
                <a:solidFill>
                  <a:srgbClr val="FFFF00"/>
                </a:solidFill>
              </a:rPr>
              <a:t>Makharij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1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2961" y="1886435"/>
            <a:ext cx="6624736" cy="646331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 smtClean="0">
                <a:solidFill>
                  <a:srgbClr val="FFFF00"/>
                </a:solidFill>
              </a:rPr>
              <a:t>أقسام المخارج </a:t>
            </a:r>
            <a:r>
              <a:rPr lang="en-US" sz="3600" b="1" dirty="0" smtClean="0">
                <a:solidFill>
                  <a:srgbClr val="FFFF00"/>
                </a:solidFill>
              </a:rPr>
              <a:t>Divisions of </a:t>
            </a:r>
            <a:r>
              <a:rPr lang="en-US" sz="3600" b="1" dirty="0" err="1" smtClean="0">
                <a:solidFill>
                  <a:srgbClr val="FFFF00"/>
                </a:solidFill>
              </a:rPr>
              <a:t>Makharij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9" name="Picture 2" descr="C:\Users\HP\Desktop\صور مخارج الحروف والصفات\points1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17" y="2815975"/>
            <a:ext cx="6649216" cy="347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42605" y="3269080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 smtClean="0">
                <a:solidFill>
                  <a:srgbClr val="FF0000"/>
                </a:solidFill>
              </a:rPr>
              <a:t>اللسان      </a:t>
            </a:r>
            <a:r>
              <a:rPr lang="en-US" sz="2800" b="1" dirty="0" smtClean="0">
                <a:solidFill>
                  <a:srgbClr val="FF0000"/>
                </a:solidFill>
              </a:rPr>
              <a:t>The Tongue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2605" y="4365596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 smtClean="0">
                <a:solidFill>
                  <a:srgbClr val="FF0000"/>
                </a:solidFill>
              </a:rPr>
              <a:t>الحلق       </a:t>
            </a:r>
            <a:r>
              <a:rPr lang="en-US" sz="2800" b="1" dirty="0" smtClean="0">
                <a:solidFill>
                  <a:srgbClr val="FF0000"/>
                </a:solidFill>
              </a:rPr>
              <a:t>The Throat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1933" y="4993859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 smtClean="0">
                <a:solidFill>
                  <a:srgbClr val="FF0000"/>
                </a:solidFill>
              </a:rPr>
              <a:t>الشفتان      </a:t>
            </a:r>
            <a:r>
              <a:rPr lang="en-US" sz="2800" b="1" dirty="0" smtClean="0">
                <a:solidFill>
                  <a:srgbClr val="FF0000"/>
                </a:solidFill>
              </a:rPr>
              <a:t>The Lips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4289" y="3941921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 smtClean="0">
                <a:solidFill>
                  <a:srgbClr val="FF0000"/>
                </a:solidFill>
              </a:rPr>
              <a:t>الجوف        </a:t>
            </a:r>
            <a:r>
              <a:rPr lang="en-US" sz="2800" b="1" dirty="0" smtClean="0">
                <a:solidFill>
                  <a:srgbClr val="FF0000"/>
                </a:solidFill>
              </a:rPr>
              <a:t>Al </a:t>
            </a:r>
            <a:r>
              <a:rPr lang="en-US" sz="2800" b="1" dirty="0" err="1" smtClean="0">
                <a:solidFill>
                  <a:srgbClr val="FF0000"/>
                </a:solidFill>
              </a:rPr>
              <a:t>Jawf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821" y="2889983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 smtClean="0">
                <a:solidFill>
                  <a:srgbClr val="FF0000"/>
                </a:solidFill>
              </a:rPr>
              <a:t>الخيشوم      </a:t>
            </a:r>
            <a:r>
              <a:rPr lang="en-US" sz="2800" b="1" dirty="0" smtClean="0">
                <a:solidFill>
                  <a:srgbClr val="FF0000"/>
                </a:solidFill>
              </a:rPr>
              <a:t>The Nose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5252" y="2583954"/>
            <a:ext cx="309634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600" b="1" dirty="0" smtClean="0">
                <a:solidFill>
                  <a:srgbClr val="FFFF00"/>
                </a:solidFill>
              </a:rPr>
              <a:t>عامة </a:t>
            </a:r>
            <a:r>
              <a:rPr lang="en-US" sz="3200" b="1" dirty="0" smtClean="0">
                <a:solidFill>
                  <a:srgbClr val="FFFF00"/>
                </a:solidFill>
              </a:rPr>
              <a:t>General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8748" y="2583954"/>
            <a:ext cx="309634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600" b="1" dirty="0" smtClean="0">
                <a:solidFill>
                  <a:srgbClr val="FFFF00"/>
                </a:solidFill>
              </a:rPr>
              <a:t>خاصة </a:t>
            </a:r>
            <a:r>
              <a:rPr lang="en-US" sz="3200" b="1" dirty="0" smtClean="0">
                <a:solidFill>
                  <a:srgbClr val="FFFF00"/>
                </a:solidFill>
              </a:rPr>
              <a:t>Particular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4420" y="3300219"/>
            <a:ext cx="357119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200" b="1" dirty="0" smtClean="0">
                <a:solidFill>
                  <a:srgbClr val="FF0000"/>
                </a:solidFill>
              </a:rPr>
              <a:t>الجوف    </a:t>
            </a:r>
            <a:r>
              <a:rPr lang="en-US" sz="3200" b="1" dirty="0" smtClean="0">
                <a:solidFill>
                  <a:srgbClr val="FF0000"/>
                </a:solidFill>
              </a:rPr>
              <a:t>Al </a:t>
            </a:r>
            <a:r>
              <a:rPr lang="en-US" sz="3200" b="1" dirty="0" err="1" smtClean="0">
                <a:solidFill>
                  <a:srgbClr val="FF0000"/>
                </a:solidFill>
              </a:rPr>
              <a:t>Jawf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4420" y="3977712"/>
            <a:ext cx="360189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200" b="1" dirty="0" smtClean="0">
                <a:solidFill>
                  <a:srgbClr val="FF0000"/>
                </a:solidFill>
              </a:rPr>
              <a:t>الحلق </a:t>
            </a:r>
            <a:r>
              <a:rPr lang="en-US" sz="3200" b="1" dirty="0" smtClean="0">
                <a:solidFill>
                  <a:srgbClr val="FF0000"/>
                </a:solidFill>
              </a:rPr>
              <a:t>The Throat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5211" y="4645306"/>
            <a:ext cx="3600401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200" b="1" dirty="0" smtClean="0">
                <a:solidFill>
                  <a:srgbClr val="FF0000"/>
                </a:solidFill>
              </a:rPr>
              <a:t>اللسان  </a:t>
            </a:r>
            <a:r>
              <a:rPr lang="en-US" sz="3200" b="1" dirty="0" smtClean="0">
                <a:solidFill>
                  <a:srgbClr val="FF0000"/>
                </a:solidFill>
              </a:rPr>
              <a:t>The Tongue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5211" y="5322799"/>
            <a:ext cx="3600401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200" b="1" dirty="0" smtClean="0">
                <a:solidFill>
                  <a:srgbClr val="FF0000"/>
                </a:solidFill>
              </a:rPr>
              <a:t>الشفتان   </a:t>
            </a:r>
            <a:r>
              <a:rPr lang="en-US" sz="3200" b="1" dirty="0" smtClean="0">
                <a:solidFill>
                  <a:srgbClr val="FF0000"/>
                </a:solidFill>
              </a:rPr>
              <a:t>The Lips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5211" y="5981361"/>
            <a:ext cx="3600401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200" b="1" dirty="0" smtClean="0">
                <a:solidFill>
                  <a:srgbClr val="FF0000"/>
                </a:solidFill>
              </a:rPr>
              <a:t>الخيشوم   </a:t>
            </a:r>
            <a:r>
              <a:rPr lang="en-US" sz="3200" b="1" dirty="0" smtClean="0">
                <a:solidFill>
                  <a:srgbClr val="FF0000"/>
                </a:solidFill>
              </a:rPr>
              <a:t>The Nose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732" y="3378964"/>
            <a:ext cx="38884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2400" b="1" dirty="0" smtClean="0">
                <a:solidFill>
                  <a:srgbClr val="FF0000"/>
                </a:solidFill>
              </a:rPr>
              <a:t>مخرج واحد </a:t>
            </a:r>
            <a:r>
              <a:rPr lang="en-US" sz="2400" b="1" dirty="0" smtClean="0">
                <a:solidFill>
                  <a:srgbClr val="FF0000"/>
                </a:solidFill>
              </a:rPr>
              <a:t>One </a:t>
            </a:r>
            <a:r>
              <a:rPr lang="en-US" sz="2400" b="1" dirty="0" err="1" smtClean="0">
                <a:solidFill>
                  <a:srgbClr val="FF0000"/>
                </a:solidFill>
              </a:rPr>
              <a:t>Makhraj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732" y="4047979"/>
            <a:ext cx="38884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2400" b="1" dirty="0" smtClean="0">
                <a:solidFill>
                  <a:srgbClr val="FF0000"/>
                </a:solidFill>
              </a:rPr>
              <a:t>3 مخارج  </a:t>
            </a:r>
            <a:r>
              <a:rPr lang="en-US" sz="2400" b="1" dirty="0" smtClean="0">
                <a:solidFill>
                  <a:srgbClr val="FF0000"/>
                </a:solidFill>
              </a:rPr>
              <a:t>3 </a:t>
            </a:r>
            <a:r>
              <a:rPr lang="en-US" sz="2400" b="1" dirty="0" err="1" smtClean="0">
                <a:solidFill>
                  <a:srgbClr val="FF0000"/>
                </a:solidFill>
              </a:rPr>
              <a:t>Makhraj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732" y="4743215"/>
            <a:ext cx="38884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2400" b="1" dirty="0" smtClean="0">
                <a:solidFill>
                  <a:srgbClr val="FF0000"/>
                </a:solidFill>
              </a:rPr>
              <a:t>10 مخارج </a:t>
            </a:r>
            <a:r>
              <a:rPr lang="en-US" sz="2400" b="1" dirty="0" smtClean="0">
                <a:solidFill>
                  <a:srgbClr val="FF0000"/>
                </a:solidFill>
              </a:rPr>
              <a:t>10 </a:t>
            </a:r>
            <a:r>
              <a:rPr lang="en-US" sz="2400" b="1" dirty="0" err="1" smtClean="0">
                <a:solidFill>
                  <a:srgbClr val="FF0000"/>
                </a:solidFill>
              </a:rPr>
              <a:t>Makhraj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732" y="5454621"/>
            <a:ext cx="38884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2400" b="1" dirty="0" smtClean="0">
                <a:solidFill>
                  <a:srgbClr val="FF0000"/>
                </a:solidFill>
              </a:rPr>
              <a:t>مخرجان </a:t>
            </a:r>
            <a:r>
              <a:rPr lang="en-US" sz="2400" b="1" dirty="0" smtClean="0">
                <a:solidFill>
                  <a:srgbClr val="FF0000"/>
                </a:solidFill>
              </a:rPr>
              <a:t>2Makhraj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732" y="6094019"/>
            <a:ext cx="38884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2400" b="1" dirty="0" smtClean="0">
                <a:solidFill>
                  <a:srgbClr val="FF0000"/>
                </a:solidFill>
              </a:rPr>
              <a:t>مخرج واحد </a:t>
            </a:r>
            <a:r>
              <a:rPr lang="en-US" sz="2400" b="1" dirty="0">
                <a:solidFill>
                  <a:srgbClr val="FF0000"/>
                </a:solidFill>
              </a:rPr>
              <a:t>One </a:t>
            </a:r>
            <a:r>
              <a:rPr lang="en-US" sz="2400" b="1" dirty="0" err="1">
                <a:solidFill>
                  <a:srgbClr val="FF0000"/>
                </a:solidFill>
              </a:rPr>
              <a:t>Makhraj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2961" y="1886435"/>
            <a:ext cx="6624736" cy="646331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 smtClean="0">
                <a:solidFill>
                  <a:srgbClr val="FFFF00"/>
                </a:solidFill>
              </a:rPr>
              <a:t>أقسام المخارج </a:t>
            </a:r>
            <a:r>
              <a:rPr lang="en-US" sz="3600" b="1" dirty="0" smtClean="0">
                <a:solidFill>
                  <a:srgbClr val="FFFF00"/>
                </a:solidFill>
              </a:rPr>
              <a:t>Divisions of </a:t>
            </a:r>
            <a:r>
              <a:rPr lang="en-US" sz="3600" b="1" dirty="0" err="1" smtClean="0">
                <a:solidFill>
                  <a:srgbClr val="FFFF00"/>
                </a:solidFill>
              </a:rPr>
              <a:t>Makharij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2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A23FD4-8E45-2C4E-A2B0-7EE5066E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89868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Dr. Ashraf </a:t>
            </a:r>
            <a:r>
              <a:rPr lang="en-US" sz="3200" dirty="0" err="1" smtClean="0">
                <a:solidFill>
                  <a:srgbClr val="FF0000"/>
                </a:solidFill>
              </a:rPr>
              <a:t>Negm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110" y="2214349"/>
            <a:ext cx="2874836" cy="3349323"/>
          </a:xfr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B13A6E-2CC9-B340-8DDB-11587056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F412-AA90-1043-BCB5-FC8396DF0750}" type="datetime1">
              <a:rPr lang="en-CA" smtClean="0"/>
              <a:t>2022-02-25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22DFAB7-4DF7-F140-9E7E-63058FA0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5307" y="1720056"/>
            <a:ext cx="7650051" cy="3843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Ijaza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(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Sanad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) in reciting and teaching the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10 </a:t>
            </a:r>
            <a:r>
              <a:rPr lang="en-US" sz="14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Qera’at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(Readings)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of the Quran from the ways of Al-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Shatibiyah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&amp; AL-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Dorrah</a:t>
            </a:r>
            <a:endParaRPr lang="en-US" sz="14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Diploma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of Human and Islamic knowledge – Islamic studies institute –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Cairo University</a:t>
            </a:r>
            <a:endParaRPr lang="en-US" sz="1400" dirty="0">
              <a:solidFill>
                <a:srgbClr val="FF0000"/>
              </a:solidFill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4 Diplomas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in the Islamic studies – </a:t>
            </a:r>
            <a:r>
              <a:rPr lang="en-US" sz="14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Samaha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Academy</a:t>
            </a:r>
            <a:endParaRPr lang="en-US" sz="1400" dirty="0">
              <a:solidFill>
                <a:srgbClr val="FF0000"/>
              </a:solidFill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Certificate of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Dar-</a:t>
            </a:r>
            <a:r>
              <a:rPr lang="en-US" sz="14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ul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-Quran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(equal to 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Azhar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HS certificate) - Kuwait </a:t>
            </a:r>
            <a:endParaRPr lang="en-US" sz="14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Certificate of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Al-</a:t>
            </a:r>
            <a:r>
              <a:rPr lang="en-US" sz="14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Otrojah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institute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for Quran knowledge - Kuwait </a:t>
            </a:r>
            <a:endParaRPr lang="en-US" sz="1400" b="1" dirty="0" smtClean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Study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of the 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Qera’at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(Readings) at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Institute of </a:t>
            </a:r>
            <a:r>
              <a:rPr lang="en-US" sz="14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Qera’at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- Kuwait  </a:t>
            </a:r>
            <a:endParaRPr lang="en-US" sz="1400" b="1" dirty="0" smtClean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Master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of Pediatrics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– Cairo </a:t>
            </a:r>
            <a:r>
              <a:rPr lang="en-US" sz="1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University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18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years experience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in training and teaching of Islamic </a:t>
            </a:r>
            <a:r>
              <a:rPr lang="en-US" sz="1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knowledge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The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founder and manager of 3 Canadian Islamic educational organizations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: (Al-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Otrojah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for Quran studies), (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Ayaat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Academy corp.), and (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Ayaat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Foundation)</a:t>
            </a:r>
            <a:endParaRPr lang="en-US" sz="1400" dirty="0">
              <a:effectLst/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32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5252" y="2583954"/>
            <a:ext cx="309634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600" b="1" dirty="0" smtClean="0">
                <a:solidFill>
                  <a:srgbClr val="FFFF00"/>
                </a:solidFill>
              </a:rPr>
              <a:t>عامة </a:t>
            </a:r>
            <a:r>
              <a:rPr lang="en-US" sz="3200" b="1" dirty="0" smtClean="0">
                <a:solidFill>
                  <a:srgbClr val="FFFF00"/>
                </a:solidFill>
              </a:rPr>
              <a:t>General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8748" y="2583954"/>
            <a:ext cx="309634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600" b="1" dirty="0" smtClean="0">
                <a:solidFill>
                  <a:srgbClr val="FFFF00"/>
                </a:solidFill>
              </a:rPr>
              <a:t>خاصة </a:t>
            </a:r>
            <a:r>
              <a:rPr lang="en-US" sz="3200" b="1" dirty="0" smtClean="0">
                <a:solidFill>
                  <a:srgbClr val="FFFF00"/>
                </a:solidFill>
              </a:rPr>
              <a:t>Particular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2961" y="1886435"/>
            <a:ext cx="6624736" cy="646331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 smtClean="0">
                <a:solidFill>
                  <a:srgbClr val="FFFF00"/>
                </a:solidFill>
              </a:rPr>
              <a:t>أقسام المخارج </a:t>
            </a:r>
            <a:r>
              <a:rPr lang="en-US" sz="3600" b="1" dirty="0" smtClean="0">
                <a:solidFill>
                  <a:srgbClr val="FFFF00"/>
                </a:solidFill>
              </a:rPr>
              <a:t>Divisions of </a:t>
            </a:r>
            <a:r>
              <a:rPr lang="en-US" sz="3600" b="1" dirty="0" err="1" smtClean="0">
                <a:solidFill>
                  <a:srgbClr val="FFFF00"/>
                </a:solidFill>
              </a:rPr>
              <a:t>Makharij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7886" y="3916195"/>
            <a:ext cx="669674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>
                <a:solidFill>
                  <a:srgbClr val="003300"/>
                </a:solidFill>
              </a:rPr>
              <a:t>مخارجُ الحروفِ سبعةَ عشرْ ... على الذي يختارُه منِ اختبرْ</a:t>
            </a:r>
            <a:endParaRPr lang="en-US" sz="2400" dirty="0">
              <a:solidFill>
                <a:srgbClr val="00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2961" y="3365808"/>
            <a:ext cx="7344816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ابن الجزري والجمهور </a:t>
            </a:r>
            <a:r>
              <a:rPr lang="en-US" sz="2800" b="1" dirty="0" err="1" smtClean="0">
                <a:solidFill>
                  <a:srgbClr val="FFFF00"/>
                </a:solidFill>
              </a:rPr>
              <a:t>Ibn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AlJazri</a:t>
            </a:r>
            <a:r>
              <a:rPr lang="en-US" sz="2800" b="1" dirty="0" smtClean="0">
                <a:solidFill>
                  <a:srgbClr val="FFFF00"/>
                </a:solidFill>
              </a:rPr>
              <a:t> &amp; most of </a:t>
            </a:r>
            <a:r>
              <a:rPr lang="en-US" sz="2800" b="1" dirty="0" err="1" smtClean="0">
                <a:solidFill>
                  <a:srgbClr val="FFFF00"/>
                </a:solidFill>
              </a:rPr>
              <a:t>Scholers</a:t>
            </a:r>
            <a:r>
              <a:rPr lang="ar-KW" sz="28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6817" y="3249374"/>
            <a:ext cx="11336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KW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62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17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62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6897" y="5097831"/>
            <a:ext cx="669674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000" b="1" dirty="0">
                <a:solidFill>
                  <a:srgbClr val="003192"/>
                </a:solidFill>
              </a:rPr>
              <a:t>أَسْقَطَ مخرج الجوف، وفرَّق حروفه </a:t>
            </a:r>
            <a:endParaRPr lang="en-US" sz="2000" b="1" dirty="0">
              <a:solidFill>
                <a:srgbClr val="0031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1998" y="4552145"/>
            <a:ext cx="6287747" cy="46166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FFFF00"/>
                </a:solidFill>
              </a:rPr>
              <a:t>سيبويه والشاطبي    </a:t>
            </a:r>
            <a:r>
              <a:rPr lang="en-US" sz="2400" b="1" dirty="0" err="1" smtClean="0">
                <a:solidFill>
                  <a:srgbClr val="FFFF00"/>
                </a:solidFill>
              </a:rPr>
              <a:t>Sebaweh</a:t>
            </a:r>
            <a:r>
              <a:rPr lang="en-US" sz="2400" b="1" dirty="0" smtClean="0">
                <a:solidFill>
                  <a:srgbClr val="FFFF00"/>
                </a:solidFill>
              </a:rPr>
              <a:t> &amp; Al </a:t>
            </a:r>
            <a:r>
              <a:rPr lang="en-US" sz="2400" b="1" dirty="0" err="1" smtClean="0">
                <a:solidFill>
                  <a:srgbClr val="FFFF00"/>
                </a:solidFill>
              </a:rPr>
              <a:t>Shateby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1777" y="4416547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KW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62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16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62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897" y="6117268"/>
            <a:ext cx="669674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003192"/>
                </a:solidFill>
              </a:rPr>
              <a:t>+ جعل </a:t>
            </a:r>
            <a:r>
              <a:rPr lang="ar-KW" sz="2400" b="1" dirty="0">
                <a:solidFill>
                  <a:srgbClr val="003192"/>
                </a:solidFill>
              </a:rPr>
              <a:t>مخرج اللام والنون والراء مخرجًا واحًدا </a:t>
            </a:r>
            <a:endParaRPr lang="en-US" sz="2400" b="1" dirty="0">
              <a:solidFill>
                <a:srgbClr val="00319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1998" y="5575177"/>
            <a:ext cx="6287747" cy="46166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FFFF00"/>
                </a:solidFill>
              </a:rPr>
              <a:t>الفراء       </a:t>
            </a:r>
            <a:r>
              <a:rPr lang="en-US" sz="2400" b="1" dirty="0" smtClean="0">
                <a:solidFill>
                  <a:srgbClr val="FFFF00"/>
                </a:solidFill>
              </a:rPr>
              <a:t>Al </a:t>
            </a:r>
            <a:r>
              <a:rPr lang="en-US" sz="2400" b="1" dirty="0" err="1" smtClean="0">
                <a:solidFill>
                  <a:srgbClr val="FFFF00"/>
                </a:solidFill>
              </a:rPr>
              <a:t>Fara’a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1776" y="5439579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KW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62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14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62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2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2022-02-25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13847" y="1916832"/>
            <a:ext cx="5606625" cy="298543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First</a:t>
            </a:r>
            <a:r>
              <a:rPr lang="en-US" sz="4400" b="1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en-US" sz="8000" b="1" dirty="0" smtClean="0">
                <a:solidFill>
                  <a:srgbClr val="FFFF00"/>
                </a:solidFill>
              </a:rPr>
              <a:t>Al </a:t>
            </a:r>
            <a:r>
              <a:rPr lang="en-US" sz="8000" b="1" dirty="0" err="1" smtClean="0">
                <a:solidFill>
                  <a:srgbClr val="FFFF00"/>
                </a:solidFill>
              </a:rPr>
              <a:t>Jawf</a:t>
            </a:r>
            <a:endParaRPr lang="en-US" sz="8000" b="1" dirty="0" smtClean="0">
              <a:solidFill>
                <a:srgbClr val="FFFF00"/>
              </a:solidFill>
            </a:endParaRPr>
          </a:p>
          <a:p>
            <a:pPr algn="ctr"/>
            <a:endParaRPr lang="en-US" sz="1600" b="1" dirty="0">
              <a:solidFill>
                <a:srgbClr val="FFFF00"/>
              </a:solidFill>
            </a:endParaRPr>
          </a:p>
          <a:p>
            <a:pPr algn="ctr"/>
            <a:r>
              <a:rPr lang="ar-KW" sz="4800" b="1" dirty="0" smtClean="0">
                <a:solidFill>
                  <a:srgbClr val="FFFF00"/>
                </a:solidFill>
              </a:rPr>
              <a:t>الجوف</a:t>
            </a:r>
            <a:endParaRPr lang="en-US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1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First: Al </a:t>
            </a:r>
            <a:r>
              <a:rPr lang="en-US" sz="3200" b="1" dirty="0" err="1" smtClean="0">
                <a:solidFill>
                  <a:srgbClr val="FFFF00"/>
                </a:solidFill>
              </a:rPr>
              <a:t>Jawf</a:t>
            </a:r>
            <a:r>
              <a:rPr lang="en-US" sz="2000" b="1" dirty="0" smtClean="0">
                <a:solidFill>
                  <a:srgbClr val="FFFF00"/>
                </a:solidFill>
              </a:rPr>
              <a:t>    </a:t>
            </a:r>
            <a:r>
              <a:rPr lang="ar-KW" sz="2800" b="1" dirty="0" smtClean="0">
                <a:solidFill>
                  <a:srgbClr val="FFFF00"/>
                </a:solidFill>
              </a:rPr>
              <a:t>الجوف</a:t>
            </a:r>
            <a:endParaRPr lang="ar-KW" sz="2000" b="1" dirty="0" smtClean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301" y="1547396"/>
            <a:ext cx="6048672" cy="46782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KW" sz="3200" b="1" u="sng" dirty="0">
                <a:solidFill>
                  <a:srgbClr val="003192"/>
                </a:solidFill>
              </a:rPr>
              <a:t>لغة</a:t>
            </a:r>
            <a:r>
              <a:rPr lang="ar-KW" sz="3200" dirty="0">
                <a:solidFill>
                  <a:srgbClr val="003192"/>
                </a:solidFill>
              </a:rPr>
              <a:t>: </a:t>
            </a:r>
            <a:r>
              <a:rPr lang="ar-KW" sz="3200" dirty="0" smtClean="0">
                <a:solidFill>
                  <a:srgbClr val="003192"/>
                </a:solidFill>
              </a:rPr>
              <a:t>الخلاء      </a:t>
            </a:r>
            <a:r>
              <a:rPr lang="en-US" sz="3200" b="1" u="sng" dirty="0">
                <a:solidFill>
                  <a:srgbClr val="003192"/>
                </a:solidFill>
              </a:rPr>
              <a:t>Lexically</a:t>
            </a:r>
            <a:r>
              <a:rPr lang="en-US" sz="3200" dirty="0">
                <a:solidFill>
                  <a:srgbClr val="003192"/>
                </a:solidFill>
              </a:rPr>
              <a:t>: emptiness. </a:t>
            </a:r>
            <a:endParaRPr lang="ar-KW" sz="3200" dirty="0" smtClean="0">
              <a:solidFill>
                <a:srgbClr val="003192"/>
              </a:solidFill>
            </a:endParaRPr>
          </a:p>
          <a:p>
            <a:pPr algn="r" rtl="1">
              <a:lnSpc>
                <a:spcPct val="200000"/>
              </a:lnSpc>
            </a:pPr>
            <a:r>
              <a:rPr lang="ar-KW" sz="3200" b="1" u="sng" dirty="0" smtClean="0">
                <a:solidFill>
                  <a:srgbClr val="003192"/>
                </a:solidFill>
              </a:rPr>
              <a:t>اصطلاحًا</a:t>
            </a:r>
            <a:r>
              <a:rPr lang="ar-KW" sz="3200" dirty="0" smtClean="0">
                <a:solidFill>
                  <a:srgbClr val="003192"/>
                </a:solidFill>
              </a:rPr>
              <a:t>:             </a:t>
            </a:r>
            <a:r>
              <a:rPr lang="en-US" sz="3200" b="1" u="sng" dirty="0">
                <a:solidFill>
                  <a:srgbClr val="003192"/>
                </a:solidFill>
              </a:rPr>
              <a:t>Terminologically</a:t>
            </a:r>
            <a:r>
              <a:rPr lang="en-US" sz="3200" dirty="0">
                <a:solidFill>
                  <a:srgbClr val="003192"/>
                </a:solidFill>
              </a:rPr>
              <a:t>: </a:t>
            </a:r>
            <a:endParaRPr lang="ar-KW" sz="3200" dirty="0" smtClean="0">
              <a:solidFill>
                <a:srgbClr val="003192"/>
              </a:solidFill>
            </a:endParaRPr>
          </a:p>
          <a:p>
            <a:pPr algn="ctr" rtl="1"/>
            <a:endParaRPr lang="ar-KW" sz="4000" b="1" dirty="0" smtClean="0">
              <a:solidFill>
                <a:srgbClr val="003192"/>
              </a:solidFill>
            </a:endParaRPr>
          </a:p>
          <a:p>
            <a:pPr algn="ctr" rtl="1"/>
            <a:r>
              <a:rPr lang="ar-KW" sz="4000" b="1" dirty="0" smtClean="0">
                <a:solidFill>
                  <a:srgbClr val="003192"/>
                </a:solidFill>
              </a:rPr>
              <a:t>الخلاء </a:t>
            </a:r>
            <a:r>
              <a:rPr lang="ar-KW" sz="4000" b="1" dirty="0">
                <a:solidFill>
                  <a:srgbClr val="003192"/>
                </a:solidFill>
              </a:rPr>
              <a:t>الواقع داخل الحلق والفم</a:t>
            </a:r>
            <a:r>
              <a:rPr lang="ar-KW" sz="4000" b="1" dirty="0" smtClean="0">
                <a:solidFill>
                  <a:srgbClr val="003192"/>
                </a:solidFill>
              </a:rPr>
              <a:t>.</a:t>
            </a:r>
          </a:p>
          <a:p>
            <a:pPr algn="ctr" rtl="1"/>
            <a:endParaRPr lang="en-US" sz="1600" b="1" dirty="0" smtClean="0">
              <a:solidFill>
                <a:srgbClr val="003192"/>
              </a:solidFill>
            </a:endParaRPr>
          </a:p>
          <a:p>
            <a:pPr algn="ctr" rtl="1"/>
            <a:r>
              <a:rPr lang="en-US" sz="3200" b="1" dirty="0" smtClean="0">
                <a:solidFill>
                  <a:srgbClr val="003192"/>
                </a:solidFill>
              </a:rPr>
              <a:t>All </a:t>
            </a:r>
            <a:r>
              <a:rPr lang="en-US" sz="3200" b="1" dirty="0">
                <a:solidFill>
                  <a:srgbClr val="003192"/>
                </a:solidFill>
              </a:rPr>
              <a:t>the empty space present in the throat and  </a:t>
            </a:r>
            <a:r>
              <a:rPr lang="en-US" sz="3200" b="1" dirty="0" smtClean="0">
                <a:solidFill>
                  <a:srgbClr val="003192"/>
                </a:solidFill>
              </a:rPr>
              <a:t>mouth.</a:t>
            </a:r>
            <a:r>
              <a:rPr lang="en-US" sz="4000" b="1" dirty="0" smtClean="0"/>
              <a:t> </a:t>
            </a:r>
            <a:endParaRPr lang="ar-KW" sz="4000" b="1" dirty="0" smtClean="0">
              <a:solidFill>
                <a:srgbClr val="00319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52139" y="2280416"/>
            <a:ext cx="2545371" cy="335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First: Al </a:t>
            </a:r>
            <a:r>
              <a:rPr lang="en-US" sz="3200" b="1" dirty="0" err="1" smtClean="0">
                <a:solidFill>
                  <a:srgbClr val="FFFF00"/>
                </a:solidFill>
              </a:rPr>
              <a:t>Jawf</a:t>
            </a:r>
            <a:r>
              <a:rPr lang="en-US" sz="2000" b="1" dirty="0" smtClean="0">
                <a:solidFill>
                  <a:srgbClr val="FFFF00"/>
                </a:solidFill>
              </a:rPr>
              <a:t>    </a:t>
            </a:r>
            <a:r>
              <a:rPr lang="ar-KW" sz="2800" b="1" dirty="0" smtClean="0">
                <a:solidFill>
                  <a:srgbClr val="FFFF00"/>
                </a:solidFill>
              </a:rPr>
              <a:t>الجوف</a:t>
            </a:r>
            <a:endParaRPr lang="ar-KW" sz="2000" b="1" dirty="0" smtClean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5088" y="1332286"/>
            <a:ext cx="6624736" cy="51244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endParaRPr lang="en-US" sz="2400" dirty="0">
              <a:solidFill>
                <a:srgbClr val="003192"/>
              </a:solidFill>
            </a:endParaRPr>
          </a:p>
          <a:p>
            <a:pPr algn="ctr" rtl="1"/>
            <a:r>
              <a:rPr lang="en-US" sz="2400" dirty="0">
                <a:solidFill>
                  <a:srgbClr val="003192"/>
                </a:solidFill>
              </a:rPr>
              <a:t>It is </a:t>
            </a:r>
            <a:r>
              <a:rPr lang="en-US" sz="2400" b="1" u="sng" dirty="0">
                <a:solidFill>
                  <a:srgbClr val="003192"/>
                </a:solidFill>
              </a:rPr>
              <a:t>one particular </a:t>
            </a:r>
            <a:r>
              <a:rPr lang="en-US" sz="2400" b="1" u="sng" dirty="0" err="1">
                <a:solidFill>
                  <a:srgbClr val="003192"/>
                </a:solidFill>
              </a:rPr>
              <a:t>makhraj</a:t>
            </a:r>
            <a:r>
              <a:rPr lang="en-US" sz="2400" b="1" u="sng" dirty="0">
                <a:solidFill>
                  <a:srgbClr val="003192"/>
                </a:solidFill>
              </a:rPr>
              <a:t> </a:t>
            </a:r>
          </a:p>
          <a:p>
            <a:pPr algn="ctr" rtl="1"/>
            <a:r>
              <a:rPr lang="en-US" sz="2400" dirty="0">
                <a:solidFill>
                  <a:srgbClr val="003192"/>
                </a:solidFill>
              </a:rPr>
              <a:t>in which the </a:t>
            </a:r>
            <a:r>
              <a:rPr lang="en-US" sz="2400" b="1" u="sng" dirty="0">
                <a:solidFill>
                  <a:srgbClr val="003192"/>
                </a:solidFill>
              </a:rPr>
              <a:t>three</a:t>
            </a:r>
            <a:r>
              <a:rPr lang="en-US" sz="2400" dirty="0">
                <a:solidFill>
                  <a:srgbClr val="003192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letters of </a:t>
            </a:r>
            <a:r>
              <a:rPr lang="en-US" sz="2800" b="1" dirty="0" err="1">
                <a:solidFill>
                  <a:srgbClr val="FF0000"/>
                </a:solidFill>
              </a:rPr>
              <a:t>madd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3192"/>
                </a:solidFill>
              </a:rPr>
              <a:t>are produced</a:t>
            </a:r>
          </a:p>
          <a:p>
            <a:pPr algn="ctr" rtl="1"/>
            <a:r>
              <a:rPr lang="ar-KW" sz="2400" dirty="0" smtClean="0">
                <a:solidFill>
                  <a:srgbClr val="003192"/>
                </a:solidFill>
              </a:rPr>
              <a:t>وهو </a:t>
            </a:r>
            <a:r>
              <a:rPr lang="ar-KW" sz="2400" b="1" u="sng" dirty="0">
                <a:solidFill>
                  <a:srgbClr val="003192"/>
                </a:solidFill>
              </a:rPr>
              <a:t>مخرج خاص </a:t>
            </a:r>
            <a:r>
              <a:rPr lang="ar-KW" sz="2400" b="1" u="sng" dirty="0" smtClean="0">
                <a:solidFill>
                  <a:srgbClr val="003192"/>
                </a:solidFill>
              </a:rPr>
              <a:t>واحد</a:t>
            </a:r>
          </a:p>
          <a:p>
            <a:pPr algn="ctr" rtl="1"/>
            <a:r>
              <a:rPr lang="ar-KW" sz="2400" dirty="0" smtClean="0">
                <a:solidFill>
                  <a:srgbClr val="003192"/>
                </a:solidFill>
              </a:rPr>
              <a:t>تخرج </a:t>
            </a:r>
            <a:r>
              <a:rPr lang="ar-KW" sz="2400" dirty="0">
                <a:solidFill>
                  <a:srgbClr val="003192"/>
                </a:solidFill>
              </a:rPr>
              <a:t>منه </a:t>
            </a:r>
            <a:r>
              <a:rPr lang="ar-KW" sz="2400" b="1" u="sng" dirty="0">
                <a:solidFill>
                  <a:srgbClr val="003192"/>
                </a:solidFill>
              </a:rPr>
              <a:t>ثلاثة أحرف</a:t>
            </a:r>
            <a:r>
              <a:rPr lang="ar-KW" sz="2400" dirty="0">
                <a:solidFill>
                  <a:srgbClr val="003192"/>
                </a:solidFill>
              </a:rPr>
              <a:t> وهي </a:t>
            </a:r>
            <a:r>
              <a:rPr lang="ar-KW" sz="3200" b="1" dirty="0">
                <a:solidFill>
                  <a:srgbClr val="FF0000"/>
                </a:solidFill>
              </a:rPr>
              <a:t>حروف المد</a:t>
            </a:r>
            <a:r>
              <a:rPr lang="ar-KW" sz="2400" dirty="0" smtClean="0">
                <a:solidFill>
                  <a:srgbClr val="003192"/>
                </a:solidFill>
              </a:rPr>
              <a:t>:</a:t>
            </a:r>
          </a:p>
          <a:p>
            <a:pPr algn="ctr" rtl="1"/>
            <a:endParaRPr lang="ar-KW" sz="2400" dirty="0">
              <a:solidFill>
                <a:srgbClr val="003192"/>
              </a:solidFill>
            </a:endParaRPr>
          </a:p>
          <a:p>
            <a:pPr algn="r" rtl="1"/>
            <a:endParaRPr lang="en-US" sz="900" dirty="0">
              <a:solidFill>
                <a:srgbClr val="003192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KW" sz="2400" dirty="0">
                <a:solidFill>
                  <a:srgbClr val="003192"/>
                </a:solidFill>
              </a:rPr>
              <a:t>1- </a:t>
            </a:r>
            <a:r>
              <a:rPr lang="ar-KW" sz="2400" dirty="0" smtClean="0">
                <a:solidFill>
                  <a:srgbClr val="003192"/>
                </a:solidFill>
              </a:rPr>
              <a:t>الألف   </a:t>
            </a:r>
            <a:r>
              <a:rPr lang="en-US" sz="2400" dirty="0" err="1" smtClean="0">
                <a:solidFill>
                  <a:srgbClr val="003192"/>
                </a:solidFill>
              </a:rPr>
              <a:t>Alef</a:t>
            </a:r>
            <a:r>
              <a:rPr lang="ar-KW" sz="2400" dirty="0" smtClean="0">
                <a:solidFill>
                  <a:srgbClr val="003192"/>
                </a:solidFill>
              </a:rPr>
              <a:t>: </a:t>
            </a:r>
            <a:r>
              <a:rPr lang="ar-KW" sz="2400" dirty="0">
                <a:solidFill>
                  <a:srgbClr val="003192"/>
                </a:solidFill>
              </a:rPr>
              <a:t>{</a:t>
            </a:r>
            <a:r>
              <a:rPr lang="ar-KW" sz="3600" b="1" dirty="0">
                <a:solidFill>
                  <a:srgbClr val="003192"/>
                </a:solidFill>
              </a:rPr>
              <a:t>قَ</a:t>
            </a:r>
            <a:r>
              <a:rPr lang="ar-KW" sz="3600" b="1" dirty="0">
                <a:solidFill>
                  <a:srgbClr val="FF0000"/>
                </a:solidFill>
              </a:rPr>
              <a:t>ا</a:t>
            </a:r>
            <a:r>
              <a:rPr lang="ar-KW" sz="3600" b="1" dirty="0">
                <a:solidFill>
                  <a:srgbClr val="003192"/>
                </a:solidFill>
              </a:rPr>
              <a:t>لَ</a:t>
            </a:r>
            <a:r>
              <a:rPr lang="ar-KW" sz="2400" dirty="0" smtClean="0">
                <a:solidFill>
                  <a:srgbClr val="003192"/>
                </a:solidFill>
              </a:rPr>
              <a:t>}</a:t>
            </a: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solidFill>
                  <a:srgbClr val="003192"/>
                </a:solidFill>
              </a:rPr>
              <a:t>2- </a:t>
            </a:r>
            <a:r>
              <a:rPr lang="ar-KW" sz="2400" dirty="0">
                <a:solidFill>
                  <a:srgbClr val="003192"/>
                </a:solidFill>
              </a:rPr>
              <a:t>الواو </a:t>
            </a:r>
            <a:r>
              <a:rPr lang="ar-KW" sz="2400" dirty="0" smtClean="0">
                <a:solidFill>
                  <a:srgbClr val="003192"/>
                </a:solidFill>
              </a:rPr>
              <a:t>المدية  </a:t>
            </a:r>
            <a:r>
              <a:rPr lang="en-US" sz="2400" dirty="0" err="1" smtClean="0">
                <a:solidFill>
                  <a:srgbClr val="003192"/>
                </a:solidFill>
              </a:rPr>
              <a:t>Waw</a:t>
            </a:r>
            <a:r>
              <a:rPr lang="en-US" sz="2400" dirty="0" smtClean="0">
                <a:solidFill>
                  <a:srgbClr val="003192"/>
                </a:solidFill>
              </a:rPr>
              <a:t> </a:t>
            </a:r>
            <a:r>
              <a:rPr lang="en-US" sz="2400" dirty="0" err="1" smtClean="0">
                <a:solidFill>
                  <a:srgbClr val="003192"/>
                </a:solidFill>
              </a:rPr>
              <a:t>maddiyyah</a:t>
            </a:r>
            <a:r>
              <a:rPr lang="ar-KW" sz="2400" dirty="0" smtClean="0">
                <a:solidFill>
                  <a:srgbClr val="003192"/>
                </a:solidFill>
              </a:rPr>
              <a:t> : </a:t>
            </a:r>
            <a:r>
              <a:rPr lang="ar-KW" sz="2400" dirty="0">
                <a:solidFill>
                  <a:srgbClr val="003192"/>
                </a:solidFill>
              </a:rPr>
              <a:t>{</a:t>
            </a:r>
            <a:r>
              <a:rPr lang="ar-KW" sz="3600" b="1" dirty="0">
                <a:solidFill>
                  <a:srgbClr val="003192"/>
                </a:solidFill>
              </a:rPr>
              <a:t>يَقُ</a:t>
            </a:r>
            <a:r>
              <a:rPr lang="ar-KW" sz="3600" b="1" dirty="0">
                <a:solidFill>
                  <a:srgbClr val="FF0000"/>
                </a:solidFill>
              </a:rPr>
              <a:t>و</a:t>
            </a:r>
            <a:r>
              <a:rPr lang="ar-KW" sz="3600" b="1" dirty="0">
                <a:solidFill>
                  <a:srgbClr val="003192"/>
                </a:solidFill>
              </a:rPr>
              <a:t>لُ</a:t>
            </a:r>
            <a:r>
              <a:rPr lang="ar-KW" sz="2400" dirty="0" smtClean="0">
                <a:solidFill>
                  <a:srgbClr val="003192"/>
                </a:solidFill>
              </a:rPr>
              <a:t>}</a:t>
            </a: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solidFill>
                  <a:srgbClr val="003192"/>
                </a:solidFill>
              </a:rPr>
              <a:t>3- </a:t>
            </a:r>
            <a:r>
              <a:rPr lang="ar-KW" sz="2400" dirty="0">
                <a:solidFill>
                  <a:srgbClr val="003192"/>
                </a:solidFill>
              </a:rPr>
              <a:t>الياء المدية </a:t>
            </a:r>
            <a:r>
              <a:rPr lang="en-US" sz="2400" dirty="0" err="1" smtClean="0">
                <a:solidFill>
                  <a:srgbClr val="003192"/>
                </a:solidFill>
              </a:rPr>
              <a:t>Ya’a</a:t>
            </a:r>
            <a:r>
              <a:rPr lang="en-US" sz="2400" dirty="0" smtClean="0">
                <a:solidFill>
                  <a:srgbClr val="003192"/>
                </a:solidFill>
              </a:rPr>
              <a:t> </a:t>
            </a:r>
            <a:r>
              <a:rPr lang="en-US" sz="2400" dirty="0" err="1" smtClean="0">
                <a:solidFill>
                  <a:srgbClr val="003192"/>
                </a:solidFill>
              </a:rPr>
              <a:t>maddiyyah</a:t>
            </a:r>
            <a:r>
              <a:rPr lang="en-US" sz="2400" dirty="0" smtClean="0">
                <a:solidFill>
                  <a:srgbClr val="003192"/>
                </a:solidFill>
              </a:rPr>
              <a:t> </a:t>
            </a:r>
            <a:r>
              <a:rPr lang="ar-KW" sz="2400" dirty="0" smtClean="0">
                <a:solidFill>
                  <a:srgbClr val="003192"/>
                </a:solidFill>
              </a:rPr>
              <a:t>: </a:t>
            </a:r>
            <a:r>
              <a:rPr lang="ar-KW" sz="2400" dirty="0">
                <a:solidFill>
                  <a:srgbClr val="003192"/>
                </a:solidFill>
              </a:rPr>
              <a:t>{</a:t>
            </a:r>
            <a:r>
              <a:rPr lang="ar-KW" sz="3600" b="1" dirty="0" smtClean="0">
                <a:solidFill>
                  <a:srgbClr val="003192"/>
                </a:solidFill>
              </a:rPr>
              <a:t>قِ</a:t>
            </a:r>
            <a:r>
              <a:rPr lang="ar-KW" sz="3600" b="1" dirty="0" smtClean="0">
                <a:solidFill>
                  <a:srgbClr val="FF0000"/>
                </a:solidFill>
              </a:rPr>
              <a:t>يـــ</a:t>
            </a:r>
            <a:r>
              <a:rPr lang="ar-KW" sz="3600" b="1" dirty="0" smtClean="0">
                <a:solidFill>
                  <a:srgbClr val="003192"/>
                </a:solidFill>
              </a:rPr>
              <a:t>لَ</a:t>
            </a:r>
            <a:r>
              <a:rPr lang="ar-KW" sz="2400" dirty="0">
                <a:solidFill>
                  <a:srgbClr val="003192"/>
                </a:solidFill>
              </a:rPr>
              <a:t>} </a:t>
            </a:r>
            <a:endParaRPr lang="en-US" sz="2400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First: Al </a:t>
            </a:r>
            <a:r>
              <a:rPr lang="en-US" sz="3200" b="1" dirty="0" err="1" smtClean="0">
                <a:solidFill>
                  <a:srgbClr val="FFFF00"/>
                </a:solidFill>
              </a:rPr>
              <a:t>Jawf</a:t>
            </a:r>
            <a:r>
              <a:rPr lang="en-US" sz="2000" b="1" dirty="0" smtClean="0">
                <a:solidFill>
                  <a:srgbClr val="FFFF00"/>
                </a:solidFill>
              </a:rPr>
              <a:t>    </a:t>
            </a:r>
            <a:r>
              <a:rPr lang="ar-KW" sz="2800" b="1" dirty="0" smtClean="0">
                <a:solidFill>
                  <a:srgbClr val="FFFF00"/>
                </a:solidFill>
              </a:rPr>
              <a:t>الجوف</a:t>
            </a:r>
            <a:endParaRPr lang="ar-KW" sz="2000" b="1" dirty="0" smtClean="0">
              <a:solidFill>
                <a:srgbClr val="FFFF00"/>
              </a:solidFill>
            </a:endParaRPr>
          </a:p>
        </p:txBody>
      </p:sp>
      <p:pic>
        <p:nvPicPr>
          <p:cNvPr id="8" name="Picture 2" descr="C:\Users\HP\Desktop\صور مخارج الحروف والصفات\26606_01286960366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556" y="1707485"/>
            <a:ext cx="6408712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99312" y="5602592"/>
            <a:ext cx="155496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 smtClean="0">
                <a:solidFill>
                  <a:srgbClr val="FF0000"/>
                </a:solidFill>
              </a:rPr>
              <a:t>Alef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7828" y="5602592"/>
            <a:ext cx="155496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 smtClean="0">
                <a:solidFill>
                  <a:srgbClr val="FF0000"/>
                </a:solidFill>
              </a:rPr>
              <a:t>Waw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1604" y="5600851"/>
            <a:ext cx="155496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 smtClean="0">
                <a:solidFill>
                  <a:srgbClr val="FF0000"/>
                </a:solidFill>
              </a:rPr>
              <a:t>Ya’a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0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First: Al </a:t>
            </a:r>
            <a:r>
              <a:rPr lang="en-US" sz="3200" b="1" dirty="0" err="1" smtClean="0">
                <a:solidFill>
                  <a:srgbClr val="FFFF00"/>
                </a:solidFill>
              </a:rPr>
              <a:t>Jawf</a:t>
            </a:r>
            <a:r>
              <a:rPr lang="en-US" sz="2000" b="1" dirty="0" smtClean="0">
                <a:solidFill>
                  <a:srgbClr val="FFFF00"/>
                </a:solidFill>
              </a:rPr>
              <a:t>    </a:t>
            </a:r>
            <a:r>
              <a:rPr lang="ar-KW" sz="2800" b="1" dirty="0" smtClean="0">
                <a:solidFill>
                  <a:srgbClr val="FFFF00"/>
                </a:solidFill>
              </a:rPr>
              <a:t>الجوف</a:t>
            </a:r>
            <a:endParaRPr lang="ar-KW" sz="2000" b="1" dirty="0" smtClean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8044741" y="1115380"/>
              <a:ext cx="119520" cy="55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5714" y="1106321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" name="Ink 8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4725181" y="1115380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16181" y="1106380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" name="Ink 10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7285861" y="1097380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76861" y="1088380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/>
          <p:cNvSpPr txBox="1"/>
          <p:nvPr/>
        </p:nvSpPr>
        <p:spPr>
          <a:xfrm>
            <a:off x="2164976" y="1517103"/>
            <a:ext cx="65882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en-US" sz="3600" b="1" dirty="0" smtClean="0">
                <a:solidFill>
                  <a:srgbClr val="FF0000"/>
                </a:solidFill>
              </a:rPr>
              <a:t>These </a:t>
            </a:r>
            <a:r>
              <a:rPr lang="en-US" sz="3600" b="1" dirty="0" smtClean="0">
                <a:solidFill>
                  <a:srgbClr val="FF0000"/>
                </a:solidFill>
              </a:rPr>
              <a:t>Letters are </a:t>
            </a:r>
            <a:r>
              <a:rPr lang="en-US" sz="3600" b="1" dirty="0" smtClean="0">
                <a:solidFill>
                  <a:srgbClr val="FF0000"/>
                </a:solidFill>
              </a:rPr>
              <a:t>called</a:t>
            </a:r>
          </a:p>
          <a:p>
            <a:pPr algn="ctr" rtl="1"/>
            <a:r>
              <a:rPr lang="ar-KW" sz="3600" b="1" dirty="0">
                <a:solidFill>
                  <a:srgbClr val="FF0000"/>
                </a:solidFill>
              </a:rPr>
              <a:t>تسمى هذه </a:t>
            </a:r>
            <a:r>
              <a:rPr lang="ar-KW" sz="3600" b="1" dirty="0" smtClean="0">
                <a:solidFill>
                  <a:srgbClr val="FF0000"/>
                </a:solidFill>
              </a:rPr>
              <a:t>الأحرف</a:t>
            </a:r>
            <a:endParaRPr lang="ar-KW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44" y="3397824"/>
            <a:ext cx="65882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KW" sz="2400" b="1" dirty="0" smtClean="0">
                <a:solidFill>
                  <a:srgbClr val="003192"/>
                </a:solidFill>
              </a:rPr>
              <a:t>حروف </a:t>
            </a:r>
            <a:r>
              <a:rPr lang="ar-KW" sz="2400" b="1" dirty="0" smtClean="0">
                <a:solidFill>
                  <a:srgbClr val="FF0000"/>
                </a:solidFill>
              </a:rPr>
              <a:t>جوفية</a:t>
            </a:r>
            <a:r>
              <a:rPr lang="ar-KW" sz="2400" b="1" dirty="0">
                <a:solidFill>
                  <a:srgbClr val="003192"/>
                </a:solidFill>
              </a:rPr>
              <a:t> : </a:t>
            </a:r>
            <a:r>
              <a:rPr lang="ar-KW" sz="2400" dirty="0" smtClean="0">
                <a:solidFill>
                  <a:srgbClr val="003192"/>
                </a:solidFill>
              </a:rPr>
              <a:t>لأنها </a:t>
            </a:r>
            <a:r>
              <a:rPr lang="ar-KW" sz="2400" dirty="0">
                <a:solidFill>
                  <a:srgbClr val="003192"/>
                </a:solidFill>
              </a:rPr>
              <a:t>من </a:t>
            </a:r>
            <a:r>
              <a:rPr lang="ar-KW" sz="2400" dirty="0" smtClean="0">
                <a:solidFill>
                  <a:srgbClr val="003192"/>
                </a:solidFill>
              </a:rPr>
              <a:t>الجوف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44" y="4960667"/>
            <a:ext cx="65882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KW" sz="2400" b="1" dirty="0" smtClean="0">
                <a:solidFill>
                  <a:srgbClr val="003192"/>
                </a:solidFill>
              </a:rPr>
              <a:t>حروف </a:t>
            </a:r>
            <a:r>
              <a:rPr lang="ar-KW" sz="2400" b="1" dirty="0" smtClean="0">
                <a:solidFill>
                  <a:srgbClr val="FF0000"/>
                </a:solidFill>
              </a:rPr>
              <a:t>مدية</a:t>
            </a:r>
            <a:r>
              <a:rPr lang="ar-KW" sz="2400" b="1" dirty="0" smtClean="0">
                <a:solidFill>
                  <a:srgbClr val="003192"/>
                </a:solidFill>
              </a:rPr>
              <a:t>: </a:t>
            </a:r>
            <a:r>
              <a:rPr lang="ar-KW" sz="2400" dirty="0" smtClean="0">
                <a:solidFill>
                  <a:srgbClr val="003192"/>
                </a:solidFill>
              </a:rPr>
              <a:t>لامتداد </a:t>
            </a:r>
            <a:r>
              <a:rPr lang="ar-KW" sz="2400" dirty="0">
                <a:solidFill>
                  <a:srgbClr val="003192"/>
                </a:solidFill>
              </a:rPr>
              <a:t>الصوت في يُسْر عند النطق </a:t>
            </a:r>
            <a:r>
              <a:rPr lang="ar-KW" sz="2400" dirty="0" smtClean="0">
                <a:solidFill>
                  <a:srgbClr val="003192"/>
                </a:solidFill>
              </a:rPr>
              <a:t>بها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119" y="2612994"/>
            <a:ext cx="6588224" cy="7251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3192"/>
                </a:solidFill>
              </a:rPr>
              <a:t>Letters </a:t>
            </a:r>
            <a:r>
              <a:rPr lang="en-US" sz="2400" b="1" dirty="0" smtClean="0">
                <a:solidFill>
                  <a:srgbClr val="FF0000"/>
                </a:solidFill>
              </a:rPr>
              <a:t>of </a:t>
            </a:r>
            <a:r>
              <a:rPr lang="en-US" sz="2400" b="1" dirty="0" err="1" smtClean="0">
                <a:solidFill>
                  <a:srgbClr val="FF0000"/>
                </a:solidFill>
              </a:rPr>
              <a:t>Jawf</a:t>
            </a:r>
            <a:r>
              <a:rPr lang="en-US" sz="2400" b="1" dirty="0" smtClean="0">
                <a:solidFill>
                  <a:srgbClr val="003192"/>
                </a:solidFill>
              </a:rPr>
              <a:t>: since they are from </a:t>
            </a:r>
            <a:r>
              <a:rPr lang="en-US" sz="2400" b="1" dirty="0" err="1" smtClean="0">
                <a:solidFill>
                  <a:srgbClr val="003192"/>
                </a:solidFill>
              </a:rPr>
              <a:t>Jawf</a:t>
            </a:r>
            <a:endParaRPr lang="ar-KW" sz="2400" dirty="0" smtClean="0">
              <a:solidFill>
                <a:srgbClr val="0031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5799" y="4228638"/>
            <a:ext cx="65882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3192"/>
                </a:solidFill>
              </a:rPr>
              <a:t>Letters </a:t>
            </a:r>
            <a:r>
              <a:rPr lang="en-US" sz="2400" b="1" dirty="0" smtClean="0">
                <a:solidFill>
                  <a:srgbClr val="FF0000"/>
                </a:solidFill>
              </a:rPr>
              <a:t>of Mad</a:t>
            </a:r>
            <a:r>
              <a:rPr lang="en-US" sz="2400" b="1" dirty="0" smtClean="0">
                <a:solidFill>
                  <a:srgbClr val="003192"/>
                </a:solidFill>
              </a:rPr>
              <a:t>: since it’s easy to </a:t>
            </a:r>
            <a:r>
              <a:rPr lang="en-US" sz="2400" b="1" dirty="0" smtClean="0">
                <a:solidFill>
                  <a:srgbClr val="003192"/>
                </a:solidFill>
              </a:rPr>
              <a:t>elongate </a:t>
            </a:r>
            <a:r>
              <a:rPr lang="en-US" sz="2400" b="1" dirty="0" smtClean="0">
                <a:solidFill>
                  <a:srgbClr val="003192"/>
                </a:solidFill>
              </a:rPr>
              <a:t>them</a:t>
            </a:r>
            <a:endParaRPr lang="ar-KW" sz="2400" dirty="0" smtClean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First: Al </a:t>
            </a:r>
            <a:r>
              <a:rPr lang="en-US" sz="3200" b="1" dirty="0" err="1" smtClean="0">
                <a:solidFill>
                  <a:srgbClr val="FFFF00"/>
                </a:solidFill>
              </a:rPr>
              <a:t>Jawf</a:t>
            </a:r>
            <a:r>
              <a:rPr lang="en-US" sz="2000" b="1" dirty="0" smtClean="0">
                <a:solidFill>
                  <a:srgbClr val="FFFF00"/>
                </a:solidFill>
              </a:rPr>
              <a:t>    </a:t>
            </a:r>
            <a:r>
              <a:rPr lang="ar-KW" sz="2800" b="1" dirty="0" smtClean="0">
                <a:solidFill>
                  <a:srgbClr val="FFFF00"/>
                </a:solidFill>
              </a:rPr>
              <a:t>الجوف</a:t>
            </a:r>
            <a:endParaRPr lang="ar-KW" sz="2000" b="1" dirty="0" smtClean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9000" y="3402619"/>
            <a:ext cx="6588224" cy="7163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KW" sz="2400" b="1" dirty="0">
                <a:solidFill>
                  <a:srgbClr val="003192"/>
                </a:solidFill>
              </a:rPr>
              <a:t>حروف </a:t>
            </a:r>
            <a:r>
              <a:rPr lang="ar-KW" sz="2400" b="1" dirty="0">
                <a:solidFill>
                  <a:srgbClr val="FF0000"/>
                </a:solidFill>
              </a:rPr>
              <a:t>هوائية</a:t>
            </a:r>
            <a:r>
              <a:rPr lang="ar-KW" sz="2400" b="1" dirty="0">
                <a:solidFill>
                  <a:srgbClr val="003192"/>
                </a:solidFill>
              </a:rPr>
              <a:t>: </a:t>
            </a:r>
            <a:r>
              <a:rPr lang="ar-KW" sz="2400" dirty="0">
                <a:solidFill>
                  <a:srgbClr val="003192"/>
                </a:solidFill>
              </a:rPr>
              <a:t>لأنها تنتهي بانقطاع هواء الفم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9000" y="4843659"/>
            <a:ext cx="6588224" cy="7251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KW" sz="2400" b="1" dirty="0">
                <a:solidFill>
                  <a:srgbClr val="003192"/>
                </a:solidFill>
              </a:rPr>
              <a:t>حروف </a:t>
            </a:r>
            <a:r>
              <a:rPr lang="ar-KW" sz="2400" b="1" dirty="0">
                <a:solidFill>
                  <a:srgbClr val="FF0000"/>
                </a:solidFill>
              </a:rPr>
              <a:t>عِلَّة</a:t>
            </a:r>
            <a:r>
              <a:rPr lang="ar-KW" sz="2400" b="1" dirty="0">
                <a:solidFill>
                  <a:srgbClr val="003192"/>
                </a:solidFill>
              </a:rPr>
              <a:t>:</a:t>
            </a:r>
            <a:r>
              <a:rPr lang="ar-KW" sz="2400" b="1" dirty="0">
                <a:solidFill>
                  <a:srgbClr val="FF0000"/>
                </a:solidFill>
              </a:rPr>
              <a:t> </a:t>
            </a:r>
            <a:r>
              <a:rPr lang="ar-KW" sz="2400" dirty="0">
                <a:solidFill>
                  <a:srgbClr val="003192"/>
                </a:solidFill>
              </a:rPr>
              <a:t>لتأوُّه العليل -أي المريض- بها.</a:t>
            </a:r>
            <a:endParaRPr lang="en-US" sz="2400" dirty="0">
              <a:solidFill>
                <a:srgbClr val="00319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8872" y="2772172"/>
            <a:ext cx="6588224" cy="7251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3192"/>
                </a:solidFill>
              </a:rPr>
              <a:t>Letters </a:t>
            </a:r>
            <a:r>
              <a:rPr lang="en-US" sz="2400" b="1" dirty="0" smtClean="0">
                <a:solidFill>
                  <a:srgbClr val="FF0000"/>
                </a:solidFill>
              </a:rPr>
              <a:t>of Air</a:t>
            </a:r>
            <a:r>
              <a:rPr lang="en-US" sz="2400" b="1" dirty="0" smtClean="0">
                <a:solidFill>
                  <a:srgbClr val="003192"/>
                </a:solidFill>
              </a:rPr>
              <a:t>: since they end when air </a:t>
            </a:r>
            <a:r>
              <a:rPr lang="en-US" sz="2400" b="1" dirty="0" err="1" smtClean="0">
                <a:solidFill>
                  <a:srgbClr val="003192"/>
                </a:solidFill>
              </a:rPr>
              <a:t>finishs</a:t>
            </a:r>
            <a:endParaRPr lang="ar-KW" sz="2400" dirty="0" smtClean="0">
              <a:solidFill>
                <a:srgbClr val="00319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872" y="4333917"/>
            <a:ext cx="65882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3192"/>
                </a:solidFill>
              </a:rPr>
              <a:t>Letters </a:t>
            </a:r>
            <a:r>
              <a:rPr lang="en-US" sz="2400" b="1" dirty="0" smtClean="0">
                <a:solidFill>
                  <a:srgbClr val="FF0000"/>
                </a:solidFill>
              </a:rPr>
              <a:t>of ‘</a:t>
            </a:r>
            <a:r>
              <a:rPr lang="en-US" sz="2400" b="1" dirty="0" err="1" smtClean="0">
                <a:solidFill>
                  <a:srgbClr val="FF0000"/>
                </a:solidFill>
              </a:rPr>
              <a:t>Ellah</a:t>
            </a:r>
            <a:r>
              <a:rPr lang="en-US" sz="2400" b="1" dirty="0" smtClean="0">
                <a:solidFill>
                  <a:srgbClr val="FF0000"/>
                </a:solidFill>
              </a:rPr>
              <a:t> (weakness)</a:t>
            </a:r>
            <a:r>
              <a:rPr lang="en-US" sz="2400" b="1" dirty="0" smtClean="0">
                <a:solidFill>
                  <a:srgbClr val="003192"/>
                </a:solidFill>
              </a:rPr>
              <a:t>: since weak sick person produce them</a:t>
            </a:r>
            <a:endParaRPr lang="ar-KW" sz="2400" dirty="0" smtClean="0">
              <a:solidFill>
                <a:srgbClr val="0031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4976" y="1517103"/>
            <a:ext cx="65882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en-US" sz="3600" b="1" dirty="0" smtClean="0">
                <a:solidFill>
                  <a:srgbClr val="FF0000"/>
                </a:solidFill>
              </a:rPr>
              <a:t>These </a:t>
            </a:r>
            <a:r>
              <a:rPr lang="en-US" sz="3600" b="1" dirty="0" smtClean="0">
                <a:solidFill>
                  <a:srgbClr val="FF0000"/>
                </a:solidFill>
              </a:rPr>
              <a:t>Letters are </a:t>
            </a:r>
            <a:r>
              <a:rPr lang="en-US" sz="3600" b="1" dirty="0" smtClean="0">
                <a:solidFill>
                  <a:srgbClr val="FF0000"/>
                </a:solidFill>
              </a:rPr>
              <a:t>called</a:t>
            </a:r>
          </a:p>
          <a:p>
            <a:pPr algn="ctr" rtl="1"/>
            <a:r>
              <a:rPr lang="ar-KW" sz="3600" b="1" dirty="0">
                <a:solidFill>
                  <a:srgbClr val="FF0000"/>
                </a:solidFill>
              </a:rPr>
              <a:t>تسمى هذه </a:t>
            </a:r>
            <a:r>
              <a:rPr lang="ar-KW" sz="3600" b="1" dirty="0" smtClean="0">
                <a:solidFill>
                  <a:srgbClr val="FF0000"/>
                </a:solidFill>
              </a:rPr>
              <a:t>الأحرف</a:t>
            </a:r>
            <a:endParaRPr lang="ar-KW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2022-02-25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13847" y="1916832"/>
            <a:ext cx="5606625" cy="2677656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Second: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8000" b="1" dirty="0" smtClean="0">
                <a:solidFill>
                  <a:srgbClr val="FFFF00"/>
                </a:solidFill>
              </a:rPr>
              <a:t>Al </a:t>
            </a:r>
            <a:r>
              <a:rPr lang="en-US" sz="8000" b="1" dirty="0" err="1" smtClean="0">
                <a:solidFill>
                  <a:srgbClr val="FFFF00"/>
                </a:solidFill>
              </a:rPr>
              <a:t>Halq</a:t>
            </a:r>
            <a:r>
              <a:rPr lang="en-US" sz="8000" b="1" dirty="0" smtClean="0">
                <a:solidFill>
                  <a:srgbClr val="FFFF00"/>
                </a:solidFill>
              </a:rPr>
              <a:t> </a:t>
            </a:r>
            <a:endParaRPr lang="ar-SA" sz="8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(Throat)</a:t>
            </a:r>
            <a:r>
              <a:rPr lang="ar-SA" sz="3200" b="1" dirty="0" smtClean="0">
                <a:solidFill>
                  <a:srgbClr val="FFFF00"/>
                </a:solidFill>
              </a:rPr>
              <a:t> </a:t>
            </a:r>
            <a:r>
              <a:rPr lang="ar-SA" sz="4000" b="1" dirty="0" smtClean="0">
                <a:solidFill>
                  <a:srgbClr val="FFFF00"/>
                </a:solidFill>
              </a:rPr>
              <a:t>الحلق </a:t>
            </a:r>
            <a:endParaRPr lang="en-US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0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Second</a:t>
            </a:r>
            <a:r>
              <a:rPr lang="en-US" sz="2800" b="1" dirty="0" smtClean="0">
                <a:solidFill>
                  <a:srgbClr val="FFFF00"/>
                </a:solidFill>
              </a:rPr>
              <a:t>:  </a:t>
            </a:r>
            <a:r>
              <a:rPr lang="en-US" sz="3200" b="1" dirty="0" smtClean="0">
                <a:solidFill>
                  <a:srgbClr val="FFFF00"/>
                </a:solidFill>
              </a:rPr>
              <a:t>Al </a:t>
            </a:r>
            <a:r>
              <a:rPr lang="en-US" sz="3200" b="1" dirty="0" err="1" smtClean="0">
                <a:solidFill>
                  <a:srgbClr val="FFFF00"/>
                </a:solidFill>
              </a:rPr>
              <a:t>Halq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(</a:t>
            </a:r>
            <a:r>
              <a:rPr lang="en-US" b="1" dirty="0">
                <a:solidFill>
                  <a:srgbClr val="FFFF00"/>
                </a:solidFill>
              </a:rPr>
              <a:t>Throat)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الحلق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4013" y="1551728"/>
            <a:ext cx="6048672" cy="46474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en-US" sz="2400" b="1" dirty="0" smtClean="0">
                <a:solidFill>
                  <a:srgbClr val="FF0000"/>
                </a:solidFill>
              </a:rPr>
              <a:t>Three </a:t>
            </a:r>
            <a:r>
              <a:rPr lang="en-US" sz="2400" b="1" dirty="0">
                <a:solidFill>
                  <a:srgbClr val="FF0000"/>
                </a:solidFill>
              </a:rPr>
              <a:t>particular </a:t>
            </a:r>
            <a:r>
              <a:rPr lang="en-US" sz="2400" b="1" dirty="0" err="1" smtClean="0">
                <a:solidFill>
                  <a:srgbClr val="FF0000"/>
                </a:solidFill>
              </a:rPr>
              <a:t>makharij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 rtl="1"/>
            <a:r>
              <a:rPr lang="en-US" sz="2400" dirty="0" smtClean="0">
                <a:solidFill>
                  <a:srgbClr val="003192"/>
                </a:solidFill>
              </a:rPr>
              <a:t>from </a:t>
            </a:r>
            <a:r>
              <a:rPr lang="en-US" sz="2400" dirty="0">
                <a:solidFill>
                  <a:srgbClr val="003192"/>
                </a:solidFill>
              </a:rPr>
              <a:t>which </a:t>
            </a:r>
            <a:r>
              <a:rPr lang="en-US" sz="2400" b="1" u="sng" dirty="0">
                <a:solidFill>
                  <a:srgbClr val="003192"/>
                </a:solidFill>
              </a:rPr>
              <a:t>six letters </a:t>
            </a:r>
            <a:r>
              <a:rPr lang="en-US" sz="2400" dirty="0">
                <a:solidFill>
                  <a:srgbClr val="003192"/>
                </a:solidFill>
              </a:rPr>
              <a:t>are produced</a:t>
            </a:r>
            <a:endParaRPr lang="ar-KW" sz="2400" dirty="0">
              <a:solidFill>
                <a:srgbClr val="003192"/>
              </a:solidFill>
            </a:endParaRPr>
          </a:p>
          <a:p>
            <a:pPr algn="ctr" rtl="1"/>
            <a:r>
              <a:rPr lang="ar-KW" sz="2000" b="1" dirty="0">
                <a:solidFill>
                  <a:srgbClr val="FF0000"/>
                </a:solidFill>
              </a:rPr>
              <a:t>ثلاثة مخارج خاصة</a:t>
            </a:r>
          </a:p>
          <a:p>
            <a:pPr algn="ctr" rtl="1"/>
            <a:r>
              <a:rPr lang="ar-KW" sz="2000" dirty="0">
                <a:solidFill>
                  <a:srgbClr val="003192"/>
                </a:solidFill>
              </a:rPr>
              <a:t>تخرج منها </a:t>
            </a:r>
            <a:r>
              <a:rPr lang="ar-KW" sz="2000" b="1" u="sng" dirty="0">
                <a:solidFill>
                  <a:srgbClr val="003192"/>
                </a:solidFill>
              </a:rPr>
              <a:t>ستة أحرف</a:t>
            </a:r>
          </a:p>
          <a:p>
            <a:pPr lvl="0" algn="l"/>
            <a:endParaRPr lang="ar-KW" sz="3200" dirty="0">
              <a:solidFill>
                <a:srgbClr val="003192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3192"/>
                </a:solidFill>
              </a:rPr>
              <a:t>1. </a:t>
            </a:r>
            <a:r>
              <a:rPr lang="en-US" sz="2400" b="1" dirty="0" smtClean="0">
                <a:solidFill>
                  <a:srgbClr val="003192"/>
                </a:solidFill>
              </a:rPr>
              <a:t>The </a:t>
            </a:r>
            <a:r>
              <a:rPr lang="en-US" sz="2400" b="1" dirty="0" smtClean="0">
                <a:solidFill>
                  <a:srgbClr val="003192"/>
                </a:solidFill>
              </a:rPr>
              <a:t>deepest </a:t>
            </a:r>
            <a:r>
              <a:rPr lang="en-US" sz="2400" b="1" dirty="0" smtClean="0">
                <a:solidFill>
                  <a:srgbClr val="003192"/>
                </a:solidFill>
              </a:rPr>
              <a:t>part </a:t>
            </a:r>
            <a:r>
              <a:rPr lang="ar-KW" sz="2400" b="1" dirty="0">
                <a:solidFill>
                  <a:srgbClr val="003192"/>
                </a:solidFill>
              </a:rPr>
              <a:t>أقصى الحلق </a:t>
            </a:r>
            <a:r>
              <a:rPr lang="ar-KW" sz="2400" dirty="0" smtClean="0">
                <a:solidFill>
                  <a:srgbClr val="003192"/>
                </a:solidFill>
              </a:rPr>
              <a:t>: </a:t>
            </a:r>
            <a:endParaRPr lang="ar-KW" sz="2400" dirty="0" smtClean="0">
              <a:solidFill>
                <a:srgbClr val="003192"/>
              </a:solidFill>
            </a:endParaRPr>
          </a:p>
          <a:p>
            <a:pPr lvl="0" algn="ctr"/>
            <a:r>
              <a:rPr lang="ar-KW" sz="3200" dirty="0" smtClean="0">
                <a:solidFill>
                  <a:srgbClr val="FF0000"/>
                </a:solidFill>
              </a:rPr>
              <a:t>ء  - هـ</a:t>
            </a:r>
            <a:endParaRPr lang="en-US" sz="3200" dirty="0">
              <a:solidFill>
                <a:srgbClr val="FF000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3192"/>
                </a:solidFill>
              </a:rPr>
              <a:t>2. </a:t>
            </a:r>
            <a:r>
              <a:rPr lang="en-US" sz="2400" b="1" dirty="0" smtClean="0">
                <a:solidFill>
                  <a:srgbClr val="003192"/>
                </a:solidFill>
              </a:rPr>
              <a:t>The </a:t>
            </a:r>
            <a:r>
              <a:rPr lang="en-US" sz="2400" b="1" dirty="0">
                <a:solidFill>
                  <a:srgbClr val="003192"/>
                </a:solidFill>
              </a:rPr>
              <a:t>middle part</a:t>
            </a:r>
            <a:r>
              <a:rPr lang="ar-KW" sz="2400" b="1" dirty="0">
                <a:solidFill>
                  <a:srgbClr val="003192"/>
                </a:solidFill>
              </a:rPr>
              <a:t>: وسط الحلق </a:t>
            </a:r>
            <a:endParaRPr lang="ar-KW" sz="2400" b="1" dirty="0">
              <a:solidFill>
                <a:srgbClr val="003192"/>
              </a:solidFill>
            </a:endParaRPr>
          </a:p>
          <a:p>
            <a:pPr lvl="0" algn="ctr"/>
            <a:r>
              <a:rPr lang="ar-KW" sz="3200" dirty="0">
                <a:solidFill>
                  <a:srgbClr val="FF0000"/>
                </a:solidFill>
              </a:rPr>
              <a:t>ع  - ح</a:t>
            </a:r>
            <a:endParaRPr lang="en-US" sz="3200" dirty="0">
              <a:solidFill>
                <a:srgbClr val="FF000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3192"/>
                </a:solidFill>
              </a:rPr>
              <a:t>3. </a:t>
            </a:r>
            <a:r>
              <a:rPr lang="en-US" sz="2400" b="1" dirty="0" smtClean="0">
                <a:solidFill>
                  <a:srgbClr val="003192"/>
                </a:solidFill>
              </a:rPr>
              <a:t>The </a:t>
            </a:r>
            <a:r>
              <a:rPr lang="en-US" sz="2400" b="1" dirty="0" smtClean="0">
                <a:solidFill>
                  <a:srgbClr val="003192"/>
                </a:solidFill>
              </a:rPr>
              <a:t>closest part</a:t>
            </a:r>
            <a:r>
              <a:rPr lang="ar-KW" sz="2400" dirty="0" smtClean="0">
                <a:solidFill>
                  <a:srgbClr val="003192"/>
                </a:solidFill>
              </a:rPr>
              <a:t>:</a:t>
            </a:r>
            <a:r>
              <a:rPr lang="ar-KW" sz="2400" b="1" dirty="0">
                <a:solidFill>
                  <a:srgbClr val="003192"/>
                </a:solidFill>
              </a:rPr>
              <a:t> أدنى الحلق</a:t>
            </a:r>
            <a:r>
              <a:rPr lang="ar-KW" sz="2400" dirty="0" smtClean="0">
                <a:solidFill>
                  <a:srgbClr val="003192"/>
                </a:solidFill>
              </a:rPr>
              <a:t> </a:t>
            </a:r>
            <a:endParaRPr lang="ar-KW" sz="2400" dirty="0" smtClean="0">
              <a:solidFill>
                <a:srgbClr val="003192"/>
              </a:solidFill>
            </a:endParaRPr>
          </a:p>
          <a:p>
            <a:pPr lvl="0" algn="ctr"/>
            <a:r>
              <a:rPr lang="ar-KW" sz="3200" dirty="0" smtClean="0">
                <a:solidFill>
                  <a:srgbClr val="FF0000"/>
                </a:solidFill>
              </a:rPr>
              <a:t>غ  </a:t>
            </a:r>
            <a:r>
              <a:rPr lang="ar-KW" sz="3200" dirty="0">
                <a:solidFill>
                  <a:srgbClr val="FF0000"/>
                </a:solidFill>
              </a:rPr>
              <a:t>- </a:t>
            </a:r>
            <a:r>
              <a:rPr lang="ar-KW" sz="3200" dirty="0" smtClean="0">
                <a:solidFill>
                  <a:srgbClr val="FF0000"/>
                </a:solidFill>
              </a:rPr>
              <a:t>خ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9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Second</a:t>
            </a:r>
            <a:r>
              <a:rPr lang="en-US" sz="2800" b="1" dirty="0" smtClean="0">
                <a:solidFill>
                  <a:srgbClr val="FFFF00"/>
                </a:solidFill>
              </a:rPr>
              <a:t>:  </a:t>
            </a:r>
            <a:r>
              <a:rPr lang="en-US" sz="3200" b="1" dirty="0" smtClean="0">
                <a:solidFill>
                  <a:srgbClr val="FFFF00"/>
                </a:solidFill>
              </a:rPr>
              <a:t>Al </a:t>
            </a:r>
            <a:r>
              <a:rPr lang="en-US" sz="3200" b="1" dirty="0" err="1" smtClean="0">
                <a:solidFill>
                  <a:srgbClr val="FFFF00"/>
                </a:solidFill>
              </a:rPr>
              <a:t>Halq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(</a:t>
            </a:r>
            <a:r>
              <a:rPr lang="en-US" b="1" dirty="0">
                <a:solidFill>
                  <a:srgbClr val="FFFF00"/>
                </a:solidFill>
              </a:rPr>
              <a:t>Throat)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الحلق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C:\Users\HP\Desktop\صور مخارج الحروف والصفات\26606_11292605415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00" y="1895701"/>
            <a:ext cx="3965296" cy="279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516045"/>
              </p:ext>
            </p:extLst>
          </p:nvPr>
        </p:nvGraphicFramePr>
        <p:xfrm>
          <a:off x="2044976" y="4896424"/>
          <a:ext cx="6172200" cy="97496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961229"/>
                <a:gridCol w="3210971"/>
              </a:tblGrid>
              <a:tr h="48748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 dirty="0">
                          <a:solidFill>
                            <a:srgbClr val="003300"/>
                          </a:solidFill>
                          <a:effectLst/>
                        </a:rPr>
                        <a:t>ثُـمَّ لأَقْصَـى الحَـلْـقِ هَـمْـزٌ هَـاءُ</a:t>
                      </a:r>
                      <a:endParaRPr lang="en-US" sz="1800" b="1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>
                          <a:solidFill>
                            <a:srgbClr val="003300"/>
                          </a:solidFill>
                          <a:effectLst/>
                        </a:rPr>
                        <a:t>ثُــمَّ لِـوَسْـطِـهِ فَـعَـيْـنٌ حَـــاءُ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748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 dirty="0">
                          <a:solidFill>
                            <a:srgbClr val="003300"/>
                          </a:solidFill>
                          <a:effectLst/>
                        </a:rPr>
                        <a:t>أَدْنَــاهُ غَـيْـنٌ خَـاؤُهَـا </a:t>
                      </a:r>
                      <a:r>
                        <a:rPr lang="ar-EG" sz="2000" b="1" spc="10" dirty="0">
                          <a:solidFill>
                            <a:schemeClr val="bg1"/>
                          </a:solidFill>
                          <a:effectLst/>
                        </a:rPr>
                        <a:t>والْـقَـافُ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 dirty="0">
                          <a:solidFill>
                            <a:schemeClr val="bg1"/>
                          </a:solidFill>
                          <a:effectLst/>
                        </a:rPr>
                        <a:t>أَقْصَـى اللِّسَـانِ فَـوْقُ ثُــمَّ الْـكَـافُ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3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A23FD4-8E45-2C4E-A2B0-7EE5066E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992" y="630190"/>
            <a:ext cx="2826227" cy="1325563"/>
          </a:xfrm>
        </p:spPr>
        <p:txBody>
          <a:bodyPr/>
          <a:lstStyle/>
          <a:p>
            <a:pPr algn="ctr"/>
            <a:r>
              <a:rPr lang="en-US" dirty="0" smtClean="0"/>
              <a:t>Semester program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B13A6E-2CC9-B340-8DDB-11587056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F412-AA90-1043-BCB5-FC8396DF0750}" type="datetime1">
              <a:rPr lang="en-CA" smtClean="0"/>
              <a:t>2022-02-25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22DFAB7-4DF7-F140-9E7E-63058FA0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4" descr="Qura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2147597"/>
            <a:ext cx="2371725" cy="32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9" y="456648"/>
            <a:ext cx="4892293" cy="607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3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Second</a:t>
            </a:r>
            <a:r>
              <a:rPr lang="en-US" sz="2800" b="1" dirty="0" smtClean="0">
                <a:solidFill>
                  <a:srgbClr val="FFFF00"/>
                </a:solidFill>
              </a:rPr>
              <a:t>:  </a:t>
            </a:r>
            <a:r>
              <a:rPr lang="en-US" sz="3200" b="1" dirty="0" smtClean="0">
                <a:solidFill>
                  <a:srgbClr val="FFFF00"/>
                </a:solidFill>
              </a:rPr>
              <a:t>Al </a:t>
            </a:r>
            <a:r>
              <a:rPr lang="en-US" sz="3200" b="1" dirty="0" err="1" smtClean="0">
                <a:solidFill>
                  <a:srgbClr val="FFFF00"/>
                </a:solidFill>
              </a:rPr>
              <a:t>Halq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(</a:t>
            </a:r>
            <a:r>
              <a:rPr lang="en-US" b="1" dirty="0">
                <a:solidFill>
                  <a:srgbClr val="FFFF00"/>
                </a:solidFill>
              </a:rPr>
              <a:t>Throat)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الحلق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6189" y="2099984"/>
            <a:ext cx="6048672" cy="39703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3600" b="1" dirty="0" smtClean="0">
                <a:solidFill>
                  <a:srgbClr val="FF0000"/>
                </a:solidFill>
              </a:rPr>
              <a:t>الحروف الحلقية</a:t>
            </a:r>
          </a:p>
          <a:p>
            <a:pPr algn="ctr"/>
            <a:r>
              <a:rPr lang="en-US" sz="2800" b="1" dirty="0"/>
              <a:t>Al-</a:t>
            </a:r>
            <a:r>
              <a:rPr lang="en-US" sz="3600" b="1" dirty="0" err="1">
                <a:solidFill>
                  <a:srgbClr val="FF0000"/>
                </a:solidFill>
              </a:rPr>
              <a:t>Huruf</a:t>
            </a:r>
            <a:r>
              <a:rPr lang="en-US" sz="3600" b="1" dirty="0">
                <a:solidFill>
                  <a:srgbClr val="FF0000"/>
                </a:solidFill>
              </a:rPr>
              <a:t> Al-</a:t>
            </a:r>
            <a:r>
              <a:rPr lang="en-US" sz="3600" b="1" dirty="0" err="1">
                <a:solidFill>
                  <a:srgbClr val="FF0000"/>
                </a:solidFill>
              </a:rPr>
              <a:t>Halqiyyah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The throat letters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 lvl="0"/>
            <a:endParaRPr lang="ar-KW" sz="3600" dirty="0">
              <a:solidFill>
                <a:srgbClr val="003192"/>
              </a:solidFill>
            </a:endParaRPr>
          </a:p>
          <a:p>
            <a:pPr lvl="0" algn="ctr"/>
            <a:r>
              <a:rPr lang="ar-KW" sz="4000" b="1" dirty="0">
                <a:solidFill>
                  <a:srgbClr val="FF0000"/>
                </a:solidFill>
              </a:rPr>
              <a:t>ء  - هـ</a:t>
            </a:r>
            <a:endParaRPr lang="en-US" sz="4000" b="1" dirty="0">
              <a:solidFill>
                <a:srgbClr val="FF0000"/>
              </a:solidFill>
            </a:endParaRPr>
          </a:p>
          <a:p>
            <a:pPr lvl="0" algn="ctr"/>
            <a:r>
              <a:rPr lang="ar-KW" sz="4000" b="1" dirty="0" smtClean="0">
                <a:solidFill>
                  <a:srgbClr val="FF0000"/>
                </a:solidFill>
              </a:rPr>
              <a:t>ع  </a:t>
            </a:r>
            <a:r>
              <a:rPr lang="ar-KW" sz="4000" b="1" dirty="0">
                <a:solidFill>
                  <a:srgbClr val="FF0000"/>
                </a:solidFill>
              </a:rPr>
              <a:t>- ح</a:t>
            </a:r>
            <a:endParaRPr lang="en-US" sz="4000" b="1" dirty="0">
              <a:solidFill>
                <a:srgbClr val="FF0000"/>
              </a:solidFill>
            </a:endParaRPr>
          </a:p>
          <a:p>
            <a:pPr lvl="0" algn="ctr"/>
            <a:r>
              <a:rPr lang="ar-KW" sz="4000" b="1" dirty="0" smtClean="0">
                <a:solidFill>
                  <a:srgbClr val="FF0000"/>
                </a:solidFill>
              </a:rPr>
              <a:t>غ  </a:t>
            </a:r>
            <a:r>
              <a:rPr lang="ar-KW" sz="4000" b="1" dirty="0">
                <a:solidFill>
                  <a:srgbClr val="FF0000"/>
                </a:solidFill>
              </a:rPr>
              <a:t>- </a:t>
            </a:r>
            <a:r>
              <a:rPr lang="ar-KW" sz="4000" b="1" dirty="0" smtClean="0">
                <a:solidFill>
                  <a:srgbClr val="FF0000"/>
                </a:solidFill>
              </a:rPr>
              <a:t>خ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daryon.ir/wp-content/uploads/20111109174415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02" y="2373356"/>
            <a:ext cx="5943622" cy="397476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483270" y="310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</a:pPr>
            <a:endParaRPr lang="ar-KW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chemeClr val="bg1"/>
                </a:solidFill>
              </a:rPr>
              <a:t>والله من وراء القصد</a:t>
            </a:r>
          </a:p>
          <a:p>
            <a:pPr algn="ctr"/>
            <a:r>
              <a:rPr lang="ar-KW" sz="4000" b="1" dirty="0">
                <a:solidFill>
                  <a:schemeClr val="bg1"/>
                </a:solidFill>
              </a:rPr>
              <a:t>وهو يهدي </a:t>
            </a:r>
            <a:r>
              <a:rPr lang="ar-KW" sz="4000" b="1" dirty="0" smtClean="0">
                <a:solidFill>
                  <a:schemeClr val="bg1"/>
                </a:solidFill>
              </a:rPr>
              <a:t>السبيل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Jazakom</a:t>
            </a:r>
            <a:r>
              <a:rPr lang="en-US" sz="4000" b="1" dirty="0" smtClean="0">
                <a:solidFill>
                  <a:schemeClr val="bg1"/>
                </a:solidFill>
              </a:rPr>
              <a:t> Allah </a:t>
            </a:r>
            <a:r>
              <a:rPr lang="en-US" sz="4000" b="1" dirty="0" err="1" smtClean="0">
                <a:solidFill>
                  <a:schemeClr val="bg1"/>
                </a:solidFill>
              </a:rPr>
              <a:t>Khairan</a:t>
            </a:r>
            <a:endParaRPr lang="ar-KW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35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2022-02-25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 introduction</a:t>
            </a:r>
            <a:b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المقدمة</a:t>
            </a:r>
            <a:endParaRPr 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889103" y="4195372"/>
            <a:ext cx="8280919" cy="20313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2800" b="1" dirty="0">
                <a:solidFill>
                  <a:srgbClr val="003192"/>
                </a:solidFill>
              </a:rPr>
              <a:t>المخارج: </a:t>
            </a:r>
            <a:r>
              <a:rPr lang="ar-KW" sz="2800" dirty="0">
                <a:solidFill>
                  <a:srgbClr val="003192"/>
                </a:solidFill>
              </a:rPr>
              <a:t>جمع مَخْرَج ... </a:t>
            </a:r>
            <a:endParaRPr lang="ar-KW" sz="2800" dirty="0" smtClean="0">
              <a:solidFill>
                <a:srgbClr val="003192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KW" sz="2800" b="1" u="sng" dirty="0" smtClean="0">
                <a:solidFill>
                  <a:srgbClr val="003192"/>
                </a:solidFill>
              </a:rPr>
              <a:t>لغةً</a:t>
            </a:r>
            <a:r>
              <a:rPr lang="ar-KW" sz="2800" dirty="0">
                <a:solidFill>
                  <a:srgbClr val="003192"/>
                </a:solidFill>
              </a:rPr>
              <a:t>: </a:t>
            </a:r>
            <a:r>
              <a:rPr lang="ar-KW" sz="2400" dirty="0">
                <a:solidFill>
                  <a:srgbClr val="003192"/>
                </a:solidFill>
              </a:rPr>
              <a:t>محلُّ الخروج.</a:t>
            </a:r>
            <a:br>
              <a:rPr lang="ar-KW" sz="2400" dirty="0">
                <a:solidFill>
                  <a:srgbClr val="003192"/>
                </a:solidFill>
              </a:rPr>
            </a:br>
            <a:r>
              <a:rPr lang="ar-KW" sz="2800" b="1" u="sng" dirty="0" smtClean="0">
                <a:solidFill>
                  <a:srgbClr val="003192"/>
                </a:solidFill>
              </a:rPr>
              <a:t>اصطلاحًا</a:t>
            </a:r>
            <a:r>
              <a:rPr lang="ar-KW" sz="2800" dirty="0">
                <a:solidFill>
                  <a:srgbClr val="003192"/>
                </a:solidFill>
              </a:rPr>
              <a:t>: </a:t>
            </a:r>
            <a:r>
              <a:rPr lang="ar-KW" sz="2400" dirty="0">
                <a:solidFill>
                  <a:srgbClr val="003192"/>
                </a:solidFill>
              </a:rPr>
              <a:t>اسم لموضع خروج الحرف وتمييزه عن غيره.</a:t>
            </a:r>
            <a:endParaRPr lang="en-US" sz="2800" dirty="0">
              <a:solidFill>
                <a:srgbClr val="0031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103" y="2126639"/>
            <a:ext cx="8496944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3200" b="1" u="sng" dirty="0">
                <a:solidFill>
                  <a:srgbClr val="001746"/>
                </a:solidFill>
              </a:rPr>
              <a:t>Lexically</a:t>
            </a:r>
            <a:r>
              <a:rPr lang="en-US" sz="3200" dirty="0">
                <a:solidFill>
                  <a:srgbClr val="001746"/>
                </a:solidFill>
              </a:rPr>
              <a:t>: </a:t>
            </a:r>
            <a:r>
              <a:rPr lang="en-US" sz="3200" dirty="0" smtClean="0">
                <a:solidFill>
                  <a:srgbClr val="001746"/>
                </a:solidFill>
              </a:rPr>
              <a:t>the </a:t>
            </a:r>
            <a:r>
              <a:rPr lang="en-US" sz="3200" dirty="0">
                <a:solidFill>
                  <a:srgbClr val="001746"/>
                </a:solidFill>
              </a:rPr>
              <a:t>place of articulation </a:t>
            </a:r>
            <a:r>
              <a:rPr lang="en-US" sz="3200" b="1" u="sng" dirty="0" smtClean="0">
                <a:solidFill>
                  <a:srgbClr val="001746"/>
                </a:solidFill>
              </a:rPr>
              <a:t>Terminologically</a:t>
            </a:r>
            <a:r>
              <a:rPr lang="en-US" sz="3200" dirty="0" smtClean="0">
                <a:solidFill>
                  <a:srgbClr val="001746"/>
                </a:solidFill>
              </a:rPr>
              <a:t>:  the </a:t>
            </a:r>
            <a:r>
              <a:rPr lang="en-US" sz="3200" dirty="0">
                <a:solidFill>
                  <a:srgbClr val="001746"/>
                </a:solidFill>
              </a:rPr>
              <a:t>place of articulation of a certain </a:t>
            </a:r>
            <a:r>
              <a:rPr lang="en-US" sz="3200" i="1" dirty="0" err="1">
                <a:solidFill>
                  <a:srgbClr val="001746"/>
                </a:solidFill>
              </a:rPr>
              <a:t>harf</a:t>
            </a:r>
            <a:r>
              <a:rPr lang="en-US" sz="3200" dirty="0">
                <a:solidFill>
                  <a:srgbClr val="001746"/>
                </a:solidFill>
              </a:rPr>
              <a:t> (letter</a:t>
            </a:r>
            <a:r>
              <a:rPr lang="en-US" sz="3200" dirty="0" smtClean="0">
                <a:solidFill>
                  <a:srgbClr val="001746"/>
                </a:solidFill>
              </a:rPr>
              <a:t>) that </a:t>
            </a:r>
            <a:r>
              <a:rPr lang="en-US" sz="3200" dirty="0">
                <a:solidFill>
                  <a:srgbClr val="001746"/>
                </a:solidFill>
              </a:rPr>
              <a:t>distinguishes </a:t>
            </a:r>
            <a:r>
              <a:rPr lang="en-US" sz="3200" dirty="0" smtClean="0">
                <a:solidFill>
                  <a:srgbClr val="001746"/>
                </a:solidFill>
              </a:rPr>
              <a:t>it from others. </a:t>
            </a:r>
            <a:endParaRPr lang="en-US" sz="3200" dirty="0">
              <a:solidFill>
                <a:srgbClr val="00174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9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95537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95537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185482"/>
              </p:ext>
            </p:extLst>
          </p:nvPr>
        </p:nvGraphicFramePr>
        <p:xfrm>
          <a:off x="1079105" y="4725144"/>
          <a:ext cx="7632848" cy="164552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3662002"/>
                <a:gridCol w="3970846"/>
              </a:tblGrid>
              <a:tr h="41138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30" dirty="0">
                          <a:solidFill>
                            <a:srgbClr val="003300"/>
                          </a:solidFill>
                          <a:effectLst/>
                        </a:rPr>
                        <a:t>إذْ وَاجِــبٌ عَلَـيْـهِـمُ مُـحَـتَّــمُ</a:t>
                      </a:r>
                      <a:endParaRPr lang="en-US" sz="1800" b="1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30">
                          <a:solidFill>
                            <a:srgbClr val="003300"/>
                          </a:solidFill>
                          <a:effectLst/>
                        </a:rPr>
                        <a:t>قَـبْـلَ الـشُّـرُوعِ أَوَّلاً أَنْ يَعْـلَـمُـوا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138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>
                          <a:solidFill>
                            <a:srgbClr val="003300"/>
                          </a:solidFill>
                          <a:effectLst/>
                        </a:rPr>
                        <a:t>مَـخَـارِجَ الْـحُـرُوفِ وَالـصِّـفَـاتِ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20">
                          <a:solidFill>
                            <a:srgbClr val="003300"/>
                          </a:solidFill>
                          <a:effectLst/>
                        </a:rPr>
                        <a:t>لِيَلْـفِـظُـوا بِـأَفْـصَـحِ الـلُّـغَــاتِ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138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>
                          <a:solidFill>
                            <a:srgbClr val="003300"/>
                          </a:solidFill>
                          <a:effectLst/>
                        </a:rPr>
                        <a:t>مُـحَـرِّرِي التَّـجْـوِيـدِ وَالمَـوَاقِـفِ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30">
                          <a:solidFill>
                            <a:srgbClr val="003300"/>
                          </a:solidFill>
                          <a:effectLst/>
                        </a:rPr>
                        <a:t>وَمَـا الَّـذِي رُسِّـمَ فِـي المَصَـاحِـفِ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138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30">
                          <a:solidFill>
                            <a:srgbClr val="003300"/>
                          </a:solidFill>
                          <a:effectLst/>
                        </a:rPr>
                        <a:t>مِـنْ كُـلِّ مَقْطُـوعٍ وَمَوْصُولٍ بِـهَـا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 dirty="0">
                          <a:solidFill>
                            <a:srgbClr val="003300"/>
                          </a:solidFill>
                          <a:effectLst/>
                        </a:rPr>
                        <a:t>وَتَـاءِ أُنْثَـى لَـمْ تَكُـنْ تُكْـتَـبْ بِّـهَـا</a:t>
                      </a:r>
                      <a:endParaRPr lang="en-US" sz="1800" b="1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47057" y="1643221"/>
            <a:ext cx="8496944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dirty="0" smtClean="0">
                <a:solidFill>
                  <a:srgbClr val="001746"/>
                </a:solidFill>
              </a:rPr>
              <a:t>It is </a:t>
            </a:r>
            <a:r>
              <a:rPr lang="en-US" sz="2800" dirty="0">
                <a:solidFill>
                  <a:srgbClr val="001746"/>
                </a:solidFill>
              </a:rPr>
              <a:t>considered </a:t>
            </a:r>
            <a:r>
              <a:rPr lang="en-US" sz="2800" b="1" u="sng" dirty="0">
                <a:solidFill>
                  <a:srgbClr val="001746"/>
                </a:solidFill>
              </a:rPr>
              <a:t>the criteria </a:t>
            </a:r>
            <a:endParaRPr lang="en-US" sz="2800" b="1" u="sng" dirty="0" smtClean="0">
              <a:solidFill>
                <a:srgbClr val="001746"/>
              </a:solidFill>
            </a:endParaRPr>
          </a:p>
          <a:p>
            <a:pPr algn="ctr" rtl="0"/>
            <a:r>
              <a:rPr lang="en-US" sz="2800" dirty="0" smtClean="0">
                <a:solidFill>
                  <a:srgbClr val="001746"/>
                </a:solidFill>
              </a:rPr>
              <a:t>that </a:t>
            </a:r>
            <a:r>
              <a:rPr lang="en-US" sz="2800" dirty="0">
                <a:solidFill>
                  <a:srgbClr val="001746"/>
                </a:solidFill>
              </a:rPr>
              <a:t>determine the properties of a certain </a:t>
            </a:r>
            <a:r>
              <a:rPr lang="en-US" sz="2800" dirty="0" err="1">
                <a:solidFill>
                  <a:srgbClr val="001746"/>
                </a:solidFill>
              </a:rPr>
              <a:t>harf</a:t>
            </a:r>
            <a:r>
              <a:rPr lang="en-US" sz="2800" dirty="0">
                <a:solidFill>
                  <a:srgbClr val="001746"/>
                </a:solidFill>
              </a:rPr>
              <a:t> (letter) so that it can be distinguished from other sounds</a:t>
            </a:r>
            <a:r>
              <a:rPr lang="en-US" sz="2800" dirty="0" smtClean="0">
                <a:solidFill>
                  <a:srgbClr val="001746"/>
                </a:solidFill>
              </a:rPr>
              <a:t>.</a:t>
            </a:r>
            <a:endParaRPr lang="en-US" sz="2800" dirty="0">
              <a:solidFill>
                <a:srgbClr val="00174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077" y="3287205"/>
            <a:ext cx="8280919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solidFill>
                  <a:srgbClr val="FF0000"/>
                </a:solidFill>
              </a:rPr>
              <a:t>فائدة </a:t>
            </a:r>
            <a:r>
              <a:rPr lang="ar-KW" sz="2000" b="1" dirty="0" smtClean="0">
                <a:solidFill>
                  <a:srgbClr val="FF0000"/>
                </a:solidFill>
              </a:rPr>
              <a:t>المخارج</a:t>
            </a:r>
          </a:p>
          <a:p>
            <a:pPr algn="ctr"/>
            <a:r>
              <a:rPr lang="ar-KW" sz="2000" dirty="0" smtClean="0">
                <a:solidFill>
                  <a:srgbClr val="003192"/>
                </a:solidFill>
              </a:rPr>
              <a:t>المخارج </a:t>
            </a:r>
            <a:r>
              <a:rPr lang="ar-KW" sz="2000" dirty="0">
                <a:solidFill>
                  <a:srgbClr val="003192"/>
                </a:solidFill>
              </a:rPr>
              <a:t>للحرف بمثابة </a:t>
            </a:r>
            <a:r>
              <a:rPr lang="ar-KW" sz="2000" b="1" u="sng" dirty="0">
                <a:solidFill>
                  <a:srgbClr val="003192"/>
                </a:solidFill>
              </a:rPr>
              <a:t>الموازين</a:t>
            </a:r>
            <a:r>
              <a:rPr lang="ar-KW" sz="2000" dirty="0">
                <a:solidFill>
                  <a:srgbClr val="003192"/>
                </a:solidFill>
              </a:rPr>
              <a:t> </a:t>
            </a:r>
            <a:endParaRPr lang="ar-KW" sz="2000" dirty="0" smtClean="0">
              <a:solidFill>
                <a:srgbClr val="003192"/>
              </a:solidFill>
            </a:endParaRPr>
          </a:p>
          <a:p>
            <a:pPr algn="ctr"/>
            <a:r>
              <a:rPr lang="ar-KW" sz="2000" dirty="0" smtClean="0">
                <a:solidFill>
                  <a:srgbClr val="003192"/>
                </a:solidFill>
              </a:rPr>
              <a:t>تعرف </a:t>
            </a:r>
            <a:r>
              <a:rPr lang="ar-KW" sz="2000" dirty="0">
                <a:solidFill>
                  <a:srgbClr val="003192"/>
                </a:solidFill>
              </a:rPr>
              <a:t>بها مقاديرها فتتميز عن بعضها.</a:t>
            </a:r>
            <a:endParaRPr lang="en-US" sz="2000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40769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40769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297" y="1707192"/>
            <a:ext cx="8496944" cy="23698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600" b="1" dirty="0" smtClean="0">
                <a:solidFill>
                  <a:srgbClr val="FF0000"/>
                </a:solidFill>
              </a:rPr>
              <a:t>Meaning </a:t>
            </a:r>
            <a:r>
              <a:rPr lang="en-US" sz="3600" b="1" dirty="0">
                <a:solidFill>
                  <a:srgbClr val="FF0000"/>
                </a:solidFill>
              </a:rPr>
              <a:t>of a </a:t>
            </a:r>
            <a:r>
              <a:rPr lang="en-US" sz="3600" b="1" dirty="0" err="1">
                <a:solidFill>
                  <a:srgbClr val="FF0000"/>
                </a:solidFill>
              </a:rPr>
              <a:t>Harf</a:t>
            </a:r>
            <a:r>
              <a:rPr lang="en-US" sz="3600" b="1" dirty="0">
                <a:solidFill>
                  <a:srgbClr val="FF0000"/>
                </a:solidFill>
              </a:rPr>
              <a:t> (letter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</a:p>
          <a:p>
            <a:pPr algn="l" rtl="0"/>
            <a:r>
              <a:rPr lang="en-US" sz="2800" b="1" u="sng" dirty="0" smtClean="0">
                <a:solidFill>
                  <a:srgbClr val="001746"/>
                </a:solidFill>
              </a:rPr>
              <a:t>Lexically: </a:t>
            </a:r>
            <a:r>
              <a:rPr lang="en-US" sz="2800" dirty="0" smtClean="0">
                <a:solidFill>
                  <a:srgbClr val="001746"/>
                </a:solidFill>
              </a:rPr>
              <a:t> the tip</a:t>
            </a:r>
          </a:p>
          <a:p>
            <a:pPr marL="2697163" indent="-2697163" algn="l" rtl="0"/>
            <a:r>
              <a:rPr lang="en-US" sz="2800" b="1" u="sng" dirty="0" smtClean="0">
                <a:solidFill>
                  <a:srgbClr val="001746"/>
                </a:solidFill>
              </a:rPr>
              <a:t>Terminologically</a:t>
            </a:r>
            <a:r>
              <a:rPr lang="en-US" sz="2800" b="1" dirty="0" smtClean="0">
                <a:solidFill>
                  <a:srgbClr val="001746"/>
                </a:solidFill>
              </a:rPr>
              <a:t>: </a:t>
            </a:r>
            <a:r>
              <a:rPr lang="en-US" sz="2800" dirty="0" smtClean="0">
                <a:solidFill>
                  <a:srgbClr val="001746"/>
                </a:solidFill>
              </a:rPr>
              <a:t>a </a:t>
            </a:r>
            <a:r>
              <a:rPr lang="en-US" sz="2800" dirty="0">
                <a:solidFill>
                  <a:srgbClr val="001746"/>
                </a:solidFill>
              </a:rPr>
              <a:t>sound that </a:t>
            </a:r>
            <a:r>
              <a:rPr lang="en-US" sz="2800" dirty="0" smtClean="0">
                <a:solidFill>
                  <a:srgbClr val="001746"/>
                </a:solidFill>
              </a:rPr>
              <a:t>depends </a:t>
            </a:r>
            <a:r>
              <a:rPr lang="en-US" sz="2800" dirty="0">
                <a:solidFill>
                  <a:srgbClr val="001746"/>
                </a:solidFill>
              </a:rPr>
              <a:t>on a </a:t>
            </a:r>
            <a:r>
              <a:rPr lang="en-US" sz="2800" dirty="0" err="1">
                <a:solidFill>
                  <a:srgbClr val="001746"/>
                </a:solidFill>
              </a:rPr>
              <a:t>makhraj</a:t>
            </a:r>
            <a:r>
              <a:rPr lang="en-US" sz="2800" dirty="0">
                <a:solidFill>
                  <a:srgbClr val="001746"/>
                </a:solidFill>
              </a:rPr>
              <a:t> </a:t>
            </a:r>
            <a:r>
              <a:rPr lang="en-US" sz="2000" dirty="0">
                <a:solidFill>
                  <a:srgbClr val="001746"/>
                </a:solidFill>
              </a:rPr>
              <a:t>(place of articulation)</a:t>
            </a:r>
            <a:r>
              <a:rPr lang="en-US" sz="2800" dirty="0">
                <a:solidFill>
                  <a:srgbClr val="001746"/>
                </a:solidFill>
              </a:rPr>
              <a:t>, either a </a:t>
            </a:r>
            <a:r>
              <a:rPr lang="en-US" sz="2800" b="1" u="sng" dirty="0">
                <a:solidFill>
                  <a:srgbClr val="001746"/>
                </a:solidFill>
              </a:rPr>
              <a:t>specific</a:t>
            </a:r>
            <a:r>
              <a:rPr lang="en-US" sz="2800" dirty="0">
                <a:solidFill>
                  <a:srgbClr val="001746"/>
                </a:solidFill>
              </a:rPr>
              <a:t> or </a:t>
            </a:r>
            <a:r>
              <a:rPr lang="en-US" sz="2800" b="1" u="sng" dirty="0">
                <a:solidFill>
                  <a:srgbClr val="001746"/>
                </a:solidFill>
              </a:rPr>
              <a:t>not clearly defined</a:t>
            </a:r>
            <a:r>
              <a:rPr lang="en-US" sz="2800" dirty="0">
                <a:solidFill>
                  <a:srgbClr val="001746"/>
                </a:solidFill>
              </a:rPr>
              <a:t> </a:t>
            </a:r>
            <a:r>
              <a:rPr lang="en-US" sz="2800" dirty="0" err="1">
                <a:solidFill>
                  <a:srgbClr val="001746"/>
                </a:solidFill>
              </a:rPr>
              <a:t>makhraj</a:t>
            </a:r>
            <a:r>
              <a:rPr lang="en-US" sz="2800" dirty="0"/>
              <a:t>.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03760" y="4687690"/>
            <a:ext cx="5504935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 smtClean="0">
                <a:solidFill>
                  <a:srgbClr val="FF0000"/>
                </a:solidFill>
              </a:rPr>
              <a:t>معنى الحرف</a:t>
            </a:r>
          </a:p>
          <a:p>
            <a:pPr algn="r" rtl="1"/>
            <a:r>
              <a:rPr lang="ar-KW" sz="2400" b="1" u="sng" dirty="0" smtClean="0">
                <a:solidFill>
                  <a:srgbClr val="003192"/>
                </a:solidFill>
              </a:rPr>
              <a:t>لغةً</a:t>
            </a:r>
            <a:r>
              <a:rPr lang="ar-KW" sz="2400" dirty="0" smtClean="0">
                <a:solidFill>
                  <a:srgbClr val="003192"/>
                </a:solidFill>
              </a:rPr>
              <a:t>: الطَّرَف</a:t>
            </a:r>
          </a:p>
          <a:p>
            <a:pPr algn="r" rtl="1"/>
            <a:r>
              <a:rPr lang="ar-KW" sz="2400" b="1" u="sng" dirty="0" smtClean="0">
                <a:solidFill>
                  <a:srgbClr val="003192"/>
                </a:solidFill>
              </a:rPr>
              <a:t>اصطلاحًا</a:t>
            </a:r>
            <a:r>
              <a:rPr lang="ar-KW" sz="2400" dirty="0" smtClean="0">
                <a:solidFill>
                  <a:srgbClr val="003192"/>
                </a:solidFill>
              </a:rPr>
              <a:t>: صوت اعتمد على مخرج </a:t>
            </a:r>
            <a:r>
              <a:rPr lang="ar-KW" sz="2400" u="sng" dirty="0" smtClean="0">
                <a:solidFill>
                  <a:srgbClr val="003192"/>
                </a:solidFill>
              </a:rPr>
              <a:t>مُحَقَّقٍ</a:t>
            </a:r>
            <a:r>
              <a:rPr lang="ar-KW" sz="2400" dirty="0" smtClean="0">
                <a:solidFill>
                  <a:srgbClr val="003192"/>
                </a:solidFill>
              </a:rPr>
              <a:t> أو </a:t>
            </a:r>
            <a:r>
              <a:rPr lang="ar-KW" sz="2400" u="sng" dirty="0" smtClean="0">
                <a:solidFill>
                  <a:srgbClr val="003192"/>
                </a:solidFill>
              </a:rPr>
              <a:t>مقدَّر</a:t>
            </a:r>
            <a:r>
              <a:rPr lang="ar-KW" sz="2400" dirty="0" smtClean="0">
                <a:solidFill>
                  <a:srgbClr val="003192"/>
                </a:solidFill>
              </a:rPr>
              <a:t>.</a:t>
            </a:r>
            <a:endParaRPr lang="en-US" sz="2400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056" y="1562472"/>
            <a:ext cx="8496944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specific </a:t>
            </a:r>
            <a:r>
              <a:rPr lang="en-US" sz="2800" b="1" dirty="0" err="1">
                <a:solidFill>
                  <a:srgbClr val="FF0000"/>
                </a:solidFill>
              </a:rPr>
              <a:t>makhraj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1746"/>
                </a:solidFill>
              </a:rPr>
              <a:t>(</a:t>
            </a:r>
            <a:r>
              <a:rPr lang="en-US" sz="2800" dirty="0" err="1">
                <a:solidFill>
                  <a:srgbClr val="001746"/>
                </a:solidFill>
              </a:rPr>
              <a:t>Almohakak</a:t>
            </a:r>
            <a:r>
              <a:rPr lang="en-US" sz="2800" dirty="0" smtClean="0">
                <a:solidFill>
                  <a:srgbClr val="001746"/>
                </a:solidFill>
              </a:rPr>
              <a:t>)</a:t>
            </a:r>
          </a:p>
          <a:p>
            <a:pPr algn="ctr" rtl="0"/>
            <a:r>
              <a:rPr lang="en-US" sz="2800" dirty="0" smtClean="0">
                <a:solidFill>
                  <a:srgbClr val="001746"/>
                </a:solidFill>
              </a:rPr>
              <a:t>is </a:t>
            </a:r>
            <a:r>
              <a:rPr lang="en-US" sz="2800" dirty="0">
                <a:solidFill>
                  <a:srgbClr val="001746"/>
                </a:solidFill>
              </a:rPr>
              <a:t>the place of vocal articulation that depends on a certain part of the </a:t>
            </a:r>
            <a:r>
              <a:rPr lang="en-US" sz="2800" dirty="0" smtClean="0">
                <a:solidFill>
                  <a:srgbClr val="001746"/>
                </a:solidFill>
              </a:rPr>
              <a:t>mouth</a:t>
            </a:r>
          </a:p>
          <a:p>
            <a:pPr algn="ctr" rtl="0"/>
            <a:r>
              <a:rPr lang="en-US" sz="2800" b="1" dirty="0">
                <a:solidFill>
                  <a:srgbClr val="FF0000"/>
                </a:solidFill>
              </a:rPr>
              <a:t>The not clearly defined </a:t>
            </a:r>
            <a:r>
              <a:rPr lang="en-US" sz="2800" b="1" dirty="0" err="1">
                <a:solidFill>
                  <a:srgbClr val="FF0000"/>
                </a:solidFill>
              </a:rPr>
              <a:t>makhraj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1746"/>
                </a:solidFill>
              </a:rPr>
              <a:t>(</a:t>
            </a:r>
            <a:r>
              <a:rPr lang="en-US" sz="2800" dirty="0" err="1">
                <a:solidFill>
                  <a:srgbClr val="001746"/>
                </a:solidFill>
              </a:rPr>
              <a:t>Almoqadar</a:t>
            </a:r>
            <a:r>
              <a:rPr lang="en-US" sz="2800" dirty="0" smtClean="0">
                <a:solidFill>
                  <a:srgbClr val="001746"/>
                </a:solidFill>
              </a:rPr>
              <a:t>)</a:t>
            </a:r>
          </a:p>
          <a:p>
            <a:pPr algn="ctr" rtl="0"/>
            <a:r>
              <a:rPr lang="en-US" sz="2800" dirty="0" smtClean="0">
                <a:solidFill>
                  <a:srgbClr val="001746"/>
                </a:solidFill>
              </a:rPr>
              <a:t>is </a:t>
            </a:r>
            <a:r>
              <a:rPr lang="en-US" sz="2800" dirty="0">
                <a:solidFill>
                  <a:srgbClr val="001746"/>
                </a:solidFill>
              </a:rPr>
              <a:t>the place of vocal articulation that does not depend on any particular part of the </a:t>
            </a:r>
            <a:r>
              <a:rPr lang="en-US" sz="2800" dirty="0" smtClean="0">
                <a:solidFill>
                  <a:srgbClr val="001746"/>
                </a:solidFill>
              </a:rPr>
              <a:t>mouth</a:t>
            </a:r>
            <a:endParaRPr lang="en-US" sz="2800" dirty="0">
              <a:solidFill>
                <a:srgbClr val="00174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068" y="4423637"/>
            <a:ext cx="8280919" cy="20159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Aft>
                <a:spcPts val="1800"/>
              </a:spcAft>
            </a:pPr>
            <a:r>
              <a:rPr lang="ar-KW" sz="2000" b="1" dirty="0" smtClean="0">
                <a:solidFill>
                  <a:srgbClr val="FF0000"/>
                </a:solidFill>
              </a:rPr>
              <a:t>المخرج المحقق</a:t>
            </a:r>
          </a:p>
          <a:p>
            <a:pPr algn="ctr">
              <a:spcAft>
                <a:spcPts val="1800"/>
              </a:spcAft>
            </a:pPr>
            <a:r>
              <a:rPr lang="ar-KW" sz="2000" dirty="0" smtClean="0">
                <a:solidFill>
                  <a:srgbClr val="003192"/>
                </a:solidFill>
              </a:rPr>
              <a:t>الذي </a:t>
            </a:r>
            <a:r>
              <a:rPr lang="ar-KW" sz="2000" b="1" dirty="0">
                <a:solidFill>
                  <a:srgbClr val="003192"/>
                </a:solidFill>
              </a:rPr>
              <a:t>يعتمد على جزء </a:t>
            </a:r>
            <a:r>
              <a:rPr lang="ar-KW" sz="2000" dirty="0">
                <a:solidFill>
                  <a:srgbClr val="003192"/>
                </a:solidFill>
              </a:rPr>
              <a:t>معين من أجزاء </a:t>
            </a:r>
            <a:r>
              <a:rPr lang="ar-KW" sz="2000" dirty="0" smtClean="0">
                <a:solidFill>
                  <a:srgbClr val="003192"/>
                </a:solidFill>
              </a:rPr>
              <a:t>الفم</a:t>
            </a:r>
          </a:p>
          <a:p>
            <a:pPr algn="ctr">
              <a:spcAft>
                <a:spcPts val="1800"/>
              </a:spcAft>
            </a:pPr>
            <a:r>
              <a:rPr lang="ar-KW" sz="2000" b="1" dirty="0" smtClean="0">
                <a:solidFill>
                  <a:srgbClr val="FF0000"/>
                </a:solidFill>
              </a:rPr>
              <a:t>المخرج </a:t>
            </a:r>
            <a:r>
              <a:rPr lang="ar-KW" sz="2000" b="1" dirty="0">
                <a:solidFill>
                  <a:srgbClr val="FF0000"/>
                </a:solidFill>
              </a:rPr>
              <a:t>المقدَّر</a:t>
            </a:r>
          </a:p>
          <a:p>
            <a:pPr algn="ctr"/>
            <a:r>
              <a:rPr lang="ar-KW" sz="2000" dirty="0" smtClean="0">
                <a:solidFill>
                  <a:srgbClr val="003192"/>
                </a:solidFill>
              </a:rPr>
              <a:t>الذي </a:t>
            </a:r>
            <a:r>
              <a:rPr lang="ar-KW" sz="2000" b="1" dirty="0">
                <a:solidFill>
                  <a:srgbClr val="003192"/>
                </a:solidFill>
              </a:rPr>
              <a:t>لا يعتمد </a:t>
            </a:r>
            <a:r>
              <a:rPr lang="ar-KW" sz="2000" dirty="0">
                <a:solidFill>
                  <a:srgbClr val="003192"/>
                </a:solidFill>
              </a:rPr>
              <a:t>على شيء من أجزاء </a:t>
            </a:r>
            <a:r>
              <a:rPr lang="ar-KW" sz="2000" dirty="0" smtClean="0">
                <a:solidFill>
                  <a:srgbClr val="003192"/>
                </a:solidFill>
              </a:rPr>
              <a:t>الفم</a:t>
            </a:r>
          </a:p>
        </p:txBody>
      </p:sp>
    </p:spTree>
    <p:extLst>
      <p:ext uri="{BB962C8B-B14F-4D97-AF65-F5344CB8AC3E}">
        <p14:creationId xmlns:p14="http://schemas.microsoft.com/office/powerpoint/2010/main" val="16037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1204" y="4483565"/>
            <a:ext cx="4795028" cy="16927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KW" sz="2000" b="1" dirty="0">
                <a:solidFill>
                  <a:srgbClr val="FF0000"/>
                </a:solidFill>
              </a:rPr>
              <a:t>طريقةُ معرفةِ مخرجِ الحرفِ</a:t>
            </a:r>
            <a:r>
              <a:rPr lang="ar-KW" sz="2000" b="1" dirty="0" smtClean="0">
                <a:solidFill>
                  <a:srgbClr val="FF0000"/>
                </a:solidFill>
              </a:rPr>
              <a:t>:</a:t>
            </a:r>
          </a:p>
          <a:p>
            <a:pPr algn="ctr" rtl="1"/>
            <a:r>
              <a:rPr lang="ar-KW" sz="2400" b="1" u="sng" dirty="0" smtClean="0">
                <a:solidFill>
                  <a:srgbClr val="003300"/>
                </a:solidFill>
              </a:rPr>
              <a:t>لكل الحروف إلا حروف المد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KW" sz="2000" dirty="0" smtClean="0">
                <a:solidFill>
                  <a:srgbClr val="003192"/>
                </a:solidFill>
              </a:rPr>
              <a:t>تنطق بالحرف ساكنًا </a:t>
            </a:r>
            <a:r>
              <a:rPr lang="ar-KW" sz="2000" dirty="0">
                <a:solidFill>
                  <a:srgbClr val="003192"/>
                </a:solidFill>
              </a:rPr>
              <a:t>أو </a:t>
            </a:r>
            <a:r>
              <a:rPr lang="ar-KW" sz="2000" dirty="0" smtClean="0">
                <a:solidFill>
                  <a:srgbClr val="003192"/>
                </a:solidFill>
              </a:rPr>
              <a:t>مشددًا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KW" sz="2000" dirty="0" smtClean="0">
                <a:solidFill>
                  <a:srgbClr val="003192"/>
                </a:solidFill>
              </a:rPr>
              <a:t>ثم </a:t>
            </a:r>
            <a:r>
              <a:rPr lang="ar-KW" sz="2000" dirty="0">
                <a:solidFill>
                  <a:srgbClr val="003192"/>
                </a:solidFill>
              </a:rPr>
              <a:t>تُدْخل عليه همزة الوصل محركةً بأي </a:t>
            </a:r>
            <a:r>
              <a:rPr lang="ar-KW" sz="2000" dirty="0" smtClean="0">
                <a:solidFill>
                  <a:srgbClr val="003192"/>
                </a:solidFill>
              </a:rPr>
              <a:t>حركة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KW" sz="2000" dirty="0" smtClean="0">
                <a:solidFill>
                  <a:srgbClr val="003192"/>
                </a:solidFill>
              </a:rPr>
              <a:t>فحيث </a:t>
            </a:r>
            <a:r>
              <a:rPr lang="ar-KW" sz="2000" dirty="0">
                <a:solidFill>
                  <a:srgbClr val="003192"/>
                </a:solidFill>
              </a:rPr>
              <a:t>انقطع الصوت فهو مخرجه </a:t>
            </a:r>
            <a:r>
              <a:rPr lang="ar-KW" sz="2000" dirty="0" smtClean="0">
                <a:solidFill>
                  <a:srgbClr val="003192"/>
                </a:solidFill>
              </a:rPr>
              <a:t>المحقق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2234" y="1845858"/>
            <a:ext cx="8712968" cy="22467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FF0000"/>
                </a:solidFill>
              </a:rPr>
              <a:t>How to determine the </a:t>
            </a:r>
            <a:r>
              <a:rPr lang="en-US" sz="2800" b="1" dirty="0" err="1">
                <a:solidFill>
                  <a:srgbClr val="FF0000"/>
                </a:solidFill>
              </a:rPr>
              <a:t>makhraj</a:t>
            </a:r>
            <a:r>
              <a:rPr lang="en-US" sz="2800" b="1" dirty="0">
                <a:solidFill>
                  <a:srgbClr val="FF0000"/>
                </a:solidFill>
              </a:rPr>
              <a:t> of a </a:t>
            </a:r>
            <a:r>
              <a:rPr lang="en-US" sz="2800" b="1" dirty="0" err="1">
                <a:solidFill>
                  <a:srgbClr val="FF0000"/>
                </a:solidFill>
              </a:rPr>
              <a:t>harf</a:t>
            </a:r>
            <a:r>
              <a:rPr lang="en-US" sz="2800" b="1" dirty="0">
                <a:solidFill>
                  <a:srgbClr val="FF0000"/>
                </a:solidFill>
              </a:rPr>
              <a:t> (letter</a:t>
            </a:r>
            <a:r>
              <a:rPr lang="en-US" sz="2800" b="1" dirty="0" smtClean="0">
                <a:solidFill>
                  <a:srgbClr val="FF0000"/>
                </a:solidFill>
              </a:rPr>
              <a:t>)?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 rtl="0"/>
            <a:r>
              <a:rPr lang="en-US" sz="2800" b="1" u="sng" dirty="0" smtClean="0">
                <a:solidFill>
                  <a:srgbClr val="001746"/>
                </a:solidFill>
              </a:rPr>
              <a:t>For All letters </a:t>
            </a:r>
            <a:r>
              <a:rPr lang="en-US" sz="2800" b="1" u="sng" dirty="0" err="1" smtClean="0">
                <a:solidFill>
                  <a:srgbClr val="001746"/>
                </a:solidFill>
              </a:rPr>
              <a:t>exept</a:t>
            </a:r>
            <a:r>
              <a:rPr lang="en-US" sz="2800" b="1" u="sng" dirty="0" smtClean="0">
                <a:solidFill>
                  <a:srgbClr val="001746"/>
                </a:solidFill>
              </a:rPr>
              <a:t> Mad</a:t>
            </a:r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1746"/>
                </a:solidFill>
              </a:rPr>
              <a:t>Pronounce </a:t>
            </a:r>
            <a:r>
              <a:rPr lang="en-US" sz="2800" dirty="0">
                <a:solidFill>
                  <a:srgbClr val="001746"/>
                </a:solidFill>
              </a:rPr>
              <a:t>it either </a:t>
            </a:r>
            <a:r>
              <a:rPr lang="en-US" sz="2800" dirty="0" smtClean="0">
                <a:solidFill>
                  <a:srgbClr val="001746"/>
                </a:solidFill>
              </a:rPr>
              <a:t>with </a:t>
            </a:r>
            <a:r>
              <a:rPr lang="en-US" sz="2800" dirty="0" err="1" smtClean="0">
                <a:solidFill>
                  <a:srgbClr val="001746"/>
                </a:solidFill>
              </a:rPr>
              <a:t>Sukun</a:t>
            </a:r>
            <a:r>
              <a:rPr lang="en-US" sz="2800" dirty="0" smtClean="0">
                <a:solidFill>
                  <a:srgbClr val="001746"/>
                </a:solidFill>
              </a:rPr>
              <a:t> or </a:t>
            </a:r>
            <a:r>
              <a:rPr lang="en-US" sz="2800" dirty="0" err="1" smtClean="0">
                <a:solidFill>
                  <a:srgbClr val="001746"/>
                </a:solidFill>
              </a:rPr>
              <a:t>mushadad</a:t>
            </a:r>
            <a:r>
              <a:rPr lang="en-US" sz="2800" dirty="0" smtClean="0">
                <a:solidFill>
                  <a:srgbClr val="001746"/>
                </a:solidFill>
              </a:rPr>
              <a:t> </a:t>
            </a:r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1746"/>
                </a:solidFill>
              </a:rPr>
              <a:t>Precede it by a "</a:t>
            </a:r>
            <a:r>
              <a:rPr lang="en-US" sz="2800" dirty="0" err="1">
                <a:solidFill>
                  <a:srgbClr val="001746"/>
                </a:solidFill>
              </a:rPr>
              <a:t>hamzat-ul-wasl</a:t>
            </a:r>
            <a:r>
              <a:rPr lang="en-US" sz="2800" dirty="0">
                <a:solidFill>
                  <a:srgbClr val="001746"/>
                </a:solidFill>
              </a:rPr>
              <a:t>" </a:t>
            </a:r>
            <a:r>
              <a:rPr lang="en-US" sz="2800" dirty="0" smtClean="0">
                <a:solidFill>
                  <a:srgbClr val="001746"/>
                </a:solidFill>
              </a:rPr>
              <a:t>with </a:t>
            </a:r>
            <a:r>
              <a:rPr lang="en-US" sz="2800" dirty="0">
                <a:solidFill>
                  <a:srgbClr val="001746"/>
                </a:solidFill>
              </a:rPr>
              <a:t>any </a:t>
            </a:r>
            <a:r>
              <a:rPr lang="en-US" sz="2800" dirty="0" err="1" smtClean="0">
                <a:solidFill>
                  <a:srgbClr val="001746"/>
                </a:solidFill>
              </a:rPr>
              <a:t>Haraka</a:t>
            </a:r>
            <a:r>
              <a:rPr lang="en-US" sz="2800" dirty="0" smtClean="0">
                <a:solidFill>
                  <a:srgbClr val="001746"/>
                </a:solidFill>
              </a:rPr>
              <a:t>.</a:t>
            </a:r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1746"/>
                </a:solidFill>
              </a:rPr>
              <a:t>The </a:t>
            </a:r>
            <a:r>
              <a:rPr lang="en-US" sz="2800" dirty="0">
                <a:solidFill>
                  <a:srgbClr val="001746"/>
                </a:solidFill>
              </a:rPr>
              <a:t>point where the </a:t>
            </a:r>
            <a:r>
              <a:rPr lang="en-US" sz="2800" dirty="0" smtClean="0">
                <a:solidFill>
                  <a:srgbClr val="001746"/>
                </a:solidFill>
              </a:rPr>
              <a:t>sound stops is </a:t>
            </a:r>
            <a:r>
              <a:rPr lang="en-US" sz="2800" dirty="0">
                <a:solidFill>
                  <a:srgbClr val="001746"/>
                </a:solidFill>
              </a:rPr>
              <a:t>its </a:t>
            </a:r>
            <a:r>
              <a:rPr lang="en-US" sz="2800" dirty="0" err="1" smtClean="0">
                <a:solidFill>
                  <a:srgbClr val="001746"/>
                </a:solidFill>
              </a:rPr>
              <a:t>Makhraj</a:t>
            </a:r>
            <a:endParaRPr lang="en-US" sz="2800" dirty="0">
              <a:solidFill>
                <a:srgbClr val="001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1364</Words>
  <Application>Microsoft Office PowerPoint</Application>
  <PresentationFormat>Widescreen</PresentationFormat>
  <Paragraphs>269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Simplified Arabic</vt:lpstr>
      <vt:lpstr>Times New Roman</vt:lpstr>
      <vt:lpstr>Wingdings</vt:lpstr>
      <vt:lpstr>Office Theme</vt:lpstr>
      <vt:lpstr>Points of articulation of the letters (Makharij)   (1) Intro. , Jawf, and Halq (throat)</vt:lpstr>
      <vt:lpstr>Dr. Ashraf Negm</vt:lpstr>
      <vt:lpstr>Semester program</vt:lpstr>
      <vt:lpstr>The  introduction  المقدمة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Microsoft account</cp:lastModifiedBy>
  <cp:revision>48</cp:revision>
  <dcterms:created xsi:type="dcterms:W3CDTF">2020-09-13T16:40:33Z</dcterms:created>
  <dcterms:modified xsi:type="dcterms:W3CDTF">2022-02-25T21:48:44Z</dcterms:modified>
</cp:coreProperties>
</file>